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7"/>
  </p:notesMasterIdLst>
  <p:handoutMasterIdLst>
    <p:handoutMasterId r:id="rId48"/>
  </p:handoutMasterIdLst>
  <p:sldIdLst>
    <p:sldId id="257" r:id="rId2"/>
    <p:sldId id="258" r:id="rId3"/>
    <p:sldId id="259" r:id="rId4"/>
    <p:sldId id="260" r:id="rId5"/>
    <p:sldId id="261" r:id="rId6"/>
    <p:sldId id="262" r:id="rId7"/>
    <p:sldId id="263" r:id="rId8"/>
    <p:sldId id="264" r:id="rId9"/>
    <p:sldId id="292" r:id="rId10"/>
    <p:sldId id="265" r:id="rId11"/>
    <p:sldId id="266" r:id="rId12"/>
    <p:sldId id="267" r:id="rId13"/>
    <p:sldId id="302" r:id="rId14"/>
    <p:sldId id="268" r:id="rId15"/>
    <p:sldId id="269" r:id="rId16"/>
    <p:sldId id="270" r:id="rId17"/>
    <p:sldId id="271" r:id="rId18"/>
    <p:sldId id="272" r:id="rId19"/>
    <p:sldId id="273" r:id="rId20"/>
    <p:sldId id="274" r:id="rId21"/>
    <p:sldId id="275" r:id="rId22"/>
    <p:sldId id="293" r:id="rId23"/>
    <p:sldId id="276" r:id="rId24"/>
    <p:sldId id="277" r:id="rId25"/>
    <p:sldId id="278" r:id="rId26"/>
    <p:sldId id="279" r:id="rId27"/>
    <p:sldId id="280" r:id="rId28"/>
    <p:sldId id="281" r:id="rId29"/>
    <p:sldId id="294" r:id="rId30"/>
    <p:sldId id="282" r:id="rId31"/>
    <p:sldId id="295" r:id="rId32"/>
    <p:sldId id="283" r:id="rId33"/>
    <p:sldId id="296" r:id="rId34"/>
    <p:sldId id="284" r:id="rId35"/>
    <p:sldId id="285" r:id="rId36"/>
    <p:sldId id="286" r:id="rId37"/>
    <p:sldId id="287" r:id="rId38"/>
    <p:sldId id="288" r:id="rId39"/>
    <p:sldId id="289" r:id="rId40"/>
    <p:sldId id="290" r:id="rId41"/>
    <p:sldId id="297" r:id="rId42"/>
    <p:sldId id="298" r:id="rId43"/>
    <p:sldId id="299" r:id="rId44"/>
    <p:sldId id="300" r:id="rId45"/>
    <p:sldId id="301" r:id="rId46"/>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Glascoe" initials="LG" lastIdx="26" clrIdx="0">
    <p:extLst>
      <p:ext uri="{19B8F6BF-5375-455C-9EA6-DF929625EA0E}">
        <p15:presenceInfo xmlns:p15="http://schemas.microsoft.com/office/powerpoint/2012/main" userId="f6b31022bb19b4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0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1" autoAdjust="0"/>
    <p:restoredTop sz="86351" autoAdjust="0"/>
  </p:normalViewPr>
  <p:slideViewPr>
    <p:cSldViewPr snapToGrid="0">
      <p:cViewPr varScale="1">
        <p:scale>
          <a:sx n="87" d="100"/>
          <a:sy n="87" d="100"/>
        </p:scale>
        <p:origin x="36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5" d="100"/>
          <a:sy n="65" d="100"/>
        </p:scale>
        <p:origin x="2520"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BA72A0E-95BB-48F7-AF1B-D51E2878E19B}"/>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a:t>Chapter </a:t>
            </a:r>
            <a:r>
              <a:rPr lang="en-US" dirty="0" smtClean="0"/>
              <a:t>7</a:t>
            </a:r>
            <a:endParaRPr lang="en-US" dirty="0"/>
          </a:p>
        </p:txBody>
      </p:sp>
      <p:sp>
        <p:nvSpPr>
          <p:cNvPr id="4" name="Footer Placeholder 3">
            <a:extLst>
              <a:ext uri="{FF2B5EF4-FFF2-40B4-BE49-F238E27FC236}">
                <a16:creationId xmlns:a16="http://schemas.microsoft.com/office/drawing/2014/main" xmlns="" id="{0B8FF084-D64F-4ABA-98C0-BF702B1CEAFA}"/>
              </a:ext>
            </a:extLst>
          </p:cNvPr>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a:t>Larson/Farber </a:t>
            </a:r>
            <a:r>
              <a:rPr lang="en-US" altLang="en-US" dirty="0" smtClean="0"/>
              <a:t>7th </a:t>
            </a:r>
            <a:r>
              <a:rPr lang="en-US" altLang="en-US" dirty="0" err="1"/>
              <a:t>ed</a:t>
            </a:r>
            <a:endParaRPr lang="en-US" altLang="en-US" dirty="0"/>
          </a:p>
        </p:txBody>
      </p:sp>
      <p:sp>
        <p:nvSpPr>
          <p:cNvPr id="5" name="Slide Number Placeholder 4">
            <a:extLst>
              <a:ext uri="{FF2B5EF4-FFF2-40B4-BE49-F238E27FC236}">
                <a16:creationId xmlns:a16="http://schemas.microsoft.com/office/drawing/2014/main" xmlns="" id="{7678EEEA-24E7-481C-AFE0-E8B4A0DB424F}"/>
              </a:ext>
            </a:extLst>
          </p:cNvPr>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92FB8E8C-0D6F-41DF-A5E7-85834431E1CE}" type="slidenum">
              <a:rPr lang="en-US" altLang="en-US"/>
              <a:pPr/>
              <a:t>‹#›</a:t>
            </a:fld>
            <a:endParaRPr lang="en-US" altLang="en-US"/>
          </a:p>
        </p:txBody>
      </p:sp>
    </p:spTree>
    <p:extLst>
      <p:ext uri="{BB962C8B-B14F-4D97-AF65-F5344CB8AC3E}">
        <p14:creationId xmlns:p14="http://schemas.microsoft.com/office/powerpoint/2010/main" val="1298980511"/>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423102E6-095D-4A90-8D1F-478AAC9AAA9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r>
              <a:rPr lang="en-US" dirty="0" smtClean="0"/>
              <a:t>Chapter 7</a:t>
            </a:r>
            <a:endParaRPr lang="en-US" dirty="0"/>
          </a:p>
        </p:txBody>
      </p:sp>
      <p:sp>
        <p:nvSpPr>
          <p:cNvPr id="4" name="Slide Image Placeholder 3">
            <a:extLst>
              <a:ext uri="{FF2B5EF4-FFF2-40B4-BE49-F238E27FC236}">
                <a16:creationId xmlns:a16="http://schemas.microsoft.com/office/drawing/2014/main" xmlns="" id="{4E851504-9568-41E5-8749-91CCFA0A8B4A}"/>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xmlns="" id="{5CDCA077-DF61-47A4-81F3-0C203C0A982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D3A92A38-6A99-4B4E-9655-A861EED2A81A}"/>
              </a:ext>
            </a:extLst>
          </p:cNvPr>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atin typeface="Arial" charset="0"/>
                <a:cs typeface="Arial" charset="0"/>
              </a:defRPr>
            </a:lvl1pPr>
          </a:lstStyle>
          <a:p>
            <a:pPr>
              <a:defRPr/>
            </a:pPr>
            <a:r>
              <a:rPr lang="en-US" altLang="en-US" dirty="0" smtClean="0"/>
              <a:t>Larson/Farber 7th </a:t>
            </a:r>
            <a:r>
              <a:rPr lang="en-US" altLang="en-US" dirty="0" err="1" smtClean="0"/>
              <a:t>ed</a:t>
            </a:r>
            <a:endParaRPr lang="en-US" altLang="en-US" dirty="0"/>
          </a:p>
        </p:txBody>
      </p:sp>
      <p:sp>
        <p:nvSpPr>
          <p:cNvPr id="7" name="Slide Number Placeholder 6">
            <a:extLst>
              <a:ext uri="{FF2B5EF4-FFF2-40B4-BE49-F238E27FC236}">
                <a16:creationId xmlns:a16="http://schemas.microsoft.com/office/drawing/2014/main" xmlns="" id="{7906537B-F884-47EE-884E-6A9274F188F3}"/>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1A5BD864-E641-43A5-B847-432F3B5DE1C7}" type="slidenum">
              <a:rPr lang="en-US" altLang="en-US"/>
              <a:pPr/>
              <a:t>‹#›</a:t>
            </a:fld>
            <a:endParaRPr lang="en-US" altLang="en-US"/>
          </a:p>
        </p:txBody>
      </p:sp>
    </p:spTree>
    <p:extLst>
      <p:ext uri="{BB962C8B-B14F-4D97-AF65-F5344CB8AC3E}">
        <p14:creationId xmlns:p14="http://schemas.microsoft.com/office/powerpoint/2010/main" val="1950688869"/>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xmlns="" id="{BED3C48F-C7E4-4F1B-B747-19DF446CC1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xmlns="" id="{515691BE-F24A-475C-9AFD-B941AFE86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xmlns="" id="{3D8C1F16-5665-4C91-9114-22FA5EF7F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07C95BD-FDD8-4629-B0D8-7E643830E325}" type="slidenum">
              <a:rPr lang="en-US" altLang="en-US">
                <a:latin typeface="Arial" panose="020B0604020202020204" pitchFamily="34" charset="0"/>
              </a:rPr>
              <a:pPr eaLnBrk="1" hangingPunct="1">
                <a:spcBef>
                  <a:spcPct val="0"/>
                </a:spcBef>
              </a:pPr>
              <a:t>1</a:t>
            </a:fld>
            <a:endParaRPr lang="en-US" altLang="en-US">
              <a:latin typeface="Arial" panose="020B0604020202020204" pitchFamily="34" charset="0"/>
            </a:endParaRPr>
          </a:p>
        </p:txBody>
      </p:sp>
      <p:sp>
        <p:nvSpPr>
          <p:cNvPr id="25605" name="Footer Placeholder 4">
            <a:extLst>
              <a:ext uri="{FF2B5EF4-FFF2-40B4-BE49-F238E27FC236}">
                <a16:creationId xmlns:a16="http://schemas.microsoft.com/office/drawing/2014/main" xmlns="" id="{8CC2A149-A2C7-42D1-9CEA-10C1AF17E488}"/>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Larson/Farber 6th ed</a:t>
            </a:r>
          </a:p>
        </p:txBody>
      </p:sp>
      <p:sp>
        <p:nvSpPr>
          <p:cNvPr id="25606" name="Header Placeholder 5">
            <a:extLst>
              <a:ext uri="{FF2B5EF4-FFF2-40B4-BE49-F238E27FC236}">
                <a16:creationId xmlns:a16="http://schemas.microsoft.com/office/drawing/2014/main" xmlns="" id="{061CE2F9-8BD2-44B0-9BF9-E9B8D924ECB3}"/>
              </a:ext>
            </a:extLst>
          </p:cNvPr>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latin typeface="Arial" panose="020B0604020202020204" pitchFamily="34" charset="0"/>
                <a:cs typeface="Arial" panose="020B0604020202020204" pitchFamily="34" charset="0"/>
              </a:rPr>
              <a:t>Chapter 1</a:t>
            </a:r>
          </a:p>
        </p:txBody>
      </p:sp>
    </p:spTree>
    <p:extLst>
      <p:ext uri="{BB962C8B-B14F-4D97-AF65-F5344CB8AC3E}">
        <p14:creationId xmlns:p14="http://schemas.microsoft.com/office/powerpoint/2010/main" val="42452299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a:extLst>
              <a:ext uri="{FF2B5EF4-FFF2-40B4-BE49-F238E27FC236}">
                <a16:creationId xmlns:a16="http://schemas.microsoft.com/office/drawing/2014/main" xmlns="" id="{4684F090-5CAC-4971-84D7-BA26611B29B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03775A4-CA17-4EF0-92C4-33AD7F03D96C}" type="slidenum">
              <a:rPr lang="en-US" altLang="en-US" sz="1200">
                <a:latin typeface="Calibri" panose="020F0502020204030204" pitchFamily="34" charset="0"/>
              </a:rPr>
              <a:pPr eaLnBrk="1" hangingPunct="1"/>
              <a:t>17</a:t>
            </a:fld>
            <a:endParaRPr lang="en-US" altLang="en-US" sz="1200">
              <a:latin typeface="Calibri" panose="020F0502020204030204" pitchFamily="34" charset="0"/>
            </a:endParaRPr>
          </a:p>
        </p:txBody>
      </p:sp>
      <p:sp>
        <p:nvSpPr>
          <p:cNvPr id="34818" name="Rectangle 2">
            <a:extLst>
              <a:ext uri="{FF2B5EF4-FFF2-40B4-BE49-F238E27FC236}">
                <a16:creationId xmlns:a16="http://schemas.microsoft.com/office/drawing/2014/main" xmlns="" id="{13F53609-3201-4FAA-84EC-526C48ADDE7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ctangle 3">
            <a:extLst>
              <a:ext uri="{FF2B5EF4-FFF2-40B4-BE49-F238E27FC236}">
                <a16:creationId xmlns:a16="http://schemas.microsoft.com/office/drawing/2014/main" xmlns="" id="{268CC4A4-5343-4FE1-B2FE-A164F1803CE6}"/>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83970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a:extLst>
              <a:ext uri="{FF2B5EF4-FFF2-40B4-BE49-F238E27FC236}">
                <a16:creationId xmlns:a16="http://schemas.microsoft.com/office/drawing/2014/main" xmlns="" id="{606EFDF9-DA97-4185-8713-177B70FB998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6D814CF-D735-42EC-98B7-295F94F1EEFC}" type="slidenum">
              <a:rPr lang="en-US" altLang="en-US" sz="1200">
                <a:latin typeface="Calibri" panose="020F0502020204030204" pitchFamily="34" charset="0"/>
              </a:rPr>
              <a:pPr eaLnBrk="1" hangingPunct="1"/>
              <a:t>18</a:t>
            </a:fld>
            <a:endParaRPr lang="en-US" altLang="en-US" sz="1200">
              <a:latin typeface="Calibri" panose="020F0502020204030204" pitchFamily="34" charset="0"/>
            </a:endParaRPr>
          </a:p>
        </p:txBody>
      </p:sp>
      <p:sp>
        <p:nvSpPr>
          <p:cNvPr id="36866" name="Rectangle 2">
            <a:extLst>
              <a:ext uri="{FF2B5EF4-FFF2-40B4-BE49-F238E27FC236}">
                <a16:creationId xmlns:a16="http://schemas.microsoft.com/office/drawing/2014/main" xmlns="" id="{9CE850A5-F756-4536-9E8D-50FD4A04D0C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Rectangle 3">
            <a:extLst>
              <a:ext uri="{FF2B5EF4-FFF2-40B4-BE49-F238E27FC236}">
                <a16:creationId xmlns:a16="http://schemas.microsoft.com/office/drawing/2014/main" xmlns="" id="{473765CB-A32E-4595-9214-D4DCD7752C01}"/>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569489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a:extLst>
              <a:ext uri="{FF2B5EF4-FFF2-40B4-BE49-F238E27FC236}">
                <a16:creationId xmlns:a16="http://schemas.microsoft.com/office/drawing/2014/main" xmlns="" id="{BD75ACB0-10AD-418A-9C6A-BC7383CE0C7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6B482A3-0A75-4081-A4B9-2EB3DD1E4B4D}" type="slidenum">
              <a:rPr lang="en-US" altLang="en-US" sz="1200">
                <a:latin typeface="Calibri" panose="020F0502020204030204" pitchFamily="34" charset="0"/>
              </a:rPr>
              <a:pPr eaLnBrk="1" hangingPunct="1"/>
              <a:t>19</a:t>
            </a:fld>
            <a:endParaRPr lang="en-US" altLang="en-US" sz="1200">
              <a:latin typeface="Calibri" panose="020F0502020204030204" pitchFamily="34" charset="0"/>
            </a:endParaRPr>
          </a:p>
        </p:txBody>
      </p:sp>
      <p:sp>
        <p:nvSpPr>
          <p:cNvPr id="38914" name="Rectangle 2">
            <a:extLst>
              <a:ext uri="{FF2B5EF4-FFF2-40B4-BE49-F238E27FC236}">
                <a16:creationId xmlns:a16="http://schemas.microsoft.com/office/drawing/2014/main" xmlns="" id="{EA2791A2-7A2E-4B7A-8EC9-842F28DEF06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ctangle 3">
            <a:extLst>
              <a:ext uri="{FF2B5EF4-FFF2-40B4-BE49-F238E27FC236}">
                <a16:creationId xmlns:a16="http://schemas.microsoft.com/office/drawing/2014/main" xmlns="" id="{452F1A2E-7471-41E4-8029-3EB262A41D8D}"/>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4664725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a:extLst>
              <a:ext uri="{FF2B5EF4-FFF2-40B4-BE49-F238E27FC236}">
                <a16:creationId xmlns:a16="http://schemas.microsoft.com/office/drawing/2014/main" xmlns="" id="{A6B48A25-4808-4B56-B6A9-9E8D9DD9A8C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1D6CCF7-EF9E-4DE6-94FB-3BC9F1E64318}" type="slidenum">
              <a:rPr lang="en-US" altLang="en-US" sz="1200">
                <a:latin typeface="Calibri" panose="020F0502020204030204" pitchFamily="34" charset="0"/>
              </a:rPr>
              <a:pPr eaLnBrk="1" hangingPunct="1"/>
              <a:t>20</a:t>
            </a:fld>
            <a:endParaRPr lang="en-US" altLang="en-US" sz="1200">
              <a:latin typeface="Calibri" panose="020F0502020204030204" pitchFamily="34" charset="0"/>
            </a:endParaRPr>
          </a:p>
        </p:txBody>
      </p:sp>
      <p:sp>
        <p:nvSpPr>
          <p:cNvPr id="40962" name="Rectangle 2">
            <a:extLst>
              <a:ext uri="{FF2B5EF4-FFF2-40B4-BE49-F238E27FC236}">
                <a16:creationId xmlns:a16="http://schemas.microsoft.com/office/drawing/2014/main" xmlns="" id="{C68D49C6-0845-4444-857E-8189A062A4C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Rectangle 3">
            <a:extLst>
              <a:ext uri="{FF2B5EF4-FFF2-40B4-BE49-F238E27FC236}">
                <a16:creationId xmlns:a16="http://schemas.microsoft.com/office/drawing/2014/main" xmlns="" id="{0D2F295D-3B83-4737-93CD-945840E91148}"/>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443558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a:extLst>
              <a:ext uri="{FF2B5EF4-FFF2-40B4-BE49-F238E27FC236}">
                <a16:creationId xmlns:a16="http://schemas.microsoft.com/office/drawing/2014/main" xmlns="" id="{6FA9529B-BA53-4BE5-AB82-CA95BDB51AA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D526668-25DC-483B-BEE5-E53F0FD58824}" type="slidenum">
              <a:rPr lang="en-US" altLang="en-US" sz="1200">
                <a:latin typeface="Calibri" panose="020F0502020204030204" pitchFamily="34" charset="0"/>
              </a:rPr>
              <a:pPr eaLnBrk="1" hangingPunct="1"/>
              <a:t>21</a:t>
            </a:fld>
            <a:endParaRPr lang="en-US" altLang="en-US" sz="1200">
              <a:latin typeface="Calibri" panose="020F0502020204030204" pitchFamily="34" charset="0"/>
            </a:endParaRPr>
          </a:p>
        </p:txBody>
      </p:sp>
      <p:sp>
        <p:nvSpPr>
          <p:cNvPr id="43010" name="Rectangle 2">
            <a:extLst>
              <a:ext uri="{FF2B5EF4-FFF2-40B4-BE49-F238E27FC236}">
                <a16:creationId xmlns:a16="http://schemas.microsoft.com/office/drawing/2014/main" xmlns="" id="{3379DC73-E8E4-4DA9-8BA6-0BBA414D4C4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Rectangle 3">
            <a:extLst>
              <a:ext uri="{FF2B5EF4-FFF2-40B4-BE49-F238E27FC236}">
                <a16:creationId xmlns:a16="http://schemas.microsoft.com/office/drawing/2014/main" xmlns="" id="{C48036DD-27B1-43B6-8C12-4C3333C2816B}"/>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418455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a:extLst>
              <a:ext uri="{FF2B5EF4-FFF2-40B4-BE49-F238E27FC236}">
                <a16:creationId xmlns:a16="http://schemas.microsoft.com/office/drawing/2014/main" xmlns="" id="{6FA9529B-BA53-4BE5-AB82-CA95BDB51AA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D526668-25DC-483B-BEE5-E53F0FD58824}" type="slidenum">
              <a:rPr lang="en-US" altLang="en-US" sz="1200">
                <a:latin typeface="Calibri" panose="020F0502020204030204" pitchFamily="34" charset="0"/>
              </a:rPr>
              <a:pPr eaLnBrk="1" hangingPunct="1"/>
              <a:t>22</a:t>
            </a:fld>
            <a:endParaRPr lang="en-US" altLang="en-US" sz="1200">
              <a:latin typeface="Calibri" panose="020F0502020204030204" pitchFamily="34" charset="0"/>
            </a:endParaRPr>
          </a:p>
        </p:txBody>
      </p:sp>
      <p:sp>
        <p:nvSpPr>
          <p:cNvPr id="43010" name="Rectangle 2">
            <a:extLst>
              <a:ext uri="{FF2B5EF4-FFF2-40B4-BE49-F238E27FC236}">
                <a16:creationId xmlns:a16="http://schemas.microsoft.com/office/drawing/2014/main" xmlns="" id="{3379DC73-E8E4-4DA9-8BA6-0BBA414D4C4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Rectangle 3">
            <a:extLst>
              <a:ext uri="{FF2B5EF4-FFF2-40B4-BE49-F238E27FC236}">
                <a16:creationId xmlns:a16="http://schemas.microsoft.com/office/drawing/2014/main" xmlns="" id="{C48036DD-27B1-43B6-8C12-4C3333C2816B}"/>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1965916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a:extLst>
              <a:ext uri="{FF2B5EF4-FFF2-40B4-BE49-F238E27FC236}">
                <a16:creationId xmlns:a16="http://schemas.microsoft.com/office/drawing/2014/main" xmlns="" id="{0AB166D5-60D5-4C29-92ED-EE32793F8DF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3A639DA-60D5-4F9D-9789-399C71087260}" type="slidenum">
              <a:rPr lang="en-US" altLang="en-US" sz="1200">
                <a:latin typeface="Calibri" panose="020F0502020204030204" pitchFamily="34" charset="0"/>
              </a:rPr>
              <a:pPr eaLnBrk="1" hangingPunct="1"/>
              <a:t>23</a:t>
            </a:fld>
            <a:endParaRPr lang="en-US" altLang="en-US" sz="1200">
              <a:latin typeface="Calibri" panose="020F0502020204030204" pitchFamily="34" charset="0"/>
            </a:endParaRPr>
          </a:p>
        </p:txBody>
      </p:sp>
      <p:sp>
        <p:nvSpPr>
          <p:cNvPr id="45058" name="Rectangle 2">
            <a:extLst>
              <a:ext uri="{FF2B5EF4-FFF2-40B4-BE49-F238E27FC236}">
                <a16:creationId xmlns:a16="http://schemas.microsoft.com/office/drawing/2014/main" xmlns="" id="{0BCAC602-5C4B-425C-B6B5-956D4F9FC50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Rectangle 3">
            <a:extLst>
              <a:ext uri="{FF2B5EF4-FFF2-40B4-BE49-F238E27FC236}">
                <a16:creationId xmlns:a16="http://schemas.microsoft.com/office/drawing/2014/main" xmlns="" id="{AF3DB819-BDEE-4924-B0D8-88F0307CD777}"/>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037140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a:extLst>
              <a:ext uri="{FF2B5EF4-FFF2-40B4-BE49-F238E27FC236}">
                <a16:creationId xmlns:a16="http://schemas.microsoft.com/office/drawing/2014/main" xmlns="" id="{6F5DA2D8-332F-447E-94C3-E6A4558B09A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DF09999-2708-4AC5-BFB3-95CF007C6B06}" type="slidenum">
              <a:rPr lang="en-US" altLang="en-US" sz="1200">
                <a:latin typeface="Calibri" panose="020F0502020204030204" pitchFamily="34" charset="0"/>
              </a:rPr>
              <a:pPr eaLnBrk="1" hangingPunct="1"/>
              <a:t>24</a:t>
            </a:fld>
            <a:endParaRPr lang="en-US" altLang="en-US" sz="1200">
              <a:latin typeface="Calibri" panose="020F0502020204030204" pitchFamily="34" charset="0"/>
            </a:endParaRPr>
          </a:p>
        </p:txBody>
      </p:sp>
      <p:sp>
        <p:nvSpPr>
          <p:cNvPr id="47106" name="Rectangle 2">
            <a:extLst>
              <a:ext uri="{FF2B5EF4-FFF2-40B4-BE49-F238E27FC236}">
                <a16:creationId xmlns:a16="http://schemas.microsoft.com/office/drawing/2014/main" xmlns="" id="{941F01A0-E203-46A4-8F3E-AA64A629F08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Rectangle 3">
            <a:extLst>
              <a:ext uri="{FF2B5EF4-FFF2-40B4-BE49-F238E27FC236}">
                <a16:creationId xmlns:a16="http://schemas.microsoft.com/office/drawing/2014/main" xmlns="" id="{6AB77252-BBCE-4E98-AFC0-6F8CFE0BE980}"/>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556988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a:extLst>
              <a:ext uri="{FF2B5EF4-FFF2-40B4-BE49-F238E27FC236}">
                <a16:creationId xmlns:a16="http://schemas.microsoft.com/office/drawing/2014/main" xmlns="" id="{944D96EF-A2D9-4028-845A-AB78CCA1D96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C0C60F1-F8FC-4C79-8A89-DD5E7322B0C8}" type="slidenum">
              <a:rPr lang="en-US" altLang="en-US" sz="1200">
                <a:latin typeface="Calibri" panose="020F0502020204030204" pitchFamily="34" charset="0"/>
              </a:rPr>
              <a:pPr eaLnBrk="1" hangingPunct="1"/>
              <a:t>25</a:t>
            </a:fld>
            <a:endParaRPr lang="en-US" altLang="en-US" sz="1200">
              <a:latin typeface="Calibri" panose="020F0502020204030204" pitchFamily="34" charset="0"/>
            </a:endParaRPr>
          </a:p>
        </p:txBody>
      </p:sp>
      <p:sp>
        <p:nvSpPr>
          <p:cNvPr id="49154" name="Rectangle 2">
            <a:extLst>
              <a:ext uri="{FF2B5EF4-FFF2-40B4-BE49-F238E27FC236}">
                <a16:creationId xmlns:a16="http://schemas.microsoft.com/office/drawing/2014/main" xmlns="" id="{8C789B9E-F816-4AA7-95D0-F0F8BC26D42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Rectangle 3">
            <a:extLst>
              <a:ext uri="{FF2B5EF4-FFF2-40B4-BE49-F238E27FC236}">
                <a16:creationId xmlns:a16="http://schemas.microsoft.com/office/drawing/2014/main" xmlns="" id="{FA2436B0-DBEC-46A3-A313-AD4929BE9B2A}"/>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603093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a:extLst>
              <a:ext uri="{FF2B5EF4-FFF2-40B4-BE49-F238E27FC236}">
                <a16:creationId xmlns:a16="http://schemas.microsoft.com/office/drawing/2014/main" xmlns="" id="{9EACAF18-974A-48EC-9995-8B225D4E101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CB1FF21-A060-46E2-B090-FB2022F88357}" type="slidenum">
              <a:rPr lang="en-US" altLang="en-US" sz="1200">
                <a:latin typeface="Calibri" panose="020F0502020204030204" pitchFamily="34" charset="0"/>
              </a:rPr>
              <a:pPr eaLnBrk="1" hangingPunct="1"/>
              <a:t>26</a:t>
            </a:fld>
            <a:endParaRPr lang="en-US" altLang="en-US" sz="1200">
              <a:latin typeface="Calibri" panose="020F0502020204030204" pitchFamily="34" charset="0"/>
            </a:endParaRPr>
          </a:p>
        </p:txBody>
      </p:sp>
      <p:sp>
        <p:nvSpPr>
          <p:cNvPr id="51202" name="Rectangle 2">
            <a:extLst>
              <a:ext uri="{FF2B5EF4-FFF2-40B4-BE49-F238E27FC236}">
                <a16:creationId xmlns:a16="http://schemas.microsoft.com/office/drawing/2014/main" xmlns="" id="{16A533D7-A29C-49D7-8CAC-0353EA1BE09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Rectangle 3">
            <a:extLst>
              <a:ext uri="{FF2B5EF4-FFF2-40B4-BE49-F238E27FC236}">
                <a16:creationId xmlns:a16="http://schemas.microsoft.com/office/drawing/2014/main" xmlns="" id="{96B1DF7A-7D94-4B7D-B7A5-04C69117046A}"/>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326055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a:extLst>
              <a:ext uri="{FF2B5EF4-FFF2-40B4-BE49-F238E27FC236}">
                <a16:creationId xmlns:a16="http://schemas.microsoft.com/office/drawing/2014/main" xmlns="" id="{3D0471B4-0500-4BB1-89B4-051D94E43AC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2918AC0-DE2A-460D-B506-7D1CB05F4AA5}" type="slidenum">
              <a:rPr lang="en-US" altLang="en-US" sz="1200">
                <a:latin typeface="Calibri" panose="020F0502020204030204" pitchFamily="34" charset="0"/>
              </a:rPr>
              <a:pPr eaLnBrk="1" hangingPunct="1"/>
              <a:t>5</a:t>
            </a:fld>
            <a:endParaRPr lang="en-US" altLang="en-US" sz="1200">
              <a:latin typeface="Calibri" panose="020F0502020204030204" pitchFamily="34" charset="0"/>
            </a:endParaRPr>
          </a:p>
        </p:txBody>
      </p:sp>
      <p:sp>
        <p:nvSpPr>
          <p:cNvPr id="17410" name="Rectangle 2">
            <a:extLst>
              <a:ext uri="{FF2B5EF4-FFF2-40B4-BE49-F238E27FC236}">
                <a16:creationId xmlns:a16="http://schemas.microsoft.com/office/drawing/2014/main" xmlns="" id="{52C134E4-7AD3-4186-BE31-8DA75DBA2B7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Rectangle 3">
            <a:extLst>
              <a:ext uri="{FF2B5EF4-FFF2-40B4-BE49-F238E27FC236}">
                <a16:creationId xmlns:a16="http://schemas.microsoft.com/office/drawing/2014/main" xmlns="" id="{0229D435-5B8F-40A3-A574-048FBFD9E8D8}"/>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9570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a:extLst>
              <a:ext uri="{FF2B5EF4-FFF2-40B4-BE49-F238E27FC236}">
                <a16:creationId xmlns:a16="http://schemas.microsoft.com/office/drawing/2014/main" xmlns="" id="{1524F4FF-74F2-41AB-867E-5BD19951B1F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9236FBA-DE3A-43DC-BB9B-4D856613C7FD}" type="slidenum">
              <a:rPr lang="en-US" altLang="en-US" sz="1200">
                <a:latin typeface="Calibri" panose="020F0502020204030204" pitchFamily="34" charset="0"/>
              </a:rPr>
              <a:pPr eaLnBrk="1" hangingPunct="1"/>
              <a:t>27</a:t>
            </a:fld>
            <a:endParaRPr lang="en-US" altLang="en-US" sz="1200">
              <a:latin typeface="Calibri" panose="020F0502020204030204" pitchFamily="34" charset="0"/>
            </a:endParaRPr>
          </a:p>
        </p:txBody>
      </p:sp>
      <p:sp>
        <p:nvSpPr>
          <p:cNvPr id="53250" name="Rectangle 2">
            <a:extLst>
              <a:ext uri="{FF2B5EF4-FFF2-40B4-BE49-F238E27FC236}">
                <a16:creationId xmlns:a16="http://schemas.microsoft.com/office/drawing/2014/main" xmlns="" id="{AEB1B670-D1EB-4144-AE92-54948CD3B7E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Rectangle 3">
            <a:extLst>
              <a:ext uri="{FF2B5EF4-FFF2-40B4-BE49-F238E27FC236}">
                <a16:creationId xmlns:a16="http://schemas.microsoft.com/office/drawing/2014/main" xmlns="" id="{DB36C55B-4E55-4884-BB5D-EC14BBA0F11C}"/>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721215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a:extLst>
              <a:ext uri="{FF2B5EF4-FFF2-40B4-BE49-F238E27FC236}">
                <a16:creationId xmlns:a16="http://schemas.microsoft.com/office/drawing/2014/main" xmlns="" id="{969764F2-8BA5-4AF2-AA41-94DDFCEB9AF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9BD7ECA-A68A-4653-A651-19E25D8E1701}" type="slidenum">
              <a:rPr lang="en-US" altLang="en-US" sz="1200">
                <a:latin typeface="Calibri" panose="020F0502020204030204" pitchFamily="34" charset="0"/>
              </a:rPr>
              <a:pPr eaLnBrk="1" hangingPunct="1"/>
              <a:t>28</a:t>
            </a:fld>
            <a:endParaRPr lang="en-US" altLang="en-US" sz="1200">
              <a:latin typeface="Calibri" panose="020F0502020204030204" pitchFamily="34" charset="0"/>
            </a:endParaRPr>
          </a:p>
        </p:txBody>
      </p:sp>
      <p:sp>
        <p:nvSpPr>
          <p:cNvPr id="55298" name="Rectangle 2">
            <a:extLst>
              <a:ext uri="{FF2B5EF4-FFF2-40B4-BE49-F238E27FC236}">
                <a16:creationId xmlns:a16="http://schemas.microsoft.com/office/drawing/2014/main" xmlns="" id="{3D9CEEB4-14E9-44F1-AD87-8042B5280D9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Rectangle 3">
            <a:extLst>
              <a:ext uri="{FF2B5EF4-FFF2-40B4-BE49-F238E27FC236}">
                <a16:creationId xmlns:a16="http://schemas.microsoft.com/office/drawing/2014/main" xmlns="" id="{17E0BB2A-D439-4F0F-9AFA-64D7249C6CD1}"/>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7799941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a:extLst>
              <a:ext uri="{FF2B5EF4-FFF2-40B4-BE49-F238E27FC236}">
                <a16:creationId xmlns:a16="http://schemas.microsoft.com/office/drawing/2014/main" xmlns="" id="{969764F2-8BA5-4AF2-AA41-94DDFCEB9AF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9BD7ECA-A68A-4653-A651-19E25D8E1701}" type="slidenum">
              <a:rPr lang="en-US" altLang="en-US" sz="1200">
                <a:latin typeface="Calibri" panose="020F0502020204030204" pitchFamily="34" charset="0"/>
              </a:rPr>
              <a:pPr eaLnBrk="1" hangingPunct="1"/>
              <a:t>29</a:t>
            </a:fld>
            <a:endParaRPr lang="en-US" altLang="en-US" sz="1200">
              <a:latin typeface="Calibri" panose="020F0502020204030204" pitchFamily="34" charset="0"/>
            </a:endParaRPr>
          </a:p>
        </p:txBody>
      </p:sp>
      <p:sp>
        <p:nvSpPr>
          <p:cNvPr id="55298" name="Rectangle 2">
            <a:extLst>
              <a:ext uri="{FF2B5EF4-FFF2-40B4-BE49-F238E27FC236}">
                <a16:creationId xmlns:a16="http://schemas.microsoft.com/office/drawing/2014/main" xmlns="" id="{3D9CEEB4-14E9-44F1-AD87-8042B5280D9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Rectangle 3">
            <a:extLst>
              <a:ext uri="{FF2B5EF4-FFF2-40B4-BE49-F238E27FC236}">
                <a16:creationId xmlns:a16="http://schemas.microsoft.com/office/drawing/2014/main" xmlns="" id="{17E0BB2A-D439-4F0F-9AFA-64D7249C6CD1}"/>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9330389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a:extLst>
              <a:ext uri="{FF2B5EF4-FFF2-40B4-BE49-F238E27FC236}">
                <a16:creationId xmlns:a16="http://schemas.microsoft.com/office/drawing/2014/main" xmlns="" id="{94D449C7-289C-464B-88C4-86CA890CABE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3B82C11-1989-402E-8C2D-FBE31C48DDD0}" type="slidenum">
              <a:rPr lang="en-US" altLang="en-US" sz="1200">
                <a:latin typeface="Calibri" panose="020F0502020204030204" pitchFamily="34" charset="0"/>
              </a:rPr>
              <a:pPr eaLnBrk="1" hangingPunct="1"/>
              <a:t>30</a:t>
            </a:fld>
            <a:endParaRPr lang="en-US" altLang="en-US" sz="1200">
              <a:latin typeface="Calibri" panose="020F0502020204030204" pitchFamily="34" charset="0"/>
            </a:endParaRPr>
          </a:p>
        </p:txBody>
      </p:sp>
      <p:sp>
        <p:nvSpPr>
          <p:cNvPr id="57346" name="Rectangle 2">
            <a:extLst>
              <a:ext uri="{FF2B5EF4-FFF2-40B4-BE49-F238E27FC236}">
                <a16:creationId xmlns:a16="http://schemas.microsoft.com/office/drawing/2014/main" xmlns="" id="{B2F0EECA-35AF-4B4A-A043-BB2F40821CC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Rectangle 3">
            <a:extLst>
              <a:ext uri="{FF2B5EF4-FFF2-40B4-BE49-F238E27FC236}">
                <a16:creationId xmlns:a16="http://schemas.microsoft.com/office/drawing/2014/main" xmlns="" id="{A6608BEA-01CD-4138-B190-182926491826}"/>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224950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a:extLst>
              <a:ext uri="{FF2B5EF4-FFF2-40B4-BE49-F238E27FC236}">
                <a16:creationId xmlns:a16="http://schemas.microsoft.com/office/drawing/2014/main" xmlns="" id="{94D449C7-289C-464B-88C4-86CA890CABE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3B82C11-1989-402E-8C2D-FBE31C48DDD0}" type="slidenum">
              <a:rPr lang="en-US" altLang="en-US" sz="1200">
                <a:latin typeface="Calibri" panose="020F0502020204030204" pitchFamily="34" charset="0"/>
              </a:rPr>
              <a:pPr eaLnBrk="1" hangingPunct="1"/>
              <a:t>31</a:t>
            </a:fld>
            <a:endParaRPr lang="en-US" altLang="en-US" sz="1200">
              <a:latin typeface="Calibri" panose="020F0502020204030204" pitchFamily="34" charset="0"/>
            </a:endParaRPr>
          </a:p>
        </p:txBody>
      </p:sp>
      <p:sp>
        <p:nvSpPr>
          <p:cNvPr id="57346" name="Rectangle 2">
            <a:extLst>
              <a:ext uri="{FF2B5EF4-FFF2-40B4-BE49-F238E27FC236}">
                <a16:creationId xmlns:a16="http://schemas.microsoft.com/office/drawing/2014/main" xmlns="" id="{B2F0EECA-35AF-4B4A-A043-BB2F40821CC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Rectangle 3">
            <a:extLst>
              <a:ext uri="{FF2B5EF4-FFF2-40B4-BE49-F238E27FC236}">
                <a16:creationId xmlns:a16="http://schemas.microsoft.com/office/drawing/2014/main" xmlns="" id="{A6608BEA-01CD-4138-B190-182926491826}"/>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812569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xmlns="" id="{50160942-2E1A-43CD-BAFB-77B8D143FB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744F826-B498-4055-9FFA-7A10FA27A189}" type="slidenum">
              <a:rPr lang="en-US" altLang="en-US" sz="1200">
                <a:latin typeface="Calibri" panose="020F0502020204030204" pitchFamily="34" charset="0"/>
              </a:rPr>
              <a:pPr eaLnBrk="1" hangingPunct="1"/>
              <a:t>32</a:t>
            </a:fld>
            <a:endParaRPr lang="en-US" altLang="en-US" sz="1200">
              <a:latin typeface="Calibri" panose="020F0502020204030204" pitchFamily="34" charset="0"/>
            </a:endParaRPr>
          </a:p>
        </p:txBody>
      </p:sp>
      <p:sp>
        <p:nvSpPr>
          <p:cNvPr id="59394" name="Rectangle 2">
            <a:extLst>
              <a:ext uri="{FF2B5EF4-FFF2-40B4-BE49-F238E27FC236}">
                <a16:creationId xmlns:a16="http://schemas.microsoft.com/office/drawing/2014/main" xmlns="" id="{2988F4BE-68EC-4AD4-BB62-2C01C9CBCDE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xmlns="" id="{4F9BE266-68BE-4789-9F9A-2D93DB8F0004}"/>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7544472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xmlns="" id="{50160942-2E1A-43CD-BAFB-77B8D143FB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744F826-B498-4055-9FFA-7A10FA27A189}" type="slidenum">
              <a:rPr lang="en-US" altLang="en-US" sz="1200">
                <a:latin typeface="Calibri" panose="020F0502020204030204" pitchFamily="34" charset="0"/>
              </a:rPr>
              <a:pPr eaLnBrk="1" hangingPunct="1"/>
              <a:t>33</a:t>
            </a:fld>
            <a:endParaRPr lang="en-US" altLang="en-US" sz="1200">
              <a:latin typeface="Calibri" panose="020F0502020204030204" pitchFamily="34" charset="0"/>
            </a:endParaRPr>
          </a:p>
        </p:txBody>
      </p:sp>
      <p:sp>
        <p:nvSpPr>
          <p:cNvPr id="59394" name="Rectangle 2">
            <a:extLst>
              <a:ext uri="{FF2B5EF4-FFF2-40B4-BE49-F238E27FC236}">
                <a16:creationId xmlns:a16="http://schemas.microsoft.com/office/drawing/2014/main" xmlns="" id="{2988F4BE-68EC-4AD4-BB62-2C01C9CBCDE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xmlns="" id="{4F9BE266-68BE-4789-9F9A-2D93DB8F0004}"/>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8394520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a:extLst>
              <a:ext uri="{FF2B5EF4-FFF2-40B4-BE49-F238E27FC236}">
                <a16:creationId xmlns:a16="http://schemas.microsoft.com/office/drawing/2014/main" xmlns="" id="{73109974-7235-45C4-AD4D-DFC89653E45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2C8C4A3-FE58-452C-870D-82E8065B5CDA}" type="slidenum">
              <a:rPr lang="en-US" altLang="en-US" sz="1200">
                <a:latin typeface="Calibri" panose="020F0502020204030204" pitchFamily="34" charset="0"/>
              </a:rPr>
              <a:pPr eaLnBrk="1" hangingPunct="1"/>
              <a:t>34</a:t>
            </a:fld>
            <a:endParaRPr lang="en-US" altLang="en-US" sz="1200">
              <a:latin typeface="Calibri" panose="020F0502020204030204" pitchFamily="34" charset="0"/>
            </a:endParaRPr>
          </a:p>
        </p:txBody>
      </p:sp>
      <p:sp>
        <p:nvSpPr>
          <p:cNvPr id="61442" name="Rectangle 2">
            <a:extLst>
              <a:ext uri="{FF2B5EF4-FFF2-40B4-BE49-F238E27FC236}">
                <a16:creationId xmlns:a16="http://schemas.microsoft.com/office/drawing/2014/main" xmlns="" id="{09A2FB1D-F8D7-4B06-8E4A-1F9BE4B6A38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Rectangle 3">
            <a:extLst>
              <a:ext uri="{FF2B5EF4-FFF2-40B4-BE49-F238E27FC236}">
                <a16:creationId xmlns:a16="http://schemas.microsoft.com/office/drawing/2014/main" xmlns="" id="{77692000-7745-4912-8178-7AB409C4636E}"/>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4305830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a:extLst>
              <a:ext uri="{FF2B5EF4-FFF2-40B4-BE49-F238E27FC236}">
                <a16:creationId xmlns:a16="http://schemas.microsoft.com/office/drawing/2014/main" xmlns="" id="{9D965E8D-4392-441A-B521-6CF8178A3D3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DD57ECE-2C80-4DA8-95A3-09616E057360}" type="slidenum">
              <a:rPr lang="en-US" altLang="en-US" sz="1200">
                <a:latin typeface="Calibri" panose="020F0502020204030204" pitchFamily="34" charset="0"/>
              </a:rPr>
              <a:pPr eaLnBrk="1" hangingPunct="1"/>
              <a:t>35</a:t>
            </a:fld>
            <a:endParaRPr lang="en-US" altLang="en-US" sz="1200">
              <a:latin typeface="Calibri" panose="020F0502020204030204" pitchFamily="34" charset="0"/>
            </a:endParaRPr>
          </a:p>
        </p:txBody>
      </p:sp>
      <p:sp>
        <p:nvSpPr>
          <p:cNvPr id="63490" name="Rectangle 2">
            <a:extLst>
              <a:ext uri="{FF2B5EF4-FFF2-40B4-BE49-F238E27FC236}">
                <a16:creationId xmlns:a16="http://schemas.microsoft.com/office/drawing/2014/main" xmlns="" id="{063D2490-C9C5-4A52-83B6-ABD784B7858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Rectangle 3">
            <a:extLst>
              <a:ext uri="{FF2B5EF4-FFF2-40B4-BE49-F238E27FC236}">
                <a16:creationId xmlns:a16="http://schemas.microsoft.com/office/drawing/2014/main" xmlns="" id="{C74790D4-FF2F-403D-8D2D-E5CB8A07F416}"/>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4183425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a:extLst>
              <a:ext uri="{FF2B5EF4-FFF2-40B4-BE49-F238E27FC236}">
                <a16:creationId xmlns:a16="http://schemas.microsoft.com/office/drawing/2014/main" xmlns="" id="{70162F19-FC91-4EC8-A702-D49C4D71BD7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C1F8F7F-52D8-4996-8992-C6857906BC44}" type="slidenum">
              <a:rPr lang="en-US" altLang="en-US" sz="1200">
                <a:latin typeface="Calibri" panose="020F0502020204030204" pitchFamily="34" charset="0"/>
              </a:rPr>
              <a:pPr eaLnBrk="1" hangingPunct="1"/>
              <a:t>36</a:t>
            </a:fld>
            <a:endParaRPr lang="en-US" altLang="en-US" sz="1200">
              <a:latin typeface="Calibri" panose="020F0502020204030204" pitchFamily="34" charset="0"/>
            </a:endParaRPr>
          </a:p>
        </p:txBody>
      </p:sp>
      <p:sp>
        <p:nvSpPr>
          <p:cNvPr id="65538" name="Rectangle 2">
            <a:extLst>
              <a:ext uri="{FF2B5EF4-FFF2-40B4-BE49-F238E27FC236}">
                <a16:creationId xmlns:a16="http://schemas.microsoft.com/office/drawing/2014/main" xmlns="" id="{942C9F31-F707-4A90-A1A9-7593D03C56E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ctangle 3">
            <a:extLst>
              <a:ext uri="{FF2B5EF4-FFF2-40B4-BE49-F238E27FC236}">
                <a16:creationId xmlns:a16="http://schemas.microsoft.com/office/drawing/2014/main" xmlns="" id="{9C4E87EA-580F-4C2D-B012-C2FB252BCC56}"/>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732566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a:extLst>
              <a:ext uri="{FF2B5EF4-FFF2-40B4-BE49-F238E27FC236}">
                <a16:creationId xmlns:a16="http://schemas.microsoft.com/office/drawing/2014/main" xmlns="" id="{71C4F3E1-5576-428C-94F6-614625298D2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9C226EF-3A9B-4412-9504-5EC52ABC973F}" type="slidenum">
              <a:rPr lang="en-US" altLang="en-US" sz="1200">
                <a:latin typeface="Calibri" panose="020F0502020204030204" pitchFamily="34" charset="0"/>
              </a:rPr>
              <a:pPr eaLnBrk="1" hangingPunct="1"/>
              <a:t>10</a:t>
            </a:fld>
            <a:endParaRPr lang="en-US" altLang="en-US" sz="1200">
              <a:latin typeface="Calibri" panose="020F0502020204030204" pitchFamily="34" charset="0"/>
            </a:endParaRPr>
          </a:p>
        </p:txBody>
      </p:sp>
      <p:sp>
        <p:nvSpPr>
          <p:cNvPr id="22530" name="Rectangle 2">
            <a:extLst>
              <a:ext uri="{FF2B5EF4-FFF2-40B4-BE49-F238E27FC236}">
                <a16:creationId xmlns:a16="http://schemas.microsoft.com/office/drawing/2014/main" xmlns="" id="{2FE1D31E-6F3F-46E6-A1CE-4C77A1805C1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Rectangle 3">
            <a:extLst>
              <a:ext uri="{FF2B5EF4-FFF2-40B4-BE49-F238E27FC236}">
                <a16:creationId xmlns:a16="http://schemas.microsoft.com/office/drawing/2014/main" xmlns="" id="{88E67174-5239-480A-8C27-5F06B4900D85}"/>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5716483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a:extLst>
              <a:ext uri="{FF2B5EF4-FFF2-40B4-BE49-F238E27FC236}">
                <a16:creationId xmlns:a16="http://schemas.microsoft.com/office/drawing/2014/main" xmlns="" id="{73A01678-3C02-4C92-B191-88F402451CF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4108DC7-6EB5-4E0C-8CBC-4F1617B6EF55}" type="slidenum">
              <a:rPr lang="en-US" altLang="en-US" sz="1200">
                <a:latin typeface="Calibri" panose="020F0502020204030204" pitchFamily="34" charset="0"/>
              </a:rPr>
              <a:pPr eaLnBrk="1" hangingPunct="1"/>
              <a:t>37</a:t>
            </a:fld>
            <a:endParaRPr lang="en-US" altLang="en-US" sz="1200">
              <a:latin typeface="Calibri" panose="020F0502020204030204" pitchFamily="34" charset="0"/>
            </a:endParaRPr>
          </a:p>
        </p:txBody>
      </p:sp>
      <p:sp>
        <p:nvSpPr>
          <p:cNvPr id="67586" name="Rectangle 2">
            <a:extLst>
              <a:ext uri="{FF2B5EF4-FFF2-40B4-BE49-F238E27FC236}">
                <a16:creationId xmlns:a16="http://schemas.microsoft.com/office/drawing/2014/main" xmlns="" id="{93FF22C0-1F15-49A5-9BC0-A25AD708EF6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ctangle 3">
            <a:extLst>
              <a:ext uri="{FF2B5EF4-FFF2-40B4-BE49-F238E27FC236}">
                <a16:creationId xmlns:a16="http://schemas.microsoft.com/office/drawing/2014/main" xmlns="" id="{CBEC5E7C-6A1C-4E4B-9E29-5650DA17C1FD}"/>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0555375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7">
            <a:extLst>
              <a:ext uri="{FF2B5EF4-FFF2-40B4-BE49-F238E27FC236}">
                <a16:creationId xmlns:a16="http://schemas.microsoft.com/office/drawing/2014/main" xmlns="" id="{5E133529-FE8D-4E2D-A03C-D921DBE4F2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C779D61-29F6-409B-B36D-C003C76381D4}" type="slidenum">
              <a:rPr lang="en-US" altLang="en-US" sz="1200">
                <a:latin typeface="Calibri" panose="020F0502020204030204" pitchFamily="34" charset="0"/>
              </a:rPr>
              <a:pPr eaLnBrk="1" hangingPunct="1"/>
              <a:t>38</a:t>
            </a:fld>
            <a:endParaRPr lang="en-US" altLang="en-US" sz="1200">
              <a:latin typeface="Calibri" panose="020F0502020204030204" pitchFamily="34" charset="0"/>
            </a:endParaRPr>
          </a:p>
        </p:txBody>
      </p:sp>
      <p:sp>
        <p:nvSpPr>
          <p:cNvPr id="69634" name="Rectangle 2">
            <a:extLst>
              <a:ext uri="{FF2B5EF4-FFF2-40B4-BE49-F238E27FC236}">
                <a16:creationId xmlns:a16="http://schemas.microsoft.com/office/drawing/2014/main" xmlns="" id="{1DD71F98-55C2-4AD7-9E94-63EBE0E3DB5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ctangle 3">
            <a:extLst>
              <a:ext uri="{FF2B5EF4-FFF2-40B4-BE49-F238E27FC236}">
                <a16:creationId xmlns:a16="http://schemas.microsoft.com/office/drawing/2014/main" xmlns="" id="{002A8D9A-62DE-4E6B-BBEC-3994D42B234B}"/>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7691452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a:extLst>
              <a:ext uri="{FF2B5EF4-FFF2-40B4-BE49-F238E27FC236}">
                <a16:creationId xmlns:a16="http://schemas.microsoft.com/office/drawing/2014/main" xmlns="" id="{F1829235-639F-4F30-8E75-34A6FF6D2D9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5C5655F-0335-49B7-94FA-5BA123DAE9EE}" type="slidenum">
              <a:rPr lang="en-US" altLang="en-US" sz="1200">
                <a:latin typeface="Calibri" panose="020F0502020204030204" pitchFamily="34" charset="0"/>
              </a:rPr>
              <a:pPr eaLnBrk="1" hangingPunct="1"/>
              <a:t>39</a:t>
            </a:fld>
            <a:endParaRPr lang="en-US" altLang="en-US" sz="1200">
              <a:latin typeface="Calibri" panose="020F0502020204030204" pitchFamily="34" charset="0"/>
            </a:endParaRPr>
          </a:p>
        </p:txBody>
      </p:sp>
      <p:sp>
        <p:nvSpPr>
          <p:cNvPr id="71682" name="Rectangle 2">
            <a:extLst>
              <a:ext uri="{FF2B5EF4-FFF2-40B4-BE49-F238E27FC236}">
                <a16:creationId xmlns:a16="http://schemas.microsoft.com/office/drawing/2014/main" xmlns="" id="{197D3CEC-81DB-4557-A773-B56827B18DE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Rectangle 3">
            <a:extLst>
              <a:ext uri="{FF2B5EF4-FFF2-40B4-BE49-F238E27FC236}">
                <a16:creationId xmlns:a16="http://schemas.microsoft.com/office/drawing/2014/main" xmlns="" id="{3C47527C-3EFD-4FD2-8386-94E49B02870E}"/>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9360233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a:extLst>
              <a:ext uri="{FF2B5EF4-FFF2-40B4-BE49-F238E27FC236}">
                <a16:creationId xmlns:a16="http://schemas.microsoft.com/office/drawing/2014/main" xmlns="" id="{7E7B5026-DAD5-42D1-83F5-A0EA8A79F8B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FC2699B-AC57-4911-AB50-4958BCA6FD75}" type="slidenum">
              <a:rPr lang="en-US" altLang="en-US" sz="1200">
                <a:latin typeface="Calibri" panose="020F0502020204030204" pitchFamily="34" charset="0"/>
              </a:rPr>
              <a:pPr eaLnBrk="1" hangingPunct="1"/>
              <a:t>40</a:t>
            </a:fld>
            <a:endParaRPr lang="en-US" altLang="en-US" sz="1200">
              <a:latin typeface="Calibri" panose="020F0502020204030204" pitchFamily="34" charset="0"/>
            </a:endParaRPr>
          </a:p>
        </p:txBody>
      </p:sp>
      <p:sp>
        <p:nvSpPr>
          <p:cNvPr id="73730" name="Rectangle 2">
            <a:extLst>
              <a:ext uri="{FF2B5EF4-FFF2-40B4-BE49-F238E27FC236}">
                <a16:creationId xmlns:a16="http://schemas.microsoft.com/office/drawing/2014/main" xmlns="" id="{4A2397F9-967C-4808-A35B-A5DB8894CA8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Rectangle 3">
            <a:extLst>
              <a:ext uri="{FF2B5EF4-FFF2-40B4-BE49-F238E27FC236}">
                <a16:creationId xmlns:a16="http://schemas.microsoft.com/office/drawing/2014/main" xmlns="" id="{01376380-9952-40DC-B421-787F8726919C}"/>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83625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a:extLst>
              <a:ext uri="{FF2B5EF4-FFF2-40B4-BE49-F238E27FC236}">
                <a16:creationId xmlns:a16="http://schemas.microsoft.com/office/drawing/2014/main" xmlns="" id="{1D49E1BA-478D-43B7-A61A-1A9350A1751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0CF34C5-8024-42D2-93FC-F48714C0EE9C}" type="slidenum">
              <a:rPr lang="en-US" altLang="en-US" sz="1200">
                <a:latin typeface="Calibri" panose="020F0502020204030204" pitchFamily="34" charset="0"/>
              </a:rPr>
              <a:pPr eaLnBrk="1" hangingPunct="1"/>
              <a:t>11</a:t>
            </a:fld>
            <a:endParaRPr lang="en-US" altLang="en-US" sz="1200">
              <a:latin typeface="Calibri" panose="020F0502020204030204" pitchFamily="34" charset="0"/>
            </a:endParaRPr>
          </a:p>
        </p:txBody>
      </p:sp>
      <p:sp>
        <p:nvSpPr>
          <p:cNvPr id="24578" name="Rectangle 2">
            <a:extLst>
              <a:ext uri="{FF2B5EF4-FFF2-40B4-BE49-F238E27FC236}">
                <a16:creationId xmlns:a16="http://schemas.microsoft.com/office/drawing/2014/main" xmlns="" id="{1E22DCBA-21FA-409D-AB5B-CB197CD1501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Rectangle 3">
            <a:extLst>
              <a:ext uri="{FF2B5EF4-FFF2-40B4-BE49-F238E27FC236}">
                <a16:creationId xmlns:a16="http://schemas.microsoft.com/office/drawing/2014/main" xmlns="" id="{E6385147-711B-4E71-AF2C-495C502E173F}"/>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151594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a:extLst>
              <a:ext uri="{FF2B5EF4-FFF2-40B4-BE49-F238E27FC236}">
                <a16:creationId xmlns:a16="http://schemas.microsoft.com/office/drawing/2014/main" xmlns="" id="{29EBCE6C-3A80-4842-8700-2BE212F1897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4C7552E-C617-4172-97BA-8C075450280B}" type="slidenum">
              <a:rPr lang="en-US" altLang="en-US" sz="1200">
                <a:latin typeface="Calibri" panose="020F0502020204030204" pitchFamily="34" charset="0"/>
              </a:rPr>
              <a:pPr eaLnBrk="1" hangingPunct="1"/>
              <a:t>12</a:t>
            </a:fld>
            <a:endParaRPr lang="en-US" altLang="en-US" sz="1200">
              <a:latin typeface="Calibri" panose="020F0502020204030204" pitchFamily="34" charset="0"/>
            </a:endParaRPr>
          </a:p>
        </p:txBody>
      </p:sp>
      <p:sp>
        <p:nvSpPr>
          <p:cNvPr id="26626" name="Rectangle 2">
            <a:extLst>
              <a:ext uri="{FF2B5EF4-FFF2-40B4-BE49-F238E27FC236}">
                <a16:creationId xmlns:a16="http://schemas.microsoft.com/office/drawing/2014/main" xmlns="" id="{5908E459-2861-495E-9FFF-CDB33358C1C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ctangle 3">
            <a:extLst>
              <a:ext uri="{FF2B5EF4-FFF2-40B4-BE49-F238E27FC236}">
                <a16:creationId xmlns:a16="http://schemas.microsoft.com/office/drawing/2014/main" xmlns="" id="{279B5076-2230-4A1F-94C9-E8EC7FBAC7B8}"/>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644907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a:extLst>
              <a:ext uri="{FF2B5EF4-FFF2-40B4-BE49-F238E27FC236}">
                <a16:creationId xmlns:a16="http://schemas.microsoft.com/office/drawing/2014/main" xmlns="" id="{29EBCE6C-3A80-4842-8700-2BE212F1897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4C7552E-C617-4172-97BA-8C075450280B}" type="slidenum">
              <a:rPr lang="en-US" altLang="en-US" sz="1200">
                <a:latin typeface="Calibri" panose="020F0502020204030204" pitchFamily="34" charset="0"/>
              </a:rPr>
              <a:pPr eaLnBrk="1" hangingPunct="1"/>
              <a:t>13</a:t>
            </a:fld>
            <a:endParaRPr lang="en-US" altLang="en-US" sz="1200">
              <a:latin typeface="Calibri" panose="020F0502020204030204" pitchFamily="34" charset="0"/>
            </a:endParaRPr>
          </a:p>
        </p:txBody>
      </p:sp>
      <p:sp>
        <p:nvSpPr>
          <p:cNvPr id="26626" name="Rectangle 2">
            <a:extLst>
              <a:ext uri="{FF2B5EF4-FFF2-40B4-BE49-F238E27FC236}">
                <a16:creationId xmlns:a16="http://schemas.microsoft.com/office/drawing/2014/main" xmlns="" id="{5908E459-2861-495E-9FFF-CDB33358C1C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ctangle 3">
            <a:extLst>
              <a:ext uri="{FF2B5EF4-FFF2-40B4-BE49-F238E27FC236}">
                <a16:creationId xmlns:a16="http://schemas.microsoft.com/office/drawing/2014/main" xmlns="" id="{279B5076-2230-4A1F-94C9-E8EC7FBAC7B8}"/>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452467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a:extLst>
              <a:ext uri="{FF2B5EF4-FFF2-40B4-BE49-F238E27FC236}">
                <a16:creationId xmlns:a16="http://schemas.microsoft.com/office/drawing/2014/main" xmlns="" id="{FC319E9F-78D6-4381-A826-ADE7509D023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87860CB-2E2A-4C37-A13E-8049D4221FAB}" type="slidenum">
              <a:rPr lang="en-US" altLang="en-US" sz="1200">
                <a:latin typeface="Calibri" panose="020F0502020204030204" pitchFamily="34" charset="0"/>
              </a:rPr>
              <a:pPr eaLnBrk="1" hangingPunct="1"/>
              <a:t>14</a:t>
            </a:fld>
            <a:endParaRPr lang="en-US" altLang="en-US" sz="1200">
              <a:latin typeface="Calibri" panose="020F0502020204030204" pitchFamily="34" charset="0"/>
            </a:endParaRPr>
          </a:p>
        </p:txBody>
      </p:sp>
      <p:sp>
        <p:nvSpPr>
          <p:cNvPr id="28674" name="Rectangle 2">
            <a:extLst>
              <a:ext uri="{FF2B5EF4-FFF2-40B4-BE49-F238E27FC236}">
                <a16:creationId xmlns:a16="http://schemas.microsoft.com/office/drawing/2014/main" xmlns="" id="{D4103E50-A3B2-4F39-ABBA-B93E325CBF4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ctangle 3">
            <a:extLst>
              <a:ext uri="{FF2B5EF4-FFF2-40B4-BE49-F238E27FC236}">
                <a16:creationId xmlns:a16="http://schemas.microsoft.com/office/drawing/2014/main" xmlns="" id="{6805199F-BDC4-430A-AAD2-A119E0414ADA}"/>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334403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a:extLst>
              <a:ext uri="{FF2B5EF4-FFF2-40B4-BE49-F238E27FC236}">
                <a16:creationId xmlns:a16="http://schemas.microsoft.com/office/drawing/2014/main" xmlns="" id="{AA7B778A-1B89-4E1C-8F2F-8CE21320A37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926F50F-FF77-446F-BB5C-A671F1361CA8}" type="slidenum">
              <a:rPr lang="en-US" altLang="en-US" sz="1200">
                <a:latin typeface="Calibri" panose="020F0502020204030204" pitchFamily="34" charset="0"/>
              </a:rPr>
              <a:pPr eaLnBrk="1" hangingPunct="1"/>
              <a:t>15</a:t>
            </a:fld>
            <a:endParaRPr lang="en-US" altLang="en-US" sz="1200">
              <a:latin typeface="Calibri" panose="020F0502020204030204" pitchFamily="34" charset="0"/>
            </a:endParaRPr>
          </a:p>
        </p:txBody>
      </p:sp>
      <p:sp>
        <p:nvSpPr>
          <p:cNvPr id="30722" name="Rectangle 2">
            <a:extLst>
              <a:ext uri="{FF2B5EF4-FFF2-40B4-BE49-F238E27FC236}">
                <a16:creationId xmlns:a16="http://schemas.microsoft.com/office/drawing/2014/main" xmlns="" id="{B0DBF7EE-0DC9-4C7A-9EC6-7C73D9B2039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Rectangle 3">
            <a:extLst>
              <a:ext uri="{FF2B5EF4-FFF2-40B4-BE49-F238E27FC236}">
                <a16:creationId xmlns:a16="http://schemas.microsoft.com/office/drawing/2014/main" xmlns="" id="{552DAAF1-8C15-48A2-866A-BE744B7C637A}"/>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170717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a:extLst>
              <a:ext uri="{FF2B5EF4-FFF2-40B4-BE49-F238E27FC236}">
                <a16:creationId xmlns:a16="http://schemas.microsoft.com/office/drawing/2014/main" xmlns="" id="{FEDE5752-7619-4BDC-A3A0-69436B988E5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1A201C8-10C0-435A-BEE2-4B7EFD145223}" type="slidenum">
              <a:rPr lang="en-US" altLang="en-US" sz="1200">
                <a:latin typeface="Calibri" panose="020F0502020204030204" pitchFamily="34" charset="0"/>
              </a:rPr>
              <a:pPr eaLnBrk="1" hangingPunct="1"/>
              <a:t>16</a:t>
            </a:fld>
            <a:endParaRPr lang="en-US" altLang="en-US" sz="1200">
              <a:latin typeface="Calibri" panose="020F0502020204030204" pitchFamily="34" charset="0"/>
            </a:endParaRPr>
          </a:p>
        </p:txBody>
      </p:sp>
      <p:sp>
        <p:nvSpPr>
          <p:cNvPr id="32770" name="Rectangle 2">
            <a:extLst>
              <a:ext uri="{FF2B5EF4-FFF2-40B4-BE49-F238E27FC236}">
                <a16:creationId xmlns:a16="http://schemas.microsoft.com/office/drawing/2014/main" xmlns="" id="{AB789204-4A18-4902-AF09-CE1630CD447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ctangle 3">
            <a:extLst>
              <a:ext uri="{FF2B5EF4-FFF2-40B4-BE49-F238E27FC236}">
                <a16:creationId xmlns:a16="http://schemas.microsoft.com/office/drawing/2014/main" xmlns="" id="{CB8D3422-5267-4B79-A976-011A6DAE9A76}"/>
              </a:ext>
            </a:extLst>
          </p:cNvPr>
          <p:cNvSpPr>
            <a:spLocks noGrp="1" noChangeArrowheads="1"/>
          </p:cNvSpPr>
          <p:nvPr>
            <p:ph type="body" idx="1"/>
          </p:nvPr>
        </p:nvSpPr>
        <p:spPr bwMode="auto">
          <a:xfrm>
            <a:off x="857250" y="4338638"/>
            <a:ext cx="5140325"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933841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Footer Placeholder 4">
            <a:extLst>
              <a:ext uri="{FF2B5EF4-FFF2-40B4-BE49-F238E27FC236}">
                <a16:creationId xmlns:a16="http://schemas.microsoft.com/office/drawing/2014/main" xmlns="" id="{BA768897-AE1F-4BBA-9735-E85BACB571E0}"/>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5" name="Slide Number Placeholder 5">
            <a:extLst>
              <a:ext uri="{FF2B5EF4-FFF2-40B4-BE49-F238E27FC236}">
                <a16:creationId xmlns:a16="http://schemas.microsoft.com/office/drawing/2014/main" xmlns="" id="{BF425563-4D73-4E13-9485-63369118B5DB}"/>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5088860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xmlns="" id="{D34E719C-6E1A-4409-AAC3-F0FFEF7F8DB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597248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xmlns="" id="{5BD31C36-8DE7-47E3-8210-E92EC5D14626}"/>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25832399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xmlns="" id="{4A0BEBAC-8316-4A0B-B812-B1F4EAE4D6F0}"/>
              </a:ext>
            </a:extLst>
          </p:cNvPr>
          <p:cNvSpPr>
            <a:spLocks noGrp="1"/>
          </p:cNvSpPr>
          <p:nvPr>
            <p:ph type="sldNum" sz="quarter" idx="11"/>
          </p:nvPr>
        </p:nvSpPr>
        <p:spPr>
          <a:xfrm>
            <a:off x="6858000" y="6416675"/>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fld id="{A7332DD2-ADD2-43F1-9DBD-FF46C02CC16F}" type="slidenum">
              <a:rPr lang="en-US" altLang="en-US"/>
              <a:pPr/>
              <a:t>‹#›</a:t>
            </a:fld>
            <a:endParaRPr lang="en-US" altLang="en-US"/>
          </a:p>
        </p:txBody>
      </p:sp>
    </p:spTree>
    <p:extLst>
      <p:ext uri="{BB962C8B-B14F-4D97-AF65-F5344CB8AC3E}">
        <p14:creationId xmlns:p14="http://schemas.microsoft.com/office/powerpoint/2010/main" val="3586368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a:t>Click to edit Master title style</a:t>
            </a:r>
          </a:p>
        </p:txBody>
      </p:sp>
      <p:sp>
        <p:nvSpPr>
          <p:cNvPr id="3" name="Footer Placeholder 4">
            <a:extLst>
              <a:ext uri="{FF2B5EF4-FFF2-40B4-BE49-F238E27FC236}">
                <a16:creationId xmlns:a16="http://schemas.microsoft.com/office/drawing/2014/main" xmlns="" id="{EE0BE9A5-7856-40D2-A899-07BF9508CC44}"/>
              </a:ext>
            </a:extLst>
          </p:cNvPr>
          <p:cNvSpPr>
            <a:spLocks noGrp="1"/>
          </p:cNvSpPr>
          <p:nvPr>
            <p:ph type="ftr" sz="quarter" idx="10"/>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0DAEE260-4D40-41E5-89C4-AE323EC85D5C}"/>
              </a:ext>
            </a:extLst>
          </p:cNvPr>
          <p:cNvSpPr>
            <a:spLocks noGrp="1"/>
          </p:cNvSpPr>
          <p:nvPr>
            <p:ph type="sldNum" sz="quarter" idx="11"/>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162742825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457200"/>
            <a:ext cx="8077200" cy="1066800"/>
          </a:xfrm>
        </p:spPr>
        <p:txBody>
          <a:bodyPr/>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4">
            <a:extLst>
              <a:ext uri="{FF2B5EF4-FFF2-40B4-BE49-F238E27FC236}">
                <a16:creationId xmlns:a16="http://schemas.microsoft.com/office/drawing/2014/main" xmlns="" id="{041D11B2-230C-48EC-82F1-6C9B16E9EC55}"/>
              </a:ext>
            </a:extLst>
          </p:cNvPr>
          <p:cNvSpPr>
            <a:spLocks noGrp="1"/>
          </p:cNvSpPr>
          <p:nvPr>
            <p:ph type="ftr" sz="quarter" idx="13"/>
          </p:nvPr>
        </p:nvSpPr>
        <p:spPr>
          <a:xfrm>
            <a:off x="228600" y="6416675"/>
            <a:ext cx="2895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
        <p:nvSpPr>
          <p:cNvPr id="4" name="Slide Number Placeholder 5">
            <a:extLst>
              <a:ext uri="{FF2B5EF4-FFF2-40B4-BE49-F238E27FC236}">
                <a16:creationId xmlns:a16="http://schemas.microsoft.com/office/drawing/2014/main" xmlns="" id="{208A409F-8EBE-4C84-A476-F20B635B0BF9}"/>
              </a:ext>
            </a:extLst>
          </p:cNvPr>
          <p:cNvSpPr>
            <a:spLocks noGrp="1"/>
          </p:cNvSpPr>
          <p:nvPr>
            <p:ph type="sldNum" sz="quarter" idx="14"/>
          </p:nvPr>
        </p:nvSpPr>
        <p:spPr>
          <a:xfrm>
            <a:off x="6858000" y="6416675"/>
            <a:ext cx="2133600" cy="365125"/>
          </a:xfrm>
          <a:prstGeom prst="rect">
            <a:avLst/>
          </a:prstGeom>
        </p:spPr>
        <p:txBody>
          <a:bodyPr/>
          <a:lstStyle>
            <a:lvl1pPr>
              <a:defRPr>
                <a:solidFill>
                  <a:schemeClr val="tx2"/>
                </a:solidFill>
                <a:latin typeface="Arial" charset="0"/>
                <a:cs typeface="Arial" charset="0"/>
              </a:defRPr>
            </a:lvl1pPr>
          </a:lstStyle>
          <a:p>
            <a:pPr>
              <a:defRPr/>
            </a:pPr>
            <a:endParaRPr lang="en-US"/>
          </a:p>
        </p:txBody>
      </p:sp>
    </p:spTree>
    <p:extLst>
      <p:ext uri="{BB962C8B-B14F-4D97-AF65-F5344CB8AC3E}">
        <p14:creationId xmlns:p14="http://schemas.microsoft.com/office/powerpoint/2010/main" val="75126015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bl">
  <p:cSld name="Title and Table">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xmlns="" id="{17BB754B-8512-4FC4-88EE-D7E8D02EA4E4}"/>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a typeface="+mn-ea"/>
            </a:endParaRPr>
          </a:p>
        </p:txBody>
      </p:sp>
      <p:pic>
        <p:nvPicPr>
          <p:cNvPr id="5" name="Picture 16" descr="Pearson_Bound_White">
            <a:extLst>
              <a:ext uri="{FF2B5EF4-FFF2-40B4-BE49-F238E27FC236}">
                <a16:creationId xmlns:a16="http://schemas.microsoft.com/office/drawing/2014/main" xmlns="" id="{F59FB82A-7EB5-4258-9FE8-5B07E43B1B40}"/>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853238" y="6356350"/>
            <a:ext cx="1528762"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7" descr="Pearson_Strap_Bound_White">
            <a:extLst>
              <a:ext uri="{FF2B5EF4-FFF2-40B4-BE49-F238E27FC236}">
                <a16:creationId xmlns:a16="http://schemas.microsoft.com/office/drawing/2014/main" xmlns="" id="{4F741EEC-086B-4B99-AA32-6EF2A40EB0D1}"/>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356350"/>
            <a:ext cx="17621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5">
            <a:extLst>
              <a:ext uri="{FF2B5EF4-FFF2-40B4-BE49-F238E27FC236}">
                <a16:creationId xmlns:a16="http://schemas.microsoft.com/office/drawing/2014/main" xmlns="" id="{279EC2E0-D5E5-47B1-B9BA-15FE57F8C6C3}"/>
              </a:ext>
            </a:extLst>
          </p:cNvPr>
          <p:cNvSpPr txBox="1">
            <a:spLocks/>
          </p:cNvSpPr>
          <p:nvPr userDrawn="1"/>
        </p:nvSpPr>
        <p:spPr bwMode="auto">
          <a:xfrm>
            <a:off x="2611438" y="6526213"/>
            <a:ext cx="4495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900">
                <a:solidFill>
                  <a:srgbClr val="FBF5EA"/>
                </a:solidFill>
              </a:rPr>
              <a:t>Copyright © 2015, 2012, and 2009 Pearson Education, Inc. </a:t>
            </a:r>
          </a:p>
        </p:txBody>
      </p:sp>
      <p:sp>
        <p:nvSpPr>
          <p:cNvPr id="8" name="Rectangle 10">
            <a:extLst>
              <a:ext uri="{FF2B5EF4-FFF2-40B4-BE49-F238E27FC236}">
                <a16:creationId xmlns:a16="http://schemas.microsoft.com/office/drawing/2014/main" xmlns="" id="{3E4E25E5-8CF8-4F81-9A00-0DFC1F77EA09}"/>
              </a:ext>
            </a:extLst>
          </p:cNvPr>
          <p:cNvSpPr>
            <a:spLocks noChangeArrowheads="1"/>
          </p:cNvSpPr>
          <p:nvPr userDrawn="1"/>
        </p:nvSpPr>
        <p:spPr bwMode="auto">
          <a:xfrm>
            <a:off x="8135938" y="6303963"/>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fld id="{542CDDDA-1961-4D33-989F-5517EF5DC798}" type="slidenum">
              <a:rPr lang="en-US" altLang="en-US" sz="1000" b="1">
                <a:solidFill>
                  <a:srgbClr val="FBF5EA"/>
                </a:solidFill>
              </a:rPr>
              <a:pPr algn="r"/>
              <a:t>‹#›</a:t>
            </a:fld>
            <a:endParaRPr lang="en-US" altLang="en-US" sz="1000" b="1">
              <a:solidFill>
                <a:srgbClr val="FBF5EA"/>
              </a:solidFill>
            </a:endParaRPr>
          </a:p>
        </p:txBody>
      </p:sp>
      <p:sp>
        <p:nvSpPr>
          <p:cNvPr id="2" name="Title 1"/>
          <p:cNvSpPr>
            <a:spLocks noGrp="1"/>
          </p:cNvSpPr>
          <p:nvPr>
            <p:ph type="title"/>
          </p:nvPr>
        </p:nvSpPr>
        <p:spPr>
          <a:xfrm>
            <a:off x="0" y="76200"/>
            <a:ext cx="9144000" cy="990600"/>
          </a:xfrm>
        </p:spPr>
        <p:txBody>
          <a:bodyPr/>
          <a:lstStyle/>
          <a:p>
            <a:r>
              <a:rPr lang="en-US"/>
              <a:t>Click to edit Master title style</a:t>
            </a:r>
          </a:p>
        </p:txBody>
      </p:sp>
      <p:sp>
        <p:nvSpPr>
          <p:cNvPr id="3" name="Table Placeholder 2"/>
          <p:cNvSpPr>
            <a:spLocks noGrp="1"/>
          </p:cNvSpPr>
          <p:nvPr>
            <p:ph type="tbl" idx="1"/>
          </p:nvPr>
        </p:nvSpPr>
        <p:spPr>
          <a:xfrm>
            <a:off x="228600" y="1371600"/>
            <a:ext cx="8686800" cy="457200"/>
          </a:xfrm>
        </p:spPr>
        <p:txBody>
          <a:bodyPr/>
          <a:lstStyle/>
          <a:p>
            <a:pPr lvl="0"/>
            <a:endParaRPr lang="en-US" noProof="0" dirty="0"/>
          </a:p>
        </p:txBody>
      </p:sp>
      <p:sp>
        <p:nvSpPr>
          <p:cNvPr id="9" name="Footer Placeholder 4">
            <a:extLst>
              <a:ext uri="{FF2B5EF4-FFF2-40B4-BE49-F238E27FC236}">
                <a16:creationId xmlns:a16="http://schemas.microsoft.com/office/drawing/2014/main" xmlns="" id="{8E239A63-9C05-4065-BFBA-7728CCBEE5CB}"/>
              </a:ext>
            </a:extLst>
          </p:cNvPr>
          <p:cNvSpPr>
            <a:spLocks noGrp="1"/>
          </p:cNvSpPr>
          <p:nvPr>
            <p:ph type="ftr" sz="quarter" idx="10"/>
          </p:nvPr>
        </p:nvSpPr>
        <p:spPr/>
        <p:txBody>
          <a:bodyPr/>
          <a:lstStyle>
            <a:lvl1pPr>
              <a:defRPr/>
            </a:lvl1pPr>
          </a:lstStyle>
          <a:p>
            <a:pPr>
              <a:defRPr/>
            </a:pPr>
            <a:r>
              <a:rPr lang="en-US" altLang="en-US"/>
              <a:t>Larson/Farber 6th ed.</a:t>
            </a:r>
          </a:p>
        </p:txBody>
      </p:sp>
      <p:sp>
        <p:nvSpPr>
          <p:cNvPr id="10" name="Slide Number Placeholder 5">
            <a:extLst>
              <a:ext uri="{FF2B5EF4-FFF2-40B4-BE49-F238E27FC236}">
                <a16:creationId xmlns:a16="http://schemas.microsoft.com/office/drawing/2014/main" xmlns="" id="{448FB840-26BD-4D7B-99E1-6FAD3B845B6A}"/>
              </a:ext>
            </a:extLst>
          </p:cNvPr>
          <p:cNvSpPr>
            <a:spLocks noGrp="1"/>
          </p:cNvSpPr>
          <p:nvPr>
            <p:ph type="sldNum" sz="quarter" idx="11"/>
          </p:nvPr>
        </p:nvSpPr>
        <p:spPr/>
        <p:txBody>
          <a:bodyPr/>
          <a:lstStyle>
            <a:lvl1pPr>
              <a:defRPr/>
            </a:lvl1pPr>
          </a:lstStyle>
          <a:p>
            <a:fld id="{10B76BC8-90AB-472B-874A-B1F81DE5A335}" type="slidenum">
              <a:rPr lang="en-US" altLang="en-US"/>
              <a:pPr/>
              <a:t>‹#›</a:t>
            </a:fld>
            <a:endParaRPr lang="en-US" altLang="en-US"/>
          </a:p>
        </p:txBody>
      </p:sp>
    </p:spTree>
    <p:extLst>
      <p:ext uri="{BB962C8B-B14F-4D97-AF65-F5344CB8AC3E}">
        <p14:creationId xmlns:p14="http://schemas.microsoft.com/office/powerpoint/2010/main" val="3118172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03E3298-7589-404A-A3CD-B7D3632FB08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xmlns="" id="{C607DD56-6AC8-4621-9BE9-58551A3302C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Rectangle 2">
            <a:extLst>
              <a:ext uri="{FF2B5EF4-FFF2-40B4-BE49-F238E27FC236}">
                <a16:creationId xmlns:a16="http://schemas.microsoft.com/office/drawing/2014/main" xmlns="" id="{19AF5378-F02F-4509-B60B-CC17F9AFC9B6}"/>
              </a:ext>
            </a:extLst>
          </p:cNvPr>
          <p:cNvSpPr>
            <a:spLocks noChangeArrowheads="1"/>
          </p:cNvSpPr>
          <p:nvPr userDrawn="1"/>
        </p:nvSpPr>
        <p:spPr bwMode="gray">
          <a:xfrm>
            <a:off x="0" y="6407150"/>
            <a:ext cx="9145588" cy="457200"/>
          </a:xfrm>
          <a:prstGeom prst="rect">
            <a:avLst/>
          </a:prstGeom>
          <a:solidFill>
            <a:srgbClr val="36439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z="2400" dirty="0">
              <a:solidFill>
                <a:srgbClr val="000000"/>
              </a:solidFill>
            </a:endParaRPr>
          </a:p>
        </p:txBody>
      </p:sp>
      <p:sp>
        <p:nvSpPr>
          <p:cNvPr id="12" name="Rectangle 10">
            <a:extLst>
              <a:ext uri="{FF2B5EF4-FFF2-40B4-BE49-F238E27FC236}">
                <a16:creationId xmlns:a16="http://schemas.microsoft.com/office/drawing/2014/main" xmlns="" id="{8D11D8C6-6BA5-4960-92F1-9DE927AC48A4}"/>
              </a:ext>
            </a:extLst>
          </p:cNvPr>
          <p:cNvSpPr>
            <a:spLocks noChangeArrowheads="1"/>
          </p:cNvSpPr>
          <p:nvPr userDrawn="1"/>
        </p:nvSpPr>
        <p:spPr bwMode="auto">
          <a:xfrm>
            <a:off x="8145463" y="6333066"/>
            <a:ext cx="842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283E607-DE1E-42B1-AE02-332DF676BF65}" type="slidenum">
              <a:rPr lang="en-US" altLang="en-US" sz="1400" b="1">
                <a:solidFill>
                  <a:srgbClr val="FBF5EA"/>
                </a:solidFill>
              </a:rPr>
              <a:pPr algn="r"/>
              <a:t>‹#›</a:t>
            </a:fld>
            <a:endParaRPr lang="en-US" altLang="en-US" sz="1400" b="1" dirty="0">
              <a:solidFill>
                <a:srgbClr val="FBF5EA"/>
              </a:solidFill>
            </a:endParaRPr>
          </a:p>
        </p:txBody>
      </p:sp>
      <p:pic>
        <p:nvPicPr>
          <p:cNvPr id="9" name="Picture 19" descr="Pearson_Bound_White">
            <a:extLst>
              <a:ext uri="{FF2B5EF4-FFF2-40B4-BE49-F238E27FC236}">
                <a16:creationId xmlns:a16="http://schemas.microsoft.com/office/drawing/2014/main" xmlns="" id="{280D9147-1857-4AA0-B13A-799662920909}"/>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488950" y="6391275"/>
            <a:ext cx="16557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25">
            <a:extLst>
              <a:ext uri="{FF2B5EF4-FFF2-40B4-BE49-F238E27FC236}">
                <a16:creationId xmlns:a16="http://schemas.microsoft.com/office/drawing/2014/main" xmlns="" id="{3DB57D7B-DFB7-46B6-A92A-369F6BC2D0B0}"/>
              </a:ext>
            </a:extLst>
          </p:cNvPr>
          <p:cNvSpPr txBox="1">
            <a:spLocks/>
          </p:cNvSpPr>
          <p:nvPr userDrawn="1"/>
        </p:nvSpPr>
        <p:spPr bwMode="auto">
          <a:xfrm>
            <a:off x="1966911" y="6475412"/>
            <a:ext cx="5872164"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defRPr sz="1000">
                <a:solidFill>
                  <a:schemeClr val="tx1"/>
                </a:solidFill>
                <a:latin typeface="Verdana" panose="020B0604030504040204" pitchFamily="34" charset="0"/>
                <a:cs typeface="Arial" panose="020B0604020202020204" pitchFamily="34" charset="0"/>
              </a:defRPr>
            </a:lvl1pPr>
            <a:lvl2pPr marL="742950" indent="-285750">
              <a:spcBef>
                <a:spcPct val="50000"/>
              </a:spcBef>
              <a:defRPr sz="1000">
                <a:solidFill>
                  <a:schemeClr val="tx1"/>
                </a:solidFill>
                <a:latin typeface="Verdana" panose="020B0604030504040204" pitchFamily="34" charset="0"/>
                <a:cs typeface="Arial" panose="020B0604020202020204" pitchFamily="34" charset="0"/>
              </a:defRPr>
            </a:lvl2pPr>
            <a:lvl3pPr marL="1143000" indent="-228600">
              <a:spcBef>
                <a:spcPct val="50000"/>
              </a:spcBef>
              <a:defRPr sz="1000">
                <a:solidFill>
                  <a:schemeClr val="tx1"/>
                </a:solidFill>
                <a:latin typeface="Verdana" panose="020B0604030504040204" pitchFamily="34" charset="0"/>
                <a:cs typeface="Arial" panose="020B0604020202020204" pitchFamily="34" charset="0"/>
              </a:defRPr>
            </a:lvl3pPr>
            <a:lvl4pPr marL="1600200" indent="-228600">
              <a:spcBef>
                <a:spcPct val="50000"/>
              </a:spcBef>
              <a:defRPr sz="1000">
                <a:solidFill>
                  <a:schemeClr val="tx1"/>
                </a:solidFill>
                <a:latin typeface="Verdana" panose="020B0604030504040204" pitchFamily="34" charset="0"/>
                <a:cs typeface="Arial" panose="020B0604020202020204" pitchFamily="34" charset="0"/>
              </a:defRPr>
            </a:lvl4pPr>
            <a:lvl5pPr marL="2057400" indent="-228600">
              <a:spcBef>
                <a:spcPct val="50000"/>
              </a:spcBef>
              <a:defRPr sz="1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50000"/>
              </a:spcBef>
              <a:spcAft>
                <a:spcPct val="0"/>
              </a:spcAft>
              <a:defRPr sz="1000">
                <a:solidFill>
                  <a:schemeClr val="tx1"/>
                </a:solidFill>
                <a:latin typeface="Verdana" panose="020B0604030504040204" pitchFamily="34" charset="0"/>
                <a:cs typeface="Arial" panose="020B0604020202020204" pitchFamily="34" charset="0"/>
              </a:defRPr>
            </a:lvl9pPr>
          </a:lstStyle>
          <a:p>
            <a:pPr algn="ctr" eaLnBrk="1" hangingPunct="1">
              <a:defRPr/>
            </a:pPr>
            <a:r>
              <a:rPr lang="en-US" altLang="en-US" sz="1400" dirty="0">
                <a:solidFill>
                  <a:schemeClr val="bg2"/>
                </a:solidFill>
                <a:latin typeface="Arial" panose="020B0604020202020204" pitchFamily="34" charset="0"/>
              </a:rPr>
              <a:t>Copyright 2019, 2015, 2012, Pearson Education, Inc.</a:t>
            </a:r>
          </a:p>
        </p:txBody>
      </p:sp>
      <p:pic>
        <p:nvPicPr>
          <p:cNvPr id="3" name="Picture 2">
            <a:extLst>
              <a:ext uri="{FF2B5EF4-FFF2-40B4-BE49-F238E27FC236}">
                <a16:creationId xmlns:a16="http://schemas.microsoft.com/office/drawing/2014/main" xmlns="" id="{AFBF789B-AA02-4C2A-839B-CF5EBD90F1EC}"/>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45369" y="6461122"/>
            <a:ext cx="294393" cy="310094"/>
          </a:xfrm>
          <a:prstGeom prst="rect">
            <a:avLst/>
          </a:prstGeom>
        </p:spPr>
      </p:pic>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Lst>
  <p:transition>
    <p:wipe dir="r"/>
  </p:transition>
  <p:txStyles>
    <p:title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1"/>
          </a:solidFill>
          <a:latin typeface="Arial" charset="0"/>
        </a:defRPr>
      </a:lvl6pPr>
      <a:lvl7pPr marL="914400" algn="ctr" rtl="0" eaLnBrk="1" fontAlgn="base" hangingPunct="1">
        <a:spcBef>
          <a:spcPct val="0"/>
        </a:spcBef>
        <a:spcAft>
          <a:spcPct val="0"/>
        </a:spcAft>
        <a:defRPr sz="4400" b="1">
          <a:solidFill>
            <a:schemeClr val="tx1"/>
          </a:solidFill>
          <a:latin typeface="Arial" charset="0"/>
        </a:defRPr>
      </a:lvl7pPr>
      <a:lvl8pPr marL="1371600" algn="ctr" rtl="0" eaLnBrk="1" fontAlgn="base" hangingPunct="1">
        <a:spcBef>
          <a:spcPct val="0"/>
        </a:spcBef>
        <a:spcAft>
          <a:spcPct val="0"/>
        </a:spcAft>
        <a:defRPr sz="4400" b="1">
          <a:solidFill>
            <a:schemeClr val="tx1"/>
          </a:solidFill>
          <a:latin typeface="Arial" charset="0"/>
        </a:defRPr>
      </a:lvl8pPr>
      <a:lvl9pPr marL="1828800" algn="ctr"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map&#10;&#10;Description generated with high confidence">
            <a:extLst>
              <a:ext uri="{FF2B5EF4-FFF2-40B4-BE49-F238E27FC236}">
                <a16:creationId xmlns:a16="http://schemas.microsoft.com/office/drawing/2014/main" xmlns="" id="{28A3BC3E-4DE3-4210-B2C7-89C0027E8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783" y="423863"/>
            <a:ext cx="4194955" cy="5368491"/>
          </a:xfrm>
          <a:prstGeom prst="rect">
            <a:avLst/>
          </a:prstGeom>
        </p:spPr>
      </p:pic>
      <p:sp>
        <p:nvSpPr>
          <p:cNvPr id="8194" name="Rectangle 2">
            <a:extLst>
              <a:ext uri="{FF2B5EF4-FFF2-40B4-BE49-F238E27FC236}">
                <a16:creationId xmlns:a16="http://schemas.microsoft.com/office/drawing/2014/main" xmlns="" id="{D6C12B1B-6B9C-42A1-82EF-224ED97D0E57}"/>
              </a:ext>
            </a:extLst>
          </p:cNvPr>
          <p:cNvSpPr>
            <a:spLocks noChangeArrowheads="1"/>
          </p:cNvSpPr>
          <p:nvPr/>
        </p:nvSpPr>
        <p:spPr bwMode="auto">
          <a:xfrm>
            <a:off x="228600" y="533400"/>
            <a:ext cx="4191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FontTx/>
              <a:buNone/>
            </a:pPr>
            <a:r>
              <a:rPr lang="en-US" altLang="en-US" sz="4800">
                <a:latin typeface="Arial" panose="020B0604020202020204" pitchFamily="34" charset="0"/>
                <a:cs typeface="Arial" panose="020B0604020202020204" pitchFamily="34" charset="0"/>
              </a:rPr>
              <a:t>Chapter</a:t>
            </a:r>
          </a:p>
        </p:txBody>
      </p:sp>
      <p:sp>
        <p:nvSpPr>
          <p:cNvPr id="8195" name="Rectangle 3">
            <a:extLst>
              <a:ext uri="{FF2B5EF4-FFF2-40B4-BE49-F238E27FC236}">
                <a16:creationId xmlns:a16="http://schemas.microsoft.com/office/drawing/2014/main" xmlns="" id="{DE794FBC-1286-49A6-9729-EC9BCBD28AAA}"/>
              </a:ext>
            </a:extLst>
          </p:cNvPr>
          <p:cNvSpPr>
            <a:spLocks noChangeArrowheads="1"/>
          </p:cNvSpPr>
          <p:nvPr/>
        </p:nvSpPr>
        <p:spPr bwMode="auto">
          <a:xfrm>
            <a:off x="228600" y="1905000"/>
            <a:ext cx="419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buFont typeface="Arial" panose="020B0604020202020204" pitchFamily="34" charset="0"/>
              <a:buNone/>
            </a:pPr>
            <a:r>
              <a:rPr lang="en-US" altLang="en-US" sz="3200" dirty="0">
                <a:latin typeface="Arial" panose="020B0604020202020204" pitchFamily="34" charset="0"/>
              </a:rPr>
              <a:t>Hypothesis Testing with One Sample</a:t>
            </a:r>
          </a:p>
        </p:txBody>
      </p:sp>
      <p:pic>
        <p:nvPicPr>
          <p:cNvPr id="8196" name="Picture 4" descr="chapter_blue">
            <a:extLst>
              <a:ext uri="{FF2B5EF4-FFF2-40B4-BE49-F238E27FC236}">
                <a16:creationId xmlns:a16="http://schemas.microsoft.com/office/drawing/2014/main" xmlns="" id="{0CFF2BB2-76D0-43EF-9011-D65D33463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85800"/>
            <a:ext cx="10207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a:extLst>
              <a:ext uri="{FF2B5EF4-FFF2-40B4-BE49-F238E27FC236}">
                <a16:creationId xmlns:a16="http://schemas.microsoft.com/office/drawing/2014/main" xmlns="" id="{3FECF86A-24DC-45AB-A1BF-674378B82502}"/>
              </a:ext>
            </a:extLst>
          </p:cNvPr>
          <p:cNvSpPr txBox="1">
            <a:spLocks noChangeArrowheads="1"/>
          </p:cNvSpPr>
          <p:nvPr/>
        </p:nvSpPr>
        <p:spPr bwMode="auto">
          <a:xfrm>
            <a:off x="2865438" y="685800"/>
            <a:ext cx="685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lr>
                <a:schemeClr val="accent1"/>
              </a:buClr>
              <a:buFont typeface="Wingdings" panose="05000000000000000000" pitchFamily="2" charset="2"/>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FontTx/>
              <a:buNone/>
            </a:pPr>
            <a:r>
              <a:rPr lang="en-US" altLang="en-US" sz="6600" dirty="0">
                <a:solidFill>
                  <a:schemeClr val="bg1"/>
                </a:solidFill>
                <a:latin typeface="Arial" panose="020B0604020202020204" pitchFamily="34" charset="0"/>
                <a:cs typeface="Arial" panose="020B0604020202020204" pitchFamily="34" charset="0"/>
              </a:rPr>
              <a:t>7</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2" name="Rectangle 2">
            <a:extLst>
              <a:ext uri="{FF2B5EF4-FFF2-40B4-BE49-F238E27FC236}">
                <a16:creationId xmlns:a16="http://schemas.microsoft.com/office/drawing/2014/main" xmlns="" id="{EDD734E6-B345-41AE-BD76-9660675AC8FE}"/>
              </a:ext>
            </a:extLst>
          </p:cNvPr>
          <p:cNvSpPr>
            <a:spLocks noGrp="1" noChangeArrowheads="1"/>
          </p:cNvSpPr>
          <p:nvPr>
            <p:ph type="title"/>
          </p:nvPr>
        </p:nvSpPr>
        <p:spPr>
          <a:xfrm>
            <a:off x="0" y="158750"/>
            <a:ext cx="9144000" cy="990600"/>
          </a:xfrm>
        </p:spPr>
        <p:txBody>
          <a:bodyPr/>
          <a:lstStyle/>
          <a:p>
            <a:pPr eaLnBrk="1" hangingPunct="1">
              <a:defRPr/>
            </a:pPr>
            <a:r>
              <a:rPr lang="en-US" altLang="en-US" dirty="0">
                <a:solidFill>
                  <a:schemeClr val="accent3"/>
                </a:solidFill>
                <a:ea typeface="+mj-ea"/>
              </a:rPr>
              <a:t>Example: Stating the Null and Alternative Hypotheses</a:t>
            </a:r>
            <a:endParaRPr lang="el-GR" altLang="en-US" dirty="0">
              <a:solidFill>
                <a:schemeClr val="accent3"/>
              </a:solidFill>
              <a:ea typeface="+mj-ea"/>
            </a:endParaRPr>
          </a:p>
        </p:txBody>
      </p:sp>
      <p:sp>
        <p:nvSpPr>
          <p:cNvPr id="21506" name="Text Box 3">
            <a:extLst>
              <a:ext uri="{FF2B5EF4-FFF2-40B4-BE49-F238E27FC236}">
                <a16:creationId xmlns:a16="http://schemas.microsoft.com/office/drawing/2014/main" xmlns="" id="{EC8D9D5E-BF0D-428D-9403-EFBBE6919380}"/>
              </a:ext>
            </a:extLst>
          </p:cNvPr>
          <p:cNvSpPr txBox="1">
            <a:spLocks noChangeArrowheads="1"/>
          </p:cNvSpPr>
          <p:nvPr/>
        </p:nvSpPr>
        <p:spPr bwMode="auto">
          <a:xfrm>
            <a:off x="304800" y="1447800"/>
            <a:ext cx="8550275"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cmpd="thickThin">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800" dirty="0">
                <a:latin typeface="Times New Roman" panose="02020603050405020304" pitchFamily="18" charset="0"/>
              </a:rPr>
              <a:t>Write each claim as a mathematical sentence. State the null and alternative hypotheses and identify which represents the claim.</a:t>
            </a:r>
          </a:p>
          <a:p>
            <a:pPr>
              <a:buClr>
                <a:schemeClr val="accent1"/>
              </a:buClr>
              <a:buFont typeface="Arial" panose="020B0604020202020204" pitchFamily="34" charset="0"/>
              <a:buAutoNum type="arabicPeriod"/>
            </a:pPr>
            <a:r>
              <a:rPr lang="en-US" altLang="en-US" sz="2800" dirty="0">
                <a:latin typeface="Times New Roman" panose="02020603050405020304" pitchFamily="18" charset="0"/>
              </a:rPr>
              <a:t> A school publicizes that the proportion of its students who are involved in at least one extracurricular activity is 61%.  </a:t>
            </a:r>
            <a:endParaRPr lang="en-US" altLang="en-US" sz="2800" dirty="0">
              <a:latin typeface="Times New Roman" panose="02020603050405020304" pitchFamily="18" charset="0"/>
              <a:sym typeface="Symbol" panose="05050102010706020507" pitchFamily="18" charset="2"/>
            </a:endParaRPr>
          </a:p>
        </p:txBody>
      </p:sp>
      <p:sp>
        <p:nvSpPr>
          <p:cNvPr id="43012" name="Text Box 17">
            <a:extLst>
              <a:ext uri="{FF2B5EF4-FFF2-40B4-BE49-F238E27FC236}">
                <a16:creationId xmlns:a16="http://schemas.microsoft.com/office/drawing/2014/main" xmlns="" id="{79BD3ACA-4E0E-4293-8E09-AA01C70030E2}"/>
              </a:ext>
            </a:extLst>
          </p:cNvPr>
          <p:cNvSpPr txBox="1">
            <a:spLocks noChangeArrowheads="1"/>
          </p:cNvSpPr>
          <p:nvPr/>
        </p:nvSpPr>
        <p:spPr bwMode="auto">
          <a:xfrm>
            <a:off x="3783013" y="4616450"/>
            <a:ext cx="2833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chemeClr val="tx2"/>
                </a:solidFill>
                <a:latin typeface="Times New Roman" panose="02020603050405020304" pitchFamily="18" charset="0"/>
              </a:rPr>
              <a:t>Equality condition</a:t>
            </a:r>
          </a:p>
        </p:txBody>
      </p:sp>
      <p:sp>
        <p:nvSpPr>
          <p:cNvPr id="43013" name="Text Box 22">
            <a:extLst>
              <a:ext uri="{FF2B5EF4-FFF2-40B4-BE49-F238E27FC236}">
                <a16:creationId xmlns:a16="http://schemas.microsoft.com/office/drawing/2014/main" xmlns="" id="{D745795D-17CE-451F-AB7E-3A25F6DFE137}"/>
              </a:ext>
            </a:extLst>
          </p:cNvPr>
          <p:cNvSpPr txBox="1">
            <a:spLocks noChangeArrowheads="1"/>
          </p:cNvSpPr>
          <p:nvPr/>
        </p:nvSpPr>
        <p:spPr bwMode="auto">
          <a:xfrm>
            <a:off x="3810000" y="5260975"/>
            <a:ext cx="31051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chemeClr val="tx2"/>
                </a:solidFill>
                <a:latin typeface="Times New Roman" panose="02020603050405020304" pitchFamily="18" charset="0"/>
              </a:rPr>
              <a:t>Complement of </a:t>
            </a:r>
            <a:r>
              <a:rPr lang="en-US" altLang="en-US" sz="2800" i="1">
                <a:solidFill>
                  <a:schemeClr val="tx2"/>
                </a:solidFill>
                <a:latin typeface="Times New Roman" panose="02020603050405020304" pitchFamily="18" charset="0"/>
              </a:rPr>
              <a:t>H</a:t>
            </a:r>
            <a:r>
              <a:rPr lang="en-US" altLang="en-US" sz="2800" baseline="-25000">
                <a:solidFill>
                  <a:schemeClr val="tx2"/>
                </a:solidFill>
                <a:latin typeface="Times New Roman" panose="02020603050405020304" pitchFamily="18" charset="0"/>
              </a:rPr>
              <a:t>0</a:t>
            </a:r>
          </a:p>
        </p:txBody>
      </p:sp>
      <p:sp>
        <p:nvSpPr>
          <p:cNvPr id="17" name="TextBox 16">
            <a:extLst>
              <a:ext uri="{FF2B5EF4-FFF2-40B4-BE49-F238E27FC236}">
                <a16:creationId xmlns:a16="http://schemas.microsoft.com/office/drawing/2014/main" xmlns="" id="{478FE0FB-BDDF-4A49-BC1E-D68AB72F6344}"/>
              </a:ext>
            </a:extLst>
          </p:cNvPr>
          <p:cNvSpPr txBox="1"/>
          <p:nvPr/>
        </p:nvSpPr>
        <p:spPr>
          <a:xfrm>
            <a:off x="969963" y="4481513"/>
            <a:ext cx="758825" cy="1384300"/>
          </a:xfrm>
          <a:prstGeom prst="rect">
            <a:avLst/>
          </a:prstGeom>
          <a:noFill/>
        </p:spPr>
        <p:txBody>
          <a:bodyPr>
            <a:spAutoFit/>
          </a:bodyPr>
          <a:lstStyle/>
          <a:p>
            <a:pPr>
              <a:lnSpc>
                <a:spcPct val="150000"/>
              </a:lnSpc>
              <a:defRPr/>
            </a:pPr>
            <a:r>
              <a:rPr lang="en-US" sz="2800" i="1" dirty="0">
                <a:latin typeface="+mn-lt"/>
                <a:ea typeface="+mn-ea"/>
                <a:cs typeface="Arial" charset="0"/>
              </a:rPr>
              <a:t>H</a:t>
            </a:r>
            <a:r>
              <a:rPr lang="en-US" sz="2800" baseline="-25000" dirty="0">
                <a:latin typeface="+mn-lt"/>
                <a:ea typeface="+mn-ea"/>
                <a:cs typeface="Arial" charset="0"/>
              </a:rPr>
              <a:t>0</a:t>
            </a:r>
            <a:r>
              <a:rPr lang="en-US" sz="2800" dirty="0">
                <a:latin typeface="+mn-lt"/>
                <a:ea typeface="+mn-ea"/>
                <a:cs typeface="Arial" charset="0"/>
              </a:rPr>
              <a:t>:</a:t>
            </a:r>
            <a:endParaRPr lang="en-US" sz="2800" i="1" dirty="0">
              <a:latin typeface="Times New Roman"/>
              <a:ea typeface="+mn-ea"/>
              <a:cs typeface="Times New Roman"/>
            </a:endParaRPr>
          </a:p>
          <a:p>
            <a:pPr>
              <a:lnSpc>
                <a:spcPct val="150000"/>
              </a:lnSpc>
              <a:defRPr/>
            </a:pPr>
            <a:r>
              <a:rPr lang="en-US" sz="2800" i="1" dirty="0">
                <a:latin typeface="+mn-lt"/>
                <a:ea typeface="+mn-ea"/>
                <a:cs typeface="Arial" charset="0"/>
              </a:rPr>
              <a:t>H</a:t>
            </a:r>
            <a:r>
              <a:rPr lang="en-US" sz="2800" i="1" baseline="-25000" dirty="0">
                <a:latin typeface="+mn-lt"/>
                <a:ea typeface="+mn-ea"/>
                <a:cs typeface="Arial" charset="0"/>
              </a:rPr>
              <a:t>a</a:t>
            </a:r>
            <a:r>
              <a:rPr lang="en-US" sz="2800" dirty="0">
                <a:latin typeface="+mn-lt"/>
                <a:ea typeface="+mn-ea"/>
                <a:cs typeface="Arial" charset="0"/>
              </a:rPr>
              <a:t>:</a:t>
            </a:r>
          </a:p>
        </p:txBody>
      </p:sp>
      <p:cxnSp>
        <p:nvCxnSpPr>
          <p:cNvPr id="19" name="Straight Arrow Connector 18">
            <a:extLst>
              <a:ext uri="{FF2B5EF4-FFF2-40B4-BE49-F238E27FC236}">
                <a16:creationId xmlns:a16="http://schemas.microsoft.com/office/drawing/2014/main" xmlns="" id="{6A961466-7914-4614-A2A0-7C95B2BB88A8}"/>
              </a:ext>
            </a:extLst>
          </p:cNvPr>
          <p:cNvCxnSpPr/>
          <p:nvPr/>
        </p:nvCxnSpPr>
        <p:spPr>
          <a:xfrm flipH="1">
            <a:off x="2959100" y="4913313"/>
            <a:ext cx="781050" cy="1587"/>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xmlns="" id="{852F4621-273E-49F1-8BC9-B9CF2D18A1EA}"/>
              </a:ext>
            </a:extLst>
          </p:cNvPr>
          <p:cNvCxnSpPr/>
          <p:nvPr/>
        </p:nvCxnSpPr>
        <p:spPr>
          <a:xfrm flipH="1">
            <a:off x="3011488" y="5548313"/>
            <a:ext cx="782637" cy="1587"/>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xmlns="" id="{E156AF0A-1DB8-458B-B15C-18C8A78BEF8C}"/>
              </a:ext>
            </a:extLst>
          </p:cNvPr>
          <p:cNvSpPr txBox="1"/>
          <p:nvPr/>
        </p:nvSpPr>
        <p:spPr>
          <a:xfrm>
            <a:off x="6616700" y="4611688"/>
            <a:ext cx="1412875" cy="523875"/>
          </a:xfrm>
          <a:prstGeom prst="rect">
            <a:avLst/>
          </a:prstGeom>
          <a:noFill/>
        </p:spPr>
        <p:txBody>
          <a:bodyPr>
            <a:spAutoFit/>
          </a:bodyPr>
          <a:lstStyle/>
          <a:p>
            <a:pPr>
              <a:defRPr/>
            </a:pPr>
            <a:r>
              <a:rPr lang="en-US" sz="2800" dirty="0">
                <a:solidFill>
                  <a:schemeClr val="accent2"/>
                </a:solidFill>
                <a:latin typeface="+mn-lt"/>
                <a:ea typeface="+mn-ea"/>
                <a:cs typeface="Arial" charset="0"/>
              </a:rPr>
              <a:t>(Claim)</a:t>
            </a:r>
          </a:p>
        </p:txBody>
      </p:sp>
      <p:sp>
        <p:nvSpPr>
          <p:cNvPr id="43018" name="TextBox 22">
            <a:extLst>
              <a:ext uri="{FF2B5EF4-FFF2-40B4-BE49-F238E27FC236}">
                <a16:creationId xmlns:a16="http://schemas.microsoft.com/office/drawing/2014/main" xmlns="" id="{D3A290B2-F76B-40DA-84BE-EBCBD282C131}"/>
              </a:ext>
            </a:extLst>
          </p:cNvPr>
          <p:cNvSpPr txBox="1">
            <a:spLocks noChangeArrowheads="1"/>
          </p:cNvSpPr>
          <p:nvPr/>
        </p:nvSpPr>
        <p:spPr bwMode="auto">
          <a:xfrm>
            <a:off x="1524000" y="4610100"/>
            <a:ext cx="13858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a:latin typeface="Times New Roman" panose="02020603050405020304" pitchFamily="18" charset="0"/>
                <a:cs typeface="Times New Roman" panose="02020603050405020304" pitchFamily="18" charset="0"/>
              </a:rPr>
              <a:t>p</a:t>
            </a:r>
            <a:r>
              <a:rPr lang="en-US" altLang="en-US" sz="2800">
                <a:latin typeface="Times New Roman" panose="02020603050405020304" pitchFamily="18" charset="0"/>
                <a:cs typeface="Times New Roman" panose="02020603050405020304" pitchFamily="18" charset="0"/>
              </a:rPr>
              <a:t> = 0.61</a:t>
            </a:r>
            <a:endParaRPr lang="en-US" altLang="en-US" sz="2800" i="1">
              <a:latin typeface="Times New Roman" panose="02020603050405020304" pitchFamily="18" charset="0"/>
              <a:cs typeface="Times New Roman" panose="02020603050405020304" pitchFamily="18" charset="0"/>
            </a:endParaRPr>
          </a:p>
        </p:txBody>
      </p:sp>
      <p:sp>
        <p:nvSpPr>
          <p:cNvPr id="24" name="TextBox 23">
            <a:extLst>
              <a:ext uri="{FF2B5EF4-FFF2-40B4-BE49-F238E27FC236}">
                <a16:creationId xmlns:a16="http://schemas.microsoft.com/office/drawing/2014/main" xmlns="" id="{EA034710-B58D-4DC8-AA75-4C42656E572A}"/>
              </a:ext>
            </a:extLst>
          </p:cNvPr>
          <p:cNvSpPr txBox="1">
            <a:spLocks noChangeArrowheads="1"/>
          </p:cNvSpPr>
          <p:nvPr/>
        </p:nvSpPr>
        <p:spPr bwMode="auto">
          <a:xfrm>
            <a:off x="1543050" y="5270500"/>
            <a:ext cx="23891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a:latin typeface="Times New Roman" panose="02020603050405020304" pitchFamily="18" charset="0"/>
                <a:cs typeface="Times New Roman" panose="02020603050405020304" pitchFamily="18" charset="0"/>
              </a:rPr>
              <a:t>p</a:t>
            </a:r>
            <a:r>
              <a:rPr lang="en-US" altLang="en-US" sz="2800">
                <a:latin typeface="Times New Roman" panose="02020603050405020304" pitchFamily="18" charset="0"/>
                <a:cs typeface="Times New Roman" panose="02020603050405020304" pitchFamily="18" charset="0"/>
              </a:rPr>
              <a:t> ≠ 0.61</a:t>
            </a:r>
            <a:endParaRPr lang="en-US" altLang="en-US" sz="2800">
              <a:latin typeface="Times New Roman" panose="02020603050405020304" pitchFamily="18" charset="0"/>
            </a:endParaRPr>
          </a:p>
        </p:txBody>
      </p:sp>
      <p:sp>
        <p:nvSpPr>
          <p:cNvPr id="12" name="TextBox 11">
            <a:extLst>
              <a:ext uri="{FF2B5EF4-FFF2-40B4-BE49-F238E27FC236}">
                <a16:creationId xmlns:a16="http://schemas.microsoft.com/office/drawing/2014/main" xmlns="" id="{D1ECAC61-E5F8-4DD6-BE74-E7BC5DCA8C0E}"/>
              </a:ext>
            </a:extLst>
          </p:cNvPr>
          <p:cNvSpPr txBox="1"/>
          <p:nvPr/>
        </p:nvSpPr>
        <p:spPr>
          <a:xfrm>
            <a:off x="838200" y="4060825"/>
            <a:ext cx="1782763" cy="523875"/>
          </a:xfrm>
          <a:prstGeom prst="rect">
            <a:avLst/>
          </a:prstGeom>
          <a:noFill/>
        </p:spPr>
        <p:txBody>
          <a:bodyPr>
            <a:spAutoFit/>
          </a:bodyPr>
          <a:lstStyle/>
          <a:p>
            <a:pPr>
              <a:defRPr/>
            </a:pPr>
            <a:r>
              <a:rPr lang="en-US" sz="2800" b="1" dirty="0">
                <a:solidFill>
                  <a:schemeClr val="accent3"/>
                </a:solidFill>
                <a:latin typeface="+mn-lt"/>
                <a:ea typeface="+mn-ea"/>
                <a:cs typeface="Arial" charset="0"/>
              </a:rPr>
              <a:t>Solution:</a:t>
            </a:r>
          </a:p>
        </p:txBody>
      </p:sp>
      <p:sp>
        <p:nvSpPr>
          <p:cNvPr id="21516" name="Footer Placeholder 2">
            <a:extLst>
              <a:ext uri="{FF2B5EF4-FFF2-40B4-BE49-F238E27FC236}">
                <a16:creationId xmlns:a16="http://schemas.microsoft.com/office/drawing/2014/main" xmlns="" id="{01438E2B-3609-4248-A6DC-6DACC07DFD1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81771171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30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0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30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P spid="43013" grpId="0"/>
      <p:bldP spid="17" grpId="0"/>
      <p:bldP spid="21" grpId="0"/>
      <p:bldP spid="43018" grpId="0"/>
      <p:bldP spid="24"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27">
            <a:extLst>
              <a:ext uri="{FF2B5EF4-FFF2-40B4-BE49-F238E27FC236}">
                <a16:creationId xmlns:a16="http://schemas.microsoft.com/office/drawing/2014/main" xmlns="" id="{B0F014F5-081E-4509-BD76-73790D3F9EBE}"/>
              </a:ext>
            </a:extLst>
          </p:cNvPr>
          <p:cNvSpPr txBox="1">
            <a:spLocks noChangeArrowheads="1"/>
          </p:cNvSpPr>
          <p:nvPr/>
        </p:nvSpPr>
        <p:spPr bwMode="auto">
          <a:xfrm>
            <a:off x="1341438" y="4768850"/>
            <a:ext cx="41116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l-GR" altLang="en-US" sz="2800" i="1">
                <a:latin typeface="Times New Roman" panose="02020603050405020304" pitchFamily="18" charset="0"/>
                <a:cs typeface="Times New Roman" panose="02020603050405020304" pitchFamily="18" charset="0"/>
              </a:rPr>
              <a:t>μ</a:t>
            </a:r>
            <a:r>
              <a:rPr lang="en-US" altLang="en-US" sz="2800">
                <a:latin typeface="Times New Roman" panose="02020603050405020304" pitchFamily="18" charset="0"/>
                <a:cs typeface="Times New Roman" panose="02020603050405020304" pitchFamily="18" charset="0"/>
              </a:rPr>
              <a:t> ≥ 15 minutes</a:t>
            </a:r>
            <a:endParaRPr lang="en-US" altLang="en-US" sz="2800" i="1">
              <a:latin typeface="Times New Roman" panose="02020603050405020304" pitchFamily="18" charset="0"/>
              <a:cs typeface="Times New Roman" panose="02020603050405020304" pitchFamily="18" charset="0"/>
            </a:endParaRPr>
          </a:p>
        </p:txBody>
      </p:sp>
      <p:sp>
        <p:nvSpPr>
          <p:cNvPr id="1187842" name="Rectangle 2">
            <a:extLst>
              <a:ext uri="{FF2B5EF4-FFF2-40B4-BE49-F238E27FC236}">
                <a16:creationId xmlns:a16="http://schemas.microsoft.com/office/drawing/2014/main" xmlns="" id="{5458AFDE-601D-45F5-A335-74B390C8A2B0}"/>
              </a:ext>
            </a:extLst>
          </p:cNvPr>
          <p:cNvSpPr>
            <a:spLocks noGrp="1" noChangeArrowheads="1"/>
          </p:cNvSpPr>
          <p:nvPr>
            <p:ph type="title"/>
          </p:nvPr>
        </p:nvSpPr>
        <p:spPr>
          <a:xfrm>
            <a:off x="0" y="158750"/>
            <a:ext cx="9144000" cy="990600"/>
          </a:xfrm>
        </p:spPr>
        <p:txBody>
          <a:bodyPr/>
          <a:lstStyle/>
          <a:p>
            <a:pPr eaLnBrk="1" hangingPunct="1">
              <a:defRPr/>
            </a:pPr>
            <a:r>
              <a:rPr lang="en-US" altLang="en-US" dirty="0">
                <a:solidFill>
                  <a:schemeClr val="accent3"/>
                </a:solidFill>
                <a:ea typeface="+mj-ea"/>
              </a:rPr>
              <a:t>Example: Stating the Null and Alternative Hypotheses</a:t>
            </a:r>
            <a:endParaRPr lang="el-GR" altLang="en-US" dirty="0">
              <a:solidFill>
                <a:schemeClr val="accent3"/>
              </a:solidFill>
              <a:ea typeface="+mj-ea"/>
            </a:endParaRPr>
          </a:p>
        </p:txBody>
      </p:sp>
      <p:sp>
        <p:nvSpPr>
          <p:cNvPr id="23555" name="Text Box 3">
            <a:extLst>
              <a:ext uri="{FF2B5EF4-FFF2-40B4-BE49-F238E27FC236}">
                <a16:creationId xmlns:a16="http://schemas.microsoft.com/office/drawing/2014/main" xmlns="" id="{4349E852-D676-460D-BC82-4261649D6B86}"/>
              </a:ext>
            </a:extLst>
          </p:cNvPr>
          <p:cNvSpPr txBox="1">
            <a:spLocks noChangeArrowheads="1"/>
          </p:cNvSpPr>
          <p:nvPr/>
        </p:nvSpPr>
        <p:spPr bwMode="auto">
          <a:xfrm>
            <a:off x="304800" y="1447800"/>
            <a:ext cx="8550275"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cmpd="thickThin">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800" dirty="0">
                <a:latin typeface="Times New Roman" panose="02020603050405020304" pitchFamily="18" charset="0"/>
              </a:rPr>
              <a:t>Write the claim as a mathematical sentence.  State the null and alternative hypotheses and identify which represents the claim.</a:t>
            </a:r>
          </a:p>
          <a:p>
            <a:pPr>
              <a:buClr>
                <a:schemeClr val="accent1"/>
              </a:buClr>
              <a:buFont typeface="Arial" panose="020B0604020202020204" pitchFamily="34" charset="0"/>
              <a:buAutoNum type="arabicPeriod" startAt="2"/>
            </a:pPr>
            <a:r>
              <a:rPr lang="en-US" altLang="en-US" sz="2800" dirty="0">
                <a:latin typeface="Times New Roman" panose="02020603050405020304" pitchFamily="18" charset="0"/>
              </a:rPr>
              <a:t> A car dealership announces that the mean time for an oil </a:t>
            </a:r>
            <a:br>
              <a:rPr lang="en-US" altLang="en-US" sz="2800" dirty="0">
                <a:latin typeface="Times New Roman" panose="02020603050405020304" pitchFamily="18" charset="0"/>
              </a:rPr>
            </a:br>
            <a:r>
              <a:rPr lang="en-US" altLang="en-US" sz="2800" dirty="0">
                <a:latin typeface="Times New Roman" panose="02020603050405020304" pitchFamily="18" charset="0"/>
              </a:rPr>
              <a:t>    change is less than 15 minutes.  </a:t>
            </a:r>
            <a:endParaRPr lang="en-US" altLang="en-US" sz="2800" dirty="0">
              <a:latin typeface="Times New Roman" panose="02020603050405020304" pitchFamily="18" charset="0"/>
              <a:sym typeface="Symbol" panose="05050102010706020507" pitchFamily="18" charset="2"/>
            </a:endParaRPr>
          </a:p>
        </p:txBody>
      </p:sp>
      <p:sp>
        <p:nvSpPr>
          <p:cNvPr id="44037" name="Text Box 17">
            <a:extLst>
              <a:ext uri="{FF2B5EF4-FFF2-40B4-BE49-F238E27FC236}">
                <a16:creationId xmlns:a16="http://schemas.microsoft.com/office/drawing/2014/main" xmlns="" id="{3FBFF52B-12F1-43CC-B0DD-FF4F18D64940}"/>
              </a:ext>
            </a:extLst>
          </p:cNvPr>
          <p:cNvSpPr txBox="1">
            <a:spLocks noChangeArrowheads="1"/>
          </p:cNvSpPr>
          <p:nvPr/>
        </p:nvSpPr>
        <p:spPr bwMode="auto">
          <a:xfrm>
            <a:off x="5845175" y="5240338"/>
            <a:ext cx="17526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chemeClr val="tx2"/>
                </a:solidFill>
                <a:latin typeface="Times New Roman" panose="02020603050405020304" pitchFamily="18" charset="0"/>
              </a:rPr>
              <a:t>Inequality condition</a:t>
            </a:r>
          </a:p>
        </p:txBody>
      </p:sp>
      <p:sp>
        <p:nvSpPr>
          <p:cNvPr id="44038" name="Text Box 22">
            <a:extLst>
              <a:ext uri="{FF2B5EF4-FFF2-40B4-BE49-F238E27FC236}">
                <a16:creationId xmlns:a16="http://schemas.microsoft.com/office/drawing/2014/main" xmlns="" id="{BDDD95E0-7ECB-4F1B-8D44-B47F5D91E65E}"/>
              </a:ext>
            </a:extLst>
          </p:cNvPr>
          <p:cNvSpPr txBox="1">
            <a:spLocks noChangeArrowheads="1"/>
          </p:cNvSpPr>
          <p:nvPr/>
        </p:nvSpPr>
        <p:spPr bwMode="auto">
          <a:xfrm>
            <a:off x="5654675" y="4754563"/>
            <a:ext cx="3106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chemeClr val="tx2"/>
                </a:solidFill>
                <a:latin typeface="Times New Roman" panose="02020603050405020304" pitchFamily="18" charset="0"/>
              </a:rPr>
              <a:t>Complement of </a:t>
            </a:r>
            <a:r>
              <a:rPr lang="en-US" altLang="en-US" sz="2800" i="1">
                <a:solidFill>
                  <a:schemeClr val="tx2"/>
                </a:solidFill>
                <a:latin typeface="Times New Roman" panose="02020603050405020304" pitchFamily="18" charset="0"/>
              </a:rPr>
              <a:t>H</a:t>
            </a:r>
            <a:r>
              <a:rPr lang="en-US" altLang="en-US" sz="2800" baseline="-25000">
                <a:solidFill>
                  <a:schemeClr val="tx2"/>
                </a:solidFill>
                <a:latin typeface="Times New Roman" panose="02020603050405020304" pitchFamily="18" charset="0"/>
              </a:rPr>
              <a:t>a</a:t>
            </a:r>
          </a:p>
        </p:txBody>
      </p:sp>
      <p:sp>
        <p:nvSpPr>
          <p:cNvPr id="24" name="TextBox 23">
            <a:extLst>
              <a:ext uri="{FF2B5EF4-FFF2-40B4-BE49-F238E27FC236}">
                <a16:creationId xmlns:a16="http://schemas.microsoft.com/office/drawing/2014/main" xmlns="" id="{6155D9DB-65E8-45A4-AB7A-AF610AD9E619}"/>
              </a:ext>
            </a:extLst>
          </p:cNvPr>
          <p:cNvSpPr txBox="1"/>
          <p:nvPr/>
        </p:nvSpPr>
        <p:spPr>
          <a:xfrm>
            <a:off x="787400" y="4640263"/>
            <a:ext cx="758825" cy="1384300"/>
          </a:xfrm>
          <a:prstGeom prst="rect">
            <a:avLst/>
          </a:prstGeom>
          <a:noFill/>
        </p:spPr>
        <p:txBody>
          <a:bodyPr>
            <a:spAutoFit/>
          </a:bodyPr>
          <a:lstStyle/>
          <a:p>
            <a:pPr>
              <a:lnSpc>
                <a:spcPct val="150000"/>
              </a:lnSpc>
              <a:defRPr/>
            </a:pPr>
            <a:r>
              <a:rPr lang="en-US" sz="2800" i="1" dirty="0">
                <a:latin typeface="+mn-lt"/>
                <a:ea typeface="+mn-ea"/>
                <a:cs typeface="Arial" charset="0"/>
              </a:rPr>
              <a:t>H</a:t>
            </a:r>
            <a:r>
              <a:rPr lang="en-US" sz="2800" baseline="-25000" dirty="0">
                <a:latin typeface="+mn-lt"/>
                <a:ea typeface="+mn-ea"/>
                <a:cs typeface="Arial" charset="0"/>
              </a:rPr>
              <a:t>0</a:t>
            </a:r>
            <a:r>
              <a:rPr lang="en-US" sz="2800" dirty="0">
                <a:latin typeface="+mn-lt"/>
                <a:ea typeface="+mn-ea"/>
                <a:cs typeface="Arial" charset="0"/>
              </a:rPr>
              <a:t>:</a:t>
            </a:r>
            <a:endParaRPr lang="en-US" sz="2800" i="1" dirty="0">
              <a:latin typeface="Times New Roman"/>
              <a:ea typeface="+mn-ea"/>
              <a:cs typeface="Times New Roman"/>
            </a:endParaRPr>
          </a:p>
          <a:p>
            <a:pPr>
              <a:lnSpc>
                <a:spcPct val="150000"/>
              </a:lnSpc>
              <a:defRPr/>
            </a:pPr>
            <a:r>
              <a:rPr lang="en-US" sz="2800" i="1" dirty="0">
                <a:latin typeface="+mn-lt"/>
                <a:ea typeface="+mn-ea"/>
                <a:cs typeface="Arial" charset="0"/>
              </a:rPr>
              <a:t>H</a:t>
            </a:r>
            <a:r>
              <a:rPr lang="en-US" sz="2800" i="1" baseline="-25000" dirty="0">
                <a:latin typeface="+mn-lt"/>
                <a:ea typeface="+mn-ea"/>
                <a:cs typeface="Arial" charset="0"/>
              </a:rPr>
              <a:t>a</a:t>
            </a:r>
            <a:r>
              <a:rPr lang="en-US" sz="2800" dirty="0">
                <a:latin typeface="+mn-lt"/>
                <a:ea typeface="+mn-ea"/>
                <a:cs typeface="Arial" charset="0"/>
              </a:rPr>
              <a:t>:</a:t>
            </a:r>
          </a:p>
        </p:txBody>
      </p:sp>
      <p:cxnSp>
        <p:nvCxnSpPr>
          <p:cNvPr id="25" name="Straight Arrow Connector 24">
            <a:extLst>
              <a:ext uri="{FF2B5EF4-FFF2-40B4-BE49-F238E27FC236}">
                <a16:creationId xmlns:a16="http://schemas.microsoft.com/office/drawing/2014/main" xmlns="" id="{C549C09F-B32E-440D-B8E9-A9E145837E57}"/>
              </a:ext>
            </a:extLst>
          </p:cNvPr>
          <p:cNvCxnSpPr/>
          <p:nvPr/>
        </p:nvCxnSpPr>
        <p:spPr>
          <a:xfrm rot="10800000" flipV="1">
            <a:off x="5186363" y="5056188"/>
            <a:ext cx="533400" cy="1587"/>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xmlns="" id="{63EDDC2A-A93C-4504-9074-8470640D8DFE}"/>
              </a:ext>
            </a:extLst>
          </p:cNvPr>
          <p:cNvSpPr txBox="1"/>
          <p:nvPr/>
        </p:nvSpPr>
        <p:spPr>
          <a:xfrm>
            <a:off x="7431088" y="5421313"/>
            <a:ext cx="1412875" cy="523875"/>
          </a:xfrm>
          <a:prstGeom prst="rect">
            <a:avLst/>
          </a:prstGeom>
          <a:noFill/>
        </p:spPr>
        <p:txBody>
          <a:bodyPr>
            <a:spAutoFit/>
          </a:bodyPr>
          <a:lstStyle/>
          <a:p>
            <a:pPr>
              <a:defRPr/>
            </a:pPr>
            <a:r>
              <a:rPr lang="en-US" sz="2800" dirty="0">
                <a:solidFill>
                  <a:schemeClr val="accent2"/>
                </a:solidFill>
                <a:latin typeface="+mn-lt"/>
                <a:ea typeface="+mn-ea"/>
                <a:cs typeface="Arial" charset="0"/>
              </a:rPr>
              <a:t>(Claim)</a:t>
            </a:r>
          </a:p>
        </p:txBody>
      </p:sp>
      <p:sp>
        <p:nvSpPr>
          <p:cNvPr id="44042" name="TextBox 28">
            <a:extLst>
              <a:ext uri="{FF2B5EF4-FFF2-40B4-BE49-F238E27FC236}">
                <a16:creationId xmlns:a16="http://schemas.microsoft.com/office/drawing/2014/main" xmlns="" id="{8921F738-D31C-4B51-9AC7-CC483A48A55B}"/>
              </a:ext>
            </a:extLst>
          </p:cNvPr>
          <p:cNvSpPr txBox="1">
            <a:spLocks noChangeArrowheads="1"/>
          </p:cNvSpPr>
          <p:nvPr/>
        </p:nvSpPr>
        <p:spPr bwMode="auto">
          <a:xfrm>
            <a:off x="1360488" y="5429250"/>
            <a:ext cx="44751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l-GR" altLang="en-US" sz="2800" i="1">
                <a:latin typeface="Times New Roman" panose="02020603050405020304" pitchFamily="18" charset="0"/>
                <a:cs typeface="Times New Roman" panose="02020603050405020304" pitchFamily="18" charset="0"/>
              </a:rPr>
              <a:t>μ</a:t>
            </a:r>
            <a:r>
              <a:rPr lang="en-US" altLang="en-US" sz="2800">
                <a:latin typeface="Times New Roman" panose="02020603050405020304" pitchFamily="18" charset="0"/>
                <a:cs typeface="Times New Roman" panose="02020603050405020304" pitchFamily="18" charset="0"/>
              </a:rPr>
              <a:t> &lt; 15 minutes</a:t>
            </a:r>
            <a:endParaRPr lang="en-US" altLang="en-US" sz="2800" i="1">
              <a:latin typeface="Times New Roman" panose="02020603050405020304" pitchFamily="18" charset="0"/>
              <a:cs typeface="Times New Roman" panose="02020603050405020304" pitchFamily="18" charset="0"/>
            </a:endParaRPr>
          </a:p>
        </p:txBody>
      </p:sp>
      <p:cxnSp>
        <p:nvCxnSpPr>
          <p:cNvPr id="34" name="Straight Arrow Connector 33">
            <a:extLst>
              <a:ext uri="{FF2B5EF4-FFF2-40B4-BE49-F238E27FC236}">
                <a16:creationId xmlns:a16="http://schemas.microsoft.com/office/drawing/2014/main" xmlns="" id="{3347C0BA-4F0F-4752-AC75-CBA487C0BE83}"/>
              </a:ext>
            </a:extLst>
          </p:cNvPr>
          <p:cNvCxnSpPr/>
          <p:nvPr/>
        </p:nvCxnSpPr>
        <p:spPr>
          <a:xfrm rot="10800000">
            <a:off x="5303838" y="5721350"/>
            <a:ext cx="614362" cy="158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xmlns="" id="{B30AE733-7C3D-4595-A7F2-C1BF59F8B6E0}"/>
              </a:ext>
            </a:extLst>
          </p:cNvPr>
          <p:cNvSpPr txBox="1"/>
          <p:nvPr/>
        </p:nvSpPr>
        <p:spPr>
          <a:xfrm>
            <a:off x="777875" y="4376738"/>
            <a:ext cx="1782763" cy="523875"/>
          </a:xfrm>
          <a:prstGeom prst="rect">
            <a:avLst/>
          </a:prstGeom>
          <a:noFill/>
        </p:spPr>
        <p:txBody>
          <a:bodyPr>
            <a:spAutoFit/>
          </a:bodyPr>
          <a:lstStyle/>
          <a:p>
            <a:pPr>
              <a:defRPr/>
            </a:pPr>
            <a:r>
              <a:rPr lang="en-US" sz="2800" b="1" dirty="0">
                <a:solidFill>
                  <a:schemeClr val="accent3"/>
                </a:solidFill>
                <a:latin typeface="+mn-lt"/>
                <a:ea typeface="+mn-ea"/>
                <a:cs typeface="Arial" charset="0"/>
              </a:rPr>
              <a:t>Solution:</a:t>
            </a:r>
          </a:p>
        </p:txBody>
      </p:sp>
      <p:sp>
        <p:nvSpPr>
          <p:cNvPr id="23564" name="Footer Placeholder 2">
            <a:extLst>
              <a:ext uri="{FF2B5EF4-FFF2-40B4-BE49-F238E27FC236}">
                <a16:creationId xmlns:a16="http://schemas.microsoft.com/office/drawing/2014/main" xmlns="" id="{F1075B6E-262F-4F13-9EE8-0443E2A5674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78314625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404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03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0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0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7" grpId="0"/>
      <p:bldP spid="44038" grpId="0"/>
      <p:bldP spid="24" grpId="0"/>
      <p:bldP spid="27" grpId="0"/>
      <p:bldP spid="44042"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Box 27">
            <a:extLst>
              <a:ext uri="{FF2B5EF4-FFF2-40B4-BE49-F238E27FC236}">
                <a16:creationId xmlns:a16="http://schemas.microsoft.com/office/drawing/2014/main" xmlns="" id="{58E1421A-DA69-4BC4-A427-8D073DF3117A}"/>
              </a:ext>
            </a:extLst>
          </p:cNvPr>
          <p:cNvSpPr txBox="1">
            <a:spLocks noChangeArrowheads="1"/>
          </p:cNvSpPr>
          <p:nvPr/>
        </p:nvSpPr>
        <p:spPr bwMode="auto">
          <a:xfrm>
            <a:off x="1390650" y="4660900"/>
            <a:ext cx="22669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l-GR" altLang="en-US" sz="2800" i="1">
                <a:latin typeface="Times New Roman" panose="02020603050405020304" pitchFamily="18" charset="0"/>
                <a:cs typeface="Times New Roman" panose="02020603050405020304" pitchFamily="18" charset="0"/>
              </a:rPr>
              <a:t>μ</a:t>
            </a:r>
            <a:r>
              <a:rPr lang="en-US" altLang="en-US" sz="2800">
                <a:latin typeface="Times New Roman" panose="02020603050405020304" pitchFamily="18" charset="0"/>
                <a:cs typeface="Times New Roman" panose="02020603050405020304" pitchFamily="18" charset="0"/>
              </a:rPr>
              <a:t> ≤ 18 years</a:t>
            </a:r>
            <a:endParaRPr lang="en-US" altLang="en-US" sz="2800" i="1">
              <a:latin typeface="Times New Roman" panose="02020603050405020304" pitchFamily="18" charset="0"/>
              <a:cs typeface="Times New Roman" panose="02020603050405020304" pitchFamily="18" charset="0"/>
            </a:endParaRPr>
          </a:p>
        </p:txBody>
      </p:sp>
      <p:sp>
        <p:nvSpPr>
          <p:cNvPr id="1187842" name="Rectangle 2">
            <a:extLst>
              <a:ext uri="{FF2B5EF4-FFF2-40B4-BE49-F238E27FC236}">
                <a16:creationId xmlns:a16="http://schemas.microsoft.com/office/drawing/2014/main" xmlns="" id="{010B223E-35BB-41B8-8AE2-F0E13F450F62}"/>
              </a:ext>
            </a:extLst>
          </p:cNvPr>
          <p:cNvSpPr>
            <a:spLocks noGrp="1" noChangeArrowheads="1"/>
          </p:cNvSpPr>
          <p:nvPr>
            <p:ph type="title"/>
          </p:nvPr>
        </p:nvSpPr>
        <p:spPr>
          <a:xfrm>
            <a:off x="0" y="158750"/>
            <a:ext cx="9144000" cy="990600"/>
          </a:xfrm>
        </p:spPr>
        <p:txBody>
          <a:bodyPr/>
          <a:lstStyle/>
          <a:p>
            <a:pPr eaLnBrk="1" hangingPunct="1">
              <a:defRPr/>
            </a:pPr>
            <a:r>
              <a:rPr lang="en-US" altLang="en-US" dirty="0">
                <a:solidFill>
                  <a:schemeClr val="accent3"/>
                </a:solidFill>
                <a:ea typeface="+mj-ea"/>
              </a:rPr>
              <a:t>Example: Stating the Null and Alternative Hypotheses</a:t>
            </a:r>
            <a:endParaRPr lang="el-GR" altLang="en-US" dirty="0">
              <a:solidFill>
                <a:schemeClr val="accent3"/>
              </a:solidFill>
              <a:ea typeface="+mj-ea"/>
            </a:endParaRPr>
          </a:p>
        </p:txBody>
      </p:sp>
      <p:sp>
        <p:nvSpPr>
          <p:cNvPr id="25603" name="Text Box 3">
            <a:extLst>
              <a:ext uri="{FF2B5EF4-FFF2-40B4-BE49-F238E27FC236}">
                <a16:creationId xmlns:a16="http://schemas.microsoft.com/office/drawing/2014/main" xmlns="" id="{101BFFFA-B6AA-4F42-9480-E01618BF2241}"/>
              </a:ext>
            </a:extLst>
          </p:cNvPr>
          <p:cNvSpPr txBox="1">
            <a:spLocks noChangeArrowheads="1"/>
          </p:cNvSpPr>
          <p:nvPr/>
        </p:nvSpPr>
        <p:spPr bwMode="auto">
          <a:xfrm>
            <a:off x="304800" y="1447800"/>
            <a:ext cx="8550275"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cmpd="thickThin">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800" dirty="0">
                <a:latin typeface="Times New Roman" panose="02020603050405020304" pitchFamily="18" charset="0"/>
              </a:rPr>
              <a:t>Write the claim as a mathematical sentence.  State the null and alternative hypotheses and identify which represents the claim.</a:t>
            </a:r>
          </a:p>
          <a:p>
            <a:pPr>
              <a:buClr>
                <a:schemeClr val="accent1"/>
              </a:buClr>
              <a:buFont typeface="Arial" panose="020B0604020202020204" pitchFamily="34" charset="0"/>
              <a:buAutoNum type="arabicPeriod" startAt="3"/>
            </a:pPr>
            <a:r>
              <a:rPr lang="en-US" altLang="en-US" sz="2800" dirty="0">
                <a:latin typeface="Times New Roman" panose="02020603050405020304" pitchFamily="18" charset="0"/>
              </a:rPr>
              <a:t> A company advertises that the mean life of its furnaces</a:t>
            </a:r>
            <a:br>
              <a:rPr lang="en-US" altLang="en-US" sz="2800" dirty="0">
                <a:latin typeface="Times New Roman" panose="02020603050405020304" pitchFamily="18" charset="0"/>
              </a:rPr>
            </a:br>
            <a:r>
              <a:rPr lang="en-US" altLang="en-US" sz="2800" dirty="0">
                <a:latin typeface="Times New Roman" panose="02020603050405020304" pitchFamily="18" charset="0"/>
              </a:rPr>
              <a:t>    is more than 18 years</a:t>
            </a:r>
            <a:endParaRPr lang="en-US" altLang="en-US" sz="2800" dirty="0">
              <a:latin typeface="Times New Roman" panose="02020603050405020304" pitchFamily="18" charset="0"/>
              <a:sym typeface="Symbol" panose="05050102010706020507" pitchFamily="18" charset="2"/>
            </a:endParaRPr>
          </a:p>
        </p:txBody>
      </p:sp>
      <p:sp>
        <p:nvSpPr>
          <p:cNvPr id="45061" name="Text Box 17">
            <a:extLst>
              <a:ext uri="{FF2B5EF4-FFF2-40B4-BE49-F238E27FC236}">
                <a16:creationId xmlns:a16="http://schemas.microsoft.com/office/drawing/2014/main" xmlns="" id="{13FE5368-7003-496D-A48C-A9690D97F2A4}"/>
              </a:ext>
            </a:extLst>
          </p:cNvPr>
          <p:cNvSpPr txBox="1">
            <a:spLocks noChangeArrowheads="1"/>
          </p:cNvSpPr>
          <p:nvPr/>
        </p:nvSpPr>
        <p:spPr bwMode="auto">
          <a:xfrm>
            <a:off x="4198938" y="5149850"/>
            <a:ext cx="1752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chemeClr val="tx2"/>
                </a:solidFill>
                <a:latin typeface="Times New Roman" panose="02020603050405020304" pitchFamily="18" charset="0"/>
              </a:rPr>
              <a:t>Inequality condition</a:t>
            </a:r>
          </a:p>
        </p:txBody>
      </p:sp>
      <p:sp>
        <p:nvSpPr>
          <p:cNvPr id="45062" name="Text Box 22">
            <a:extLst>
              <a:ext uri="{FF2B5EF4-FFF2-40B4-BE49-F238E27FC236}">
                <a16:creationId xmlns:a16="http://schemas.microsoft.com/office/drawing/2014/main" xmlns="" id="{37AB7C04-2709-45A5-B9B6-F97EBAF7CF78}"/>
              </a:ext>
            </a:extLst>
          </p:cNvPr>
          <p:cNvSpPr txBox="1">
            <a:spLocks noChangeArrowheads="1"/>
          </p:cNvSpPr>
          <p:nvPr/>
        </p:nvSpPr>
        <p:spPr bwMode="auto">
          <a:xfrm>
            <a:off x="4092575" y="4664075"/>
            <a:ext cx="31051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dirty="0">
                <a:solidFill>
                  <a:schemeClr val="tx2"/>
                </a:solidFill>
                <a:latin typeface="Times New Roman" panose="02020603050405020304" pitchFamily="18" charset="0"/>
              </a:rPr>
              <a:t>Complement of </a:t>
            </a:r>
            <a:r>
              <a:rPr lang="en-US" altLang="en-US" sz="2800" i="1" dirty="0">
                <a:solidFill>
                  <a:schemeClr val="tx2"/>
                </a:solidFill>
                <a:latin typeface="Times New Roman" panose="02020603050405020304" pitchFamily="18" charset="0"/>
              </a:rPr>
              <a:t>H</a:t>
            </a:r>
            <a:r>
              <a:rPr lang="en-US" altLang="en-US" sz="2800" i="1" baseline="-25000" dirty="0">
                <a:solidFill>
                  <a:schemeClr val="tx2"/>
                </a:solidFill>
                <a:latin typeface="Times New Roman" panose="02020603050405020304" pitchFamily="18" charset="0"/>
              </a:rPr>
              <a:t>a</a:t>
            </a:r>
          </a:p>
        </p:txBody>
      </p:sp>
      <p:sp>
        <p:nvSpPr>
          <p:cNvPr id="24" name="TextBox 23">
            <a:extLst>
              <a:ext uri="{FF2B5EF4-FFF2-40B4-BE49-F238E27FC236}">
                <a16:creationId xmlns:a16="http://schemas.microsoft.com/office/drawing/2014/main" xmlns="" id="{64125C57-9134-46A6-AF56-5C6E58F1AB44}"/>
              </a:ext>
            </a:extLst>
          </p:cNvPr>
          <p:cNvSpPr txBox="1"/>
          <p:nvPr/>
        </p:nvSpPr>
        <p:spPr>
          <a:xfrm>
            <a:off x="836613" y="4532313"/>
            <a:ext cx="758825" cy="1384300"/>
          </a:xfrm>
          <a:prstGeom prst="rect">
            <a:avLst/>
          </a:prstGeom>
          <a:noFill/>
        </p:spPr>
        <p:txBody>
          <a:bodyPr>
            <a:spAutoFit/>
          </a:bodyPr>
          <a:lstStyle/>
          <a:p>
            <a:pPr>
              <a:lnSpc>
                <a:spcPct val="150000"/>
              </a:lnSpc>
              <a:defRPr/>
            </a:pPr>
            <a:r>
              <a:rPr lang="en-US" sz="2800" i="1" dirty="0">
                <a:latin typeface="+mn-lt"/>
                <a:ea typeface="+mn-ea"/>
                <a:cs typeface="Arial" charset="0"/>
              </a:rPr>
              <a:t>H</a:t>
            </a:r>
            <a:r>
              <a:rPr lang="en-US" sz="2800" baseline="-25000" dirty="0">
                <a:latin typeface="+mn-lt"/>
                <a:ea typeface="+mn-ea"/>
                <a:cs typeface="Arial" charset="0"/>
              </a:rPr>
              <a:t>0</a:t>
            </a:r>
            <a:r>
              <a:rPr lang="en-US" sz="2800" dirty="0">
                <a:latin typeface="+mn-lt"/>
                <a:ea typeface="+mn-ea"/>
                <a:cs typeface="Arial" charset="0"/>
              </a:rPr>
              <a:t>:</a:t>
            </a:r>
            <a:endParaRPr lang="en-US" sz="2800" i="1" dirty="0">
              <a:latin typeface="Times New Roman"/>
              <a:ea typeface="+mn-ea"/>
              <a:cs typeface="Times New Roman"/>
            </a:endParaRPr>
          </a:p>
          <a:p>
            <a:pPr>
              <a:lnSpc>
                <a:spcPct val="150000"/>
              </a:lnSpc>
              <a:defRPr/>
            </a:pPr>
            <a:r>
              <a:rPr lang="en-US" sz="2800" i="1" dirty="0">
                <a:latin typeface="+mn-lt"/>
                <a:ea typeface="+mn-ea"/>
                <a:cs typeface="Arial" charset="0"/>
              </a:rPr>
              <a:t>H</a:t>
            </a:r>
            <a:r>
              <a:rPr lang="en-US" sz="2800" i="1" baseline="-25000" dirty="0">
                <a:latin typeface="+mn-lt"/>
                <a:ea typeface="+mn-ea"/>
                <a:cs typeface="Arial" charset="0"/>
              </a:rPr>
              <a:t>a</a:t>
            </a:r>
            <a:r>
              <a:rPr lang="en-US" sz="2800" dirty="0">
                <a:latin typeface="+mn-lt"/>
                <a:ea typeface="+mn-ea"/>
                <a:cs typeface="Arial" charset="0"/>
              </a:rPr>
              <a:t>:</a:t>
            </a:r>
          </a:p>
        </p:txBody>
      </p:sp>
      <p:cxnSp>
        <p:nvCxnSpPr>
          <p:cNvPr id="25" name="Straight Arrow Connector 24">
            <a:extLst>
              <a:ext uri="{FF2B5EF4-FFF2-40B4-BE49-F238E27FC236}">
                <a16:creationId xmlns:a16="http://schemas.microsoft.com/office/drawing/2014/main" xmlns="" id="{8ECB25E8-6B06-4E05-A692-B0E5E9C5D786}"/>
              </a:ext>
            </a:extLst>
          </p:cNvPr>
          <p:cNvCxnSpPr/>
          <p:nvPr/>
        </p:nvCxnSpPr>
        <p:spPr>
          <a:xfrm rot="10800000" flipV="1">
            <a:off x="3541713" y="4964113"/>
            <a:ext cx="531812" cy="1587"/>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xmlns="" id="{0298967E-DA02-4D9C-AD98-3EC1362F7B0E}"/>
              </a:ext>
            </a:extLst>
          </p:cNvPr>
          <p:cNvSpPr txBox="1"/>
          <p:nvPr/>
        </p:nvSpPr>
        <p:spPr>
          <a:xfrm>
            <a:off x="5786438" y="5330825"/>
            <a:ext cx="1412875" cy="522288"/>
          </a:xfrm>
          <a:prstGeom prst="rect">
            <a:avLst/>
          </a:prstGeom>
          <a:noFill/>
        </p:spPr>
        <p:txBody>
          <a:bodyPr>
            <a:spAutoFit/>
          </a:bodyPr>
          <a:lstStyle/>
          <a:p>
            <a:pPr>
              <a:defRPr/>
            </a:pPr>
            <a:r>
              <a:rPr lang="en-US" sz="2800" dirty="0">
                <a:solidFill>
                  <a:schemeClr val="accent2"/>
                </a:solidFill>
                <a:latin typeface="+mn-lt"/>
                <a:ea typeface="+mn-ea"/>
                <a:cs typeface="Arial" charset="0"/>
              </a:rPr>
              <a:t>(Claim)</a:t>
            </a:r>
          </a:p>
        </p:txBody>
      </p:sp>
      <p:sp>
        <p:nvSpPr>
          <p:cNvPr id="45066" name="TextBox 28">
            <a:extLst>
              <a:ext uri="{FF2B5EF4-FFF2-40B4-BE49-F238E27FC236}">
                <a16:creationId xmlns:a16="http://schemas.microsoft.com/office/drawing/2014/main" xmlns="" id="{7165CAC6-27BC-4805-9649-F362391E8E89}"/>
              </a:ext>
            </a:extLst>
          </p:cNvPr>
          <p:cNvSpPr txBox="1">
            <a:spLocks noChangeArrowheads="1"/>
          </p:cNvSpPr>
          <p:nvPr/>
        </p:nvSpPr>
        <p:spPr bwMode="auto">
          <a:xfrm>
            <a:off x="1409700" y="5321300"/>
            <a:ext cx="25638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l-GR" altLang="en-US" sz="2800" i="1">
                <a:latin typeface="Times New Roman" panose="02020603050405020304" pitchFamily="18" charset="0"/>
                <a:cs typeface="Times New Roman" panose="02020603050405020304" pitchFamily="18" charset="0"/>
              </a:rPr>
              <a:t>μ</a:t>
            </a:r>
            <a:r>
              <a:rPr lang="en-US" altLang="en-US" sz="2800">
                <a:latin typeface="Times New Roman" panose="02020603050405020304" pitchFamily="18" charset="0"/>
                <a:cs typeface="Times New Roman" panose="02020603050405020304" pitchFamily="18" charset="0"/>
              </a:rPr>
              <a:t> &gt; 18 years</a:t>
            </a:r>
            <a:endParaRPr lang="en-US" altLang="en-US" sz="2800" i="1">
              <a:latin typeface="Times New Roman" panose="02020603050405020304" pitchFamily="18" charset="0"/>
              <a:cs typeface="Times New Roman" panose="02020603050405020304" pitchFamily="18" charset="0"/>
            </a:endParaRPr>
          </a:p>
        </p:txBody>
      </p:sp>
      <p:cxnSp>
        <p:nvCxnSpPr>
          <p:cNvPr id="34" name="Straight Arrow Connector 33">
            <a:extLst>
              <a:ext uri="{FF2B5EF4-FFF2-40B4-BE49-F238E27FC236}">
                <a16:creationId xmlns:a16="http://schemas.microsoft.com/office/drawing/2014/main" xmlns="" id="{4BE77EA9-C37F-41EE-9B23-98CF57D0729D}"/>
              </a:ext>
            </a:extLst>
          </p:cNvPr>
          <p:cNvCxnSpPr/>
          <p:nvPr/>
        </p:nvCxnSpPr>
        <p:spPr>
          <a:xfrm rot="10800000">
            <a:off x="3590925" y="5629275"/>
            <a:ext cx="615950" cy="158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xmlns="" id="{1F6F51C1-ACDE-4790-9A79-1AC226A65E0A}"/>
              </a:ext>
            </a:extLst>
          </p:cNvPr>
          <p:cNvSpPr txBox="1"/>
          <p:nvPr/>
        </p:nvSpPr>
        <p:spPr>
          <a:xfrm>
            <a:off x="808038" y="4229100"/>
            <a:ext cx="1782762" cy="523875"/>
          </a:xfrm>
          <a:prstGeom prst="rect">
            <a:avLst/>
          </a:prstGeom>
          <a:noFill/>
        </p:spPr>
        <p:txBody>
          <a:bodyPr>
            <a:spAutoFit/>
          </a:bodyPr>
          <a:lstStyle/>
          <a:p>
            <a:pPr>
              <a:defRPr/>
            </a:pPr>
            <a:r>
              <a:rPr lang="en-US" sz="2800" b="1" dirty="0">
                <a:solidFill>
                  <a:schemeClr val="accent3"/>
                </a:solidFill>
                <a:latin typeface="+mn-lt"/>
                <a:ea typeface="+mn-ea"/>
                <a:cs typeface="Arial" charset="0"/>
              </a:rPr>
              <a:t>Solution:</a:t>
            </a:r>
          </a:p>
        </p:txBody>
      </p:sp>
      <p:sp>
        <p:nvSpPr>
          <p:cNvPr id="25612" name="Footer Placeholder 2">
            <a:extLst>
              <a:ext uri="{FF2B5EF4-FFF2-40B4-BE49-F238E27FC236}">
                <a16:creationId xmlns:a16="http://schemas.microsoft.com/office/drawing/2014/main" xmlns="" id="{C3EC818F-396D-45BF-A5B6-B44BB297BF5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89521361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506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06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505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0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61" grpId="0"/>
      <p:bldP spid="45062" grpId="0"/>
      <p:bldP spid="24" grpId="0"/>
      <p:bldP spid="27" grpId="0"/>
      <p:bldP spid="45066"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2" name="Rectangle 2">
            <a:extLst>
              <a:ext uri="{FF2B5EF4-FFF2-40B4-BE49-F238E27FC236}">
                <a16:creationId xmlns:a16="http://schemas.microsoft.com/office/drawing/2014/main" xmlns="" id="{010B223E-35BB-41B8-8AE2-F0E13F450F62}"/>
              </a:ext>
            </a:extLst>
          </p:cNvPr>
          <p:cNvSpPr>
            <a:spLocks noGrp="1" noChangeArrowheads="1"/>
          </p:cNvSpPr>
          <p:nvPr>
            <p:ph type="title"/>
          </p:nvPr>
        </p:nvSpPr>
        <p:spPr>
          <a:xfrm>
            <a:off x="0" y="158750"/>
            <a:ext cx="9144000" cy="990600"/>
          </a:xfrm>
        </p:spPr>
        <p:txBody>
          <a:bodyPr/>
          <a:lstStyle/>
          <a:p>
            <a:pPr eaLnBrk="1" hangingPunct="1">
              <a:defRPr/>
            </a:pPr>
            <a:r>
              <a:rPr lang="en-US" altLang="en-US" dirty="0">
                <a:solidFill>
                  <a:schemeClr val="accent3"/>
                </a:solidFill>
                <a:ea typeface="+mj-ea"/>
              </a:rPr>
              <a:t>Example: Stating the Null and Alternative Hypotheses</a:t>
            </a:r>
            <a:endParaRPr lang="el-GR" altLang="en-US" dirty="0">
              <a:solidFill>
                <a:schemeClr val="accent3"/>
              </a:solidFill>
              <a:ea typeface="+mj-ea"/>
            </a:endParaRPr>
          </a:p>
        </p:txBody>
      </p:sp>
      <p:sp>
        <p:nvSpPr>
          <p:cNvPr id="12" name="TextBox 11">
            <a:extLst>
              <a:ext uri="{FF2B5EF4-FFF2-40B4-BE49-F238E27FC236}">
                <a16:creationId xmlns:a16="http://schemas.microsoft.com/office/drawing/2014/main" xmlns="" id="{1F6F51C1-ACDE-4790-9A79-1AC226A65E0A}"/>
              </a:ext>
            </a:extLst>
          </p:cNvPr>
          <p:cNvSpPr txBox="1"/>
          <p:nvPr/>
        </p:nvSpPr>
        <p:spPr>
          <a:xfrm>
            <a:off x="240197" y="1504949"/>
            <a:ext cx="1782762" cy="523875"/>
          </a:xfrm>
          <a:prstGeom prst="rect">
            <a:avLst/>
          </a:prstGeom>
          <a:noFill/>
        </p:spPr>
        <p:txBody>
          <a:bodyPr>
            <a:spAutoFit/>
          </a:bodyPr>
          <a:lstStyle/>
          <a:p>
            <a:pPr>
              <a:defRPr/>
            </a:pPr>
            <a:r>
              <a:rPr lang="en-US" sz="2800" b="1" dirty="0">
                <a:solidFill>
                  <a:schemeClr val="accent3"/>
                </a:solidFill>
                <a:latin typeface="+mn-lt"/>
                <a:ea typeface="+mn-ea"/>
                <a:cs typeface="Arial" charset="0"/>
              </a:rPr>
              <a:t>Solution:</a:t>
            </a:r>
          </a:p>
        </p:txBody>
      </p:sp>
      <p:sp>
        <p:nvSpPr>
          <p:cNvPr id="25612" name="Footer Placeholder 2">
            <a:extLst>
              <a:ext uri="{FF2B5EF4-FFF2-40B4-BE49-F238E27FC236}">
                <a16:creationId xmlns:a16="http://schemas.microsoft.com/office/drawing/2014/main" xmlns="" id="{C3EC818F-396D-45BF-A5B6-B44BB297BF5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2" name="Rectangle 1">
            <a:extLst>
              <a:ext uri="{FF2B5EF4-FFF2-40B4-BE49-F238E27FC236}">
                <a16:creationId xmlns:a16="http://schemas.microsoft.com/office/drawing/2014/main" xmlns="" id="{E4370AC1-BC05-4B1C-B108-401C2FEBAF48}"/>
              </a:ext>
            </a:extLst>
          </p:cNvPr>
          <p:cNvSpPr/>
          <p:nvPr/>
        </p:nvSpPr>
        <p:spPr>
          <a:xfrm>
            <a:off x="5154328" y="2652502"/>
            <a:ext cx="3181151" cy="2677656"/>
          </a:xfrm>
          <a:prstGeom prst="rect">
            <a:avLst/>
          </a:prstGeom>
        </p:spPr>
        <p:txBody>
          <a:bodyPr wrap="square">
            <a:spAutoFit/>
          </a:bodyPr>
          <a:lstStyle/>
          <a:p>
            <a:r>
              <a:rPr lang="en-US" sz="2800" dirty="0">
                <a:latin typeface="+mn-lt"/>
              </a:rPr>
              <a:t>In the three figures shown, notice that each point on the number line is in</a:t>
            </a:r>
          </a:p>
          <a:p>
            <a:r>
              <a:rPr lang="en-US" sz="2800" dirty="0">
                <a:latin typeface="+mn-lt"/>
              </a:rPr>
              <a:t>either </a:t>
            </a:r>
            <a:r>
              <a:rPr lang="en-US" sz="2800" i="1" dirty="0">
                <a:latin typeface="+mn-lt"/>
              </a:rPr>
              <a:t>H</a:t>
            </a:r>
            <a:r>
              <a:rPr lang="en-US" sz="2800" baseline="-25000" dirty="0">
                <a:latin typeface="+mn-lt"/>
              </a:rPr>
              <a:t>0</a:t>
            </a:r>
            <a:r>
              <a:rPr lang="en-US" sz="2800" dirty="0">
                <a:latin typeface="+mn-lt"/>
              </a:rPr>
              <a:t> or </a:t>
            </a:r>
            <a:r>
              <a:rPr lang="en-US" sz="2800" i="1" dirty="0">
                <a:latin typeface="+mn-lt"/>
              </a:rPr>
              <a:t>H</a:t>
            </a:r>
            <a:r>
              <a:rPr lang="en-US" sz="2800" i="1" baseline="-25000" dirty="0">
                <a:latin typeface="+mn-lt"/>
              </a:rPr>
              <a:t>a</a:t>
            </a:r>
            <a:r>
              <a:rPr lang="en-US" sz="2800" dirty="0">
                <a:latin typeface="+mn-lt"/>
              </a:rPr>
              <a:t>, but no point is in both.</a:t>
            </a:r>
          </a:p>
        </p:txBody>
      </p:sp>
      <p:pic>
        <p:nvPicPr>
          <p:cNvPr id="4" name="Picture 3" descr="A picture containing object, antenna&#10;&#10;Description generated with very high confidence">
            <a:extLst>
              <a:ext uri="{FF2B5EF4-FFF2-40B4-BE49-F238E27FC236}">
                <a16:creationId xmlns:a16="http://schemas.microsoft.com/office/drawing/2014/main" xmlns="" id="{8888112D-3C6A-4A76-A074-C32A25E0CC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160" y="2099258"/>
            <a:ext cx="3986792" cy="1229870"/>
          </a:xfrm>
          <a:prstGeom prst="rect">
            <a:avLst/>
          </a:prstGeom>
        </p:spPr>
      </p:pic>
      <p:pic>
        <p:nvPicPr>
          <p:cNvPr id="6" name="Picture 5" descr="A close up of a clock&#10;&#10;Description generated with high confidence">
            <a:extLst>
              <a:ext uri="{FF2B5EF4-FFF2-40B4-BE49-F238E27FC236}">
                <a16:creationId xmlns:a16="http://schemas.microsoft.com/office/drawing/2014/main" xmlns="" id="{CE924562-6A88-434A-A283-2234CC5216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135" y="3412499"/>
            <a:ext cx="3909068" cy="1138430"/>
          </a:xfrm>
          <a:prstGeom prst="rect">
            <a:avLst/>
          </a:prstGeom>
        </p:spPr>
      </p:pic>
      <p:pic>
        <p:nvPicPr>
          <p:cNvPr id="8" name="Picture 7" descr="A picture containing object, antenna&#10;&#10;Description generated with very high confidence">
            <a:extLst>
              <a:ext uri="{FF2B5EF4-FFF2-40B4-BE49-F238E27FC236}">
                <a16:creationId xmlns:a16="http://schemas.microsoft.com/office/drawing/2014/main" xmlns="" id="{F5330B5B-65CA-4A09-A1A3-A05F0B134D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1135" y="4635213"/>
            <a:ext cx="3973076" cy="1389891"/>
          </a:xfrm>
          <a:prstGeom prst="rect">
            <a:avLst/>
          </a:prstGeom>
        </p:spPr>
      </p:pic>
      <p:sp>
        <p:nvSpPr>
          <p:cNvPr id="9" name="TextBox 8">
            <a:extLst>
              <a:ext uri="{FF2B5EF4-FFF2-40B4-BE49-F238E27FC236}">
                <a16:creationId xmlns:a16="http://schemas.microsoft.com/office/drawing/2014/main" xmlns="" id="{169D5572-7884-4602-9DE6-565EA261B4A0}"/>
              </a:ext>
            </a:extLst>
          </p:cNvPr>
          <p:cNvSpPr txBox="1"/>
          <p:nvPr/>
        </p:nvSpPr>
        <p:spPr>
          <a:xfrm>
            <a:off x="434231" y="2420395"/>
            <a:ext cx="793807" cy="3108543"/>
          </a:xfrm>
          <a:prstGeom prst="rect">
            <a:avLst/>
          </a:prstGeom>
          <a:noFill/>
        </p:spPr>
        <p:txBody>
          <a:bodyPr wrap="none" rtlCol="0">
            <a:spAutoFit/>
          </a:bodyPr>
          <a:lstStyle/>
          <a:p>
            <a:pPr marL="514350" indent="-514350">
              <a:buClr>
                <a:srgbClr val="FFC000"/>
              </a:buClr>
              <a:buFont typeface="+mj-lt"/>
              <a:buAutoNum type="arabicPeriod"/>
            </a:pPr>
            <a:r>
              <a:rPr lang="en-US" sz="2800" dirty="0">
                <a:latin typeface="+mn-lt"/>
              </a:rPr>
              <a:t/>
            </a:r>
            <a:br>
              <a:rPr lang="en-US" sz="2800" dirty="0">
                <a:latin typeface="+mn-lt"/>
              </a:rPr>
            </a:br>
            <a:r>
              <a:rPr lang="en-US" sz="2800" dirty="0">
                <a:latin typeface="+mn-lt"/>
              </a:rPr>
              <a:t/>
            </a:r>
            <a:br>
              <a:rPr lang="en-US" sz="2800" dirty="0">
                <a:latin typeface="+mn-lt"/>
              </a:rPr>
            </a:br>
            <a:r>
              <a:rPr lang="en-US" sz="2800" dirty="0">
                <a:latin typeface="+mn-lt"/>
              </a:rPr>
              <a:t> </a:t>
            </a:r>
          </a:p>
          <a:p>
            <a:pPr marL="514350" indent="-514350">
              <a:buClr>
                <a:srgbClr val="FFC000"/>
              </a:buClr>
              <a:buFont typeface="+mj-lt"/>
              <a:buAutoNum type="arabicPeriod"/>
            </a:pPr>
            <a:r>
              <a:rPr lang="en-US" sz="2800" dirty="0">
                <a:latin typeface="+mn-lt"/>
              </a:rPr>
              <a:t/>
            </a:r>
            <a:br>
              <a:rPr lang="en-US" sz="2800" dirty="0">
                <a:latin typeface="+mn-lt"/>
              </a:rPr>
            </a:br>
            <a:r>
              <a:rPr lang="en-US" sz="2800" dirty="0">
                <a:latin typeface="+mn-lt"/>
              </a:rPr>
              <a:t/>
            </a:r>
            <a:br>
              <a:rPr lang="en-US" sz="2800" dirty="0">
                <a:latin typeface="+mn-lt"/>
              </a:rPr>
            </a:br>
            <a:r>
              <a:rPr lang="en-US" sz="2800" dirty="0">
                <a:latin typeface="+mn-lt"/>
              </a:rPr>
              <a:t> </a:t>
            </a:r>
          </a:p>
          <a:p>
            <a:pPr marL="514350" indent="-514350">
              <a:buClr>
                <a:srgbClr val="FFC000"/>
              </a:buClr>
              <a:buFont typeface="+mj-lt"/>
              <a:buAutoNum type="arabicPeriod"/>
            </a:pPr>
            <a:r>
              <a:rPr lang="en-US" sz="2800" dirty="0">
                <a:latin typeface="+mn-lt"/>
              </a:rPr>
              <a:t> </a:t>
            </a:r>
          </a:p>
        </p:txBody>
      </p:sp>
    </p:spTree>
    <p:extLst>
      <p:ext uri="{BB962C8B-B14F-4D97-AF65-F5344CB8AC3E}">
        <p14:creationId xmlns:p14="http://schemas.microsoft.com/office/powerpoint/2010/main" val="352052082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a:extLst>
              <a:ext uri="{FF2B5EF4-FFF2-40B4-BE49-F238E27FC236}">
                <a16:creationId xmlns:a16="http://schemas.microsoft.com/office/drawing/2014/main" xmlns="" id="{2FAAA598-8860-4BAE-B90D-05A9283A704B}"/>
              </a:ext>
            </a:extLst>
          </p:cNvPr>
          <p:cNvSpPr>
            <a:spLocks noGrp="1" noChangeArrowheads="1"/>
          </p:cNvSpPr>
          <p:nvPr>
            <p:ph type="title"/>
          </p:nvPr>
        </p:nvSpPr>
        <p:spPr/>
        <p:txBody>
          <a:bodyPr/>
          <a:lstStyle/>
          <a:p>
            <a:pPr eaLnBrk="1" hangingPunct="1"/>
            <a:r>
              <a:rPr lang="en-US" altLang="en-US"/>
              <a:t>Types of Errors</a:t>
            </a:r>
            <a:endParaRPr lang="el-GR" altLang="en-US"/>
          </a:p>
        </p:txBody>
      </p:sp>
      <p:sp>
        <p:nvSpPr>
          <p:cNvPr id="46083" name="Content Placeholder 6">
            <a:extLst>
              <a:ext uri="{FF2B5EF4-FFF2-40B4-BE49-F238E27FC236}">
                <a16:creationId xmlns:a16="http://schemas.microsoft.com/office/drawing/2014/main" xmlns="" id="{9159B2FF-D2CF-47D6-905C-14752A920423}"/>
              </a:ext>
            </a:extLst>
          </p:cNvPr>
          <p:cNvSpPr>
            <a:spLocks noGrp="1"/>
          </p:cNvSpPr>
          <p:nvPr>
            <p:ph idx="1"/>
          </p:nvPr>
        </p:nvSpPr>
        <p:spPr>
          <a:xfrm>
            <a:off x="457200" y="1600200"/>
            <a:ext cx="8229600" cy="3276600"/>
          </a:xfrm>
        </p:spPr>
        <p:txBody>
          <a:bodyPr/>
          <a:lstStyle/>
          <a:p>
            <a:pPr eaLnBrk="1" hangingPunct="1"/>
            <a:r>
              <a:rPr lang="en-US" altLang="en-US" dirty="0"/>
              <a:t>No matter which hypothesis represents the claim, always begin the hypothesis test </a:t>
            </a:r>
            <a:r>
              <a:rPr lang="en-US" altLang="en-US" b="1" dirty="0"/>
              <a:t>assuming that the equality condition in the null hypothesis is true</a:t>
            </a:r>
            <a:r>
              <a:rPr lang="en-US" altLang="en-US" dirty="0"/>
              <a:t>.</a:t>
            </a:r>
          </a:p>
          <a:p>
            <a:pPr>
              <a:spcBef>
                <a:spcPct val="25000"/>
              </a:spcBef>
            </a:pPr>
            <a:r>
              <a:rPr lang="en-US" altLang="en-US" dirty="0"/>
              <a:t>So, when you perform a hypothesis test, one of two decisions will be made:</a:t>
            </a:r>
          </a:p>
          <a:p>
            <a:pPr marL="971550" lvl="1" indent="-514350">
              <a:spcBef>
                <a:spcPct val="25000"/>
              </a:spcBef>
              <a:buFont typeface="+mj-lt"/>
              <a:buAutoNum type="arabicPeriod"/>
            </a:pPr>
            <a:r>
              <a:rPr lang="en-US" altLang="en-US" dirty="0">
                <a:ea typeface="Times New Roman" panose="02020603050405020304" pitchFamily="18" charset="0"/>
              </a:rPr>
              <a:t>reject the null hypothesis</a:t>
            </a:r>
          </a:p>
          <a:p>
            <a:pPr marL="971550" lvl="1" indent="-514350">
              <a:spcBef>
                <a:spcPct val="25000"/>
              </a:spcBef>
              <a:buFont typeface="+mj-lt"/>
              <a:buAutoNum type="arabicPeriod"/>
            </a:pPr>
            <a:r>
              <a:rPr lang="en-US" altLang="en-US" dirty="0">
                <a:ea typeface="Times New Roman" panose="02020603050405020304" pitchFamily="18" charset="0"/>
              </a:rPr>
              <a:t>fail to reject the null hypothesis</a:t>
            </a:r>
          </a:p>
          <a:p>
            <a:pPr>
              <a:spcBef>
                <a:spcPct val="25000"/>
              </a:spcBef>
            </a:pPr>
            <a:r>
              <a:rPr lang="en-US" altLang="en-US" dirty="0">
                <a:sym typeface="Symbol" panose="05050102010706020507" pitchFamily="18" charset="2"/>
              </a:rPr>
              <a:t>Because your decision is based on a sample, there is the possibility of making the wrong decision.</a:t>
            </a:r>
          </a:p>
        </p:txBody>
      </p:sp>
      <p:sp>
        <p:nvSpPr>
          <p:cNvPr id="27651" name="Footer Placeholder 2">
            <a:extLst>
              <a:ext uri="{FF2B5EF4-FFF2-40B4-BE49-F238E27FC236}">
                <a16:creationId xmlns:a16="http://schemas.microsoft.com/office/drawing/2014/main" xmlns="" id="{37F0ADFE-1747-4527-B588-2496A1E0DBB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1738491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08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08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08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a:extLst>
              <a:ext uri="{FF2B5EF4-FFF2-40B4-BE49-F238E27FC236}">
                <a16:creationId xmlns:a16="http://schemas.microsoft.com/office/drawing/2014/main" xmlns="" id="{C6CD2250-41E2-4981-9809-6B7276E427D6}"/>
              </a:ext>
            </a:extLst>
          </p:cNvPr>
          <p:cNvSpPr>
            <a:spLocks noGrp="1" noChangeArrowheads="1"/>
          </p:cNvSpPr>
          <p:nvPr>
            <p:ph type="title"/>
          </p:nvPr>
        </p:nvSpPr>
        <p:spPr/>
        <p:txBody>
          <a:bodyPr/>
          <a:lstStyle/>
          <a:p>
            <a:pPr eaLnBrk="1" hangingPunct="1"/>
            <a:r>
              <a:rPr lang="en-US" altLang="en-US"/>
              <a:t>Possible Outcomes and Types of Errors</a:t>
            </a:r>
            <a:endParaRPr lang="el-GR" altLang="en-US"/>
          </a:p>
        </p:txBody>
      </p:sp>
      <p:sp>
        <p:nvSpPr>
          <p:cNvPr id="18" name="Text Box 12">
            <a:extLst>
              <a:ext uri="{FF2B5EF4-FFF2-40B4-BE49-F238E27FC236}">
                <a16:creationId xmlns:a16="http://schemas.microsoft.com/office/drawing/2014/main" xmlns="" id="{EF8328C3-D7FA-4268-B42B-054C21C037F1}"/>
              </a:ext>
            </a:extLst>
          </p:cNvPr>
          <p:cNvSpPr txBox="1">
            <a:spLocks noChangeArrowheads="1"/>
          </p:cNvSpPr>
          <p:nvPr/>
        </p:nvSpPr>
        <p:spPr bwMode="auto">
          <a:xfrm>
            <a:off x="406400" y="4081463"/>
            <a:ext cx="8458200" cy="1944687"/>
          </a:xfrm>
          <a:prstGeom prst="rect">
            <a:avLst/>
          </a:prstGeom>
          <a:noFill/>
          <a:ln w="57150" cmpd="thickThin">
            <a:noFill/>
            <a:miter lim="800000"/>
            <a:headEnd/>
            <a:tailEnd/>
          </a:ln>
          <a:effectLst/>
        </p:spPr>
        <p:txBody>
          <a:bodyPr/>
          <a:lstStyle/>
          <a:p>
            <a:pPr marL="347663" indent="-347663" eaLnBrk="0" fontAlgn="auto" hangingPunct="0">
              <a:spcAft>
                <a:spcPts val="0"/>
              </a:spcAft>
              <a:buClr>
                <a:schemeClr val="accent1"/>
              </a:buClr>
              <a:buFont typeface="Arial" pitchFamily="34" charset="0"/>
              <a:buChar char="•"/>
              <a:defRPr/>
            </a:pPr>
            <a:r>
              <a:rPr lang="en-US" altLang="en-US" sz="2800" dirty="0">
                <a:latin typeface="+mn-lt"/>
                <a:ea typeface="+mn-ea"/>
              </a:rPr>
              <a:t>A </a:t>
            </a:r>
            <a:r>
              <a:rPr lang="en-US" altLang="en-US" sz="2800" b="1" dirty="0">
                <a:solidFill>
                  <a:schemeClr val="accent2"/>
                </a:solidFill>
                <a:latin typeface="+mn-lt"/>
                <a:ea typeface="+mn-ea"/>
              </a:rPr>
              <a:t>type I error </a:t>
            </a:r>
            <a:r>
              <a:rPr lang="en-US" altLang="en-US" sz="2800" dirty="0">
                <a:latin typeface="+mn-lt"/>
                <a:ea typeface="+mn-ea"/>
              </a:rPr>
              <a:t>occurs if the null hypothesis is rejected when it is true.</a:t>
            </a:r>
          </a:p>
          <a:p>
            <a:pPr marL="347663" indent="-347663" eaLnBrk="0" fontAlgn="auto" hangingPunct="0">
              <a:spcAft>
                <a:spcPts val="0"/>
              </a:spcAft>
              <a:buClr>
                <a:schemeClr val="accent1"/>
              </a:buClr>
              <a:buFont typeface="Arial" pitchFamily="34" charset="0"/>
              <a:buChar char="•"/>
              <a:defRPr/>
            </a:pPr>
            <a:r>
              <a:rPr lang="en-US" altLang="en-US" sz="2800" dirty="0">
                <a:latin typeface="+mn-lt"/>
                <a:ea typeface="+mn-ea"/>
              </a:rPr>
              <a:t>A </a:t>
            </a:r>
            <a:r>
              <a:rPr lang="en-US" altLang="en-US" sz="2800" b="1" dirty="0">
                <a:solidFill>
                  <a:schemeClr val="accent2"/>
                </a:solidFill>
                <a:latin typeface="+mn-lt"/>
                <a:ea typeface="+mn-ea"/>
              </a:rPr>
              <a:t>type II error </a:t>
            </a:r>
            <a:r>
              <a:rPr lang="en-US" altLang="en-US" sz="2800" dirty="0">
                <a:latin typeface="+mn-lt"/>
                <a:ea typeface="+mn-ea"/>
              </a:rPr>
              <a:t>occurs if the null hypothesis is not rejected when it is false.</a:t>
            </a:r>
            <a:endParaRPr lang="en-US" altLang="en-US" sz="2800" dirty="0">
              <a:latin typeface="+mn-lt"/>
              <a:ea typeface="+mn-ea"/>
              <a:sym typeface="Symbol" pitchFamily="18" charset="2"/>
            </a:endParaRPr>
          </a:p>
          <a:p>
            <a:pPr eaLnBrk="0" fontAlgn="auto" hangingPunct="0">
              <a:spcAft>
                <a:spcPts val="0"/>
              </a:spcAft>
              <a:buClr>
                <a:schemeClr val="accent1"/>
              </a:buClr>
              <a:buFont typeface="Arial" pitchFamily="34" charset="0"/>
              <a:buChar char="•"/>
              <a:defRPr/>
            </a:pPr>
            <a:endParaRPr lang="en-US" altLang="en-US" sz="2800" dirty="0">
              <a:latin typeface="+mn-lt"/>
              <a:ea typeface="+mn-ea"/>
              <a:sym typeface="Symbol" pitchFamily="18" charset="2"/>
            </a:endParaRPr>
          </a:p>
        </p:txBody>
      </p:sp>
      <p:graphicFrame>
        <p:nvGraphicFramePr>
          <p:cNvPr id="19" name="Table 18">
            <a:extLst>
              <a:ext uri="{FF2B5EF4-FFF2-40B4-BE49-F238E27FC236}">
                <a16:creationId xmlns:a16="http://schemas.microsoft.com/office/drawing/2014/main" xmlns="" id="{C1ACDCCB-E645-41AE-8DAC-0FA2A837F2D9}"/>
              </a:ext>
            </a:extLst>
          </p:cNvPr>
          <p:cNvGraphicFramePr>
            <a:graphicFrameLocks noGrp="1"/>
          </p:cNvGraphicFramePr>
          <p:nvPr/>
        </p:nvGraphicFramePr>
        <p:xfrm>
          <a:off x="928688" y="1668463"/>
          <a:ext cx="7534275" cy="1828800"/>
        </p:xfrm>
        <a:graphic>
          <a:graphicData uri="http://schemas.openxmlformats.org/drawingml/2006/table">
            <a:tbl>
              <a:tblPr firstRow="1" bandRow="1">
                <a:tableStyleId>{2D5ABB26-0587-4C30-8999-92F81FD0307C}</a:tableStyleId>
              </a:tblPr>
              <a:tblGrid>
                <a:gridCol w="2246955">
                  <a:extLst>
                    <a:ext uri="{9D8B030D-6E8A-4147-A177-3AD203B41FA5}">
                      <a16:colId xmlns:a16="http://schemas.microsoft.com/office/drawing/2014/main" xmlns="" val="20000"/>
                    </a:ext>
                  </a:extLst>
                </a:gridCol>
                <a:gridCol w="2726794">
                  <a:extLst>
                    <a:ext uri="{9D8B030D-6E8A-4147-A177-3AD203B41FA5}">
                      <a16:colId xmlns:a16="http://schemas.microsoft.com/office/drawing/2014/main" xmlns="" val="20001"/>
                    </a:ext>
                  </a:extLst>
                </a:gridCol>
                <a:gridCol w="2560526">
                  <a:extLst>
                    <a:ext uri="{9D8B030D-6E8A-4147-A177-3AD203B41FA5}">
                      <a16:colId xmlns:a16="http://schemas.microsoft.com/office/drawing/2014/main" xmlns="" val="20002"/>
                    </a:ext>
                  </a:extLst>
                </a:gridCol>
              </a:tblGrid>
              <a:tr h="370840">
                <a:tc>
                  <a:txBody>
                    <a:bodyPr/>
                    <a:lstStyle/>
                    <a:p>
                      <a:endParaRPr lang="en-US" sz="2400" dirty="0"/>
                    </a:p>
                  </a:txBody>
                  <a:tcPr marL="91447" marR="91447">
                    <a:lnL>
                      <a:noFill/>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2">
                  <a:txBody>
                    <a:bodyPr/>
                    <a:lstStyle/>
                    <a:p>
                      <a:pPr algn="ctr"/>
                      <a:r>
                        <a:rPr lang="en-US" sz="2400" b="1" dirty="0">
                          <a:solidFill>
                            <a:schemeClr val="bg1"/>
                          </a:solidFill>
                        </a:rPr>
                        <a:t>Actual Truth of </a:t>
                      </a:r>
                      <a:r>
                        <a:rPr lang="en-US" sz="2400" b="1" i="1" dirty="0">
                          <a:solidFill>
                            <a:schemeClr val="bg1"/>
                          </a:solidFill>
                        </a:rPr>
                        <a:t>H</a:t>
                      </a:r>
                      <a:r>
                        <a:rPr lang="en-US" sz="2400" b="1" baseline="-25000" dirty="0">
                          <a:solidFill>
                            <a:schemeClr val="bg1"/>
                          </a:solidFill>
                        </a:rPr>
                        <a:t>0</a:t>
                      </a:r>
                    </a:p>
                  </a:txBody>
                  <a:tcPr marL="91447" marR="914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endParaRPr lang="en-US" dirty="0"/>
                    </a:p>
                  </a:txBody>
                  <a:tcPr/>
                </a:tc>
                <a:extLst>
                  <a:ext uri="{0D108BD9-81ED-4DB2-BD59-A6C34878D82A}">
                    <a16:rowId xmlns:a16="http://schemas.microsoft.com/office/drawing/2014/main" xmlns="" val="10000"/>
                  </a:ext>
                </a:extLst>
              </a:tr>
              <a:tr h="370840">
                <a:tc>
                  <a:txBody>
                    <a:bodyPr/>
                    <a:lstStyle/>
                    <a:p>
                      <a:r>
                        <a:rPr lang="en-US" sz="2400" b="1" dirty="0">
                          <a:solidFill>
                            <a:schemeClr val="bg1"/>
                          </a:solidFill>
                        </a:rPr>
                        <a:t>Decision</a:t>
                      </a:r>
                    </a:p>
                  </a:txBody>
                  <a:tcPr marL="91447" marR="914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i="1" dirty="0">
                          <a:solidFill>
                            <a:schemeClr val="accent1"/>
                          </a:solidFill>
                        </a:rPr>
                        <a:t>H</a:t>
                      </a:r>
                      <a:r>
                        <a:rPr lang="en-US" sz="2400" baseline="-25000" dirty="0">
                          <a:solidFill>
                            <a:schemeClr val="accent1"/>
                          </a:solidFill>
                        </a:rPr>
                        <a:t>0</a:t>
                      </a:r>
                      <a:r>
                        <a:rPr lang="en-US" sz="2400" dirty="0">
                          <a:solidFill>
                            <a:schemeClr val="accent1"/>
                          </a:solidFill>
                        </a:rPr>
                        <a:t> is true</a:t>
                      </a:r>
                    </a:p>
                  </a:txBody>
                  <a:tcPr marL="91447" marR="914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i="1" dirty="0">
                          <a:solidFill>
                            <a:schemeClr val="accent1"/>
                          </a:solidFill>
                        </a:rPr>
                        <a:t>H</a:t>
                      </a:r>
                      <a:r>
                        <a:rPr lang="en-US" sz="2400" baseline="-25000" dirty="0">
                          <a:solidFill>
                            <a:schemeClr val="accent1"/>
                          </a:solidFill>
                        </a:rPr>
                        <a:t>0</a:t>
                      </a:r>
                      <a:r>
                        <a:rPr lang="en-US" sz="2400" dirty="0">
                          <a:solidFill>
                            <a:schemeClr val="accent1"/>
                          </a:solidFill>
                        </a:rPr>
                        <a:t> is false</a:t>
                      </a:r>
                    </a:p>
                  </a:txBody>
                  <a:tcPr marL="91447" marR="914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70840">
                <a:tc>
                  <a:txBody>
                    <a:bodyPr/>
                    <a:lstStyle/>
                    <a:p>
                      <a:pPr algn="l"/>
                      <a:r>
                        <a:rPr lang="en-US" sz="2400" dirty="0">
                          <a:solidFill>
                            <a:schemeClr val="accent3"/>
                          </a:solidFill>
                        </a:rPr>
                        <a:t>Do not reject </a:t>
                      </a:r>
                      <a:r>
                        <a:rPr lang="en-US" sz="2400" i="1" dirty="0">
                          <a:solidFill>
                            <a:schemeClr val="accent3"/>
                          </a:solidFill>
                        </a:rPr>
                        <a:t>H</a:t>
                      </a:r>
                      <a:r>
                        <a:rPr lang="en-US" sz="2400" baseline="-25000" dirty="0">
                          <a:solidFill>
                            <a:schemeClr val="accent3"/>
                          </a:solidFill>
                        </a:rPr>
                        <a:t>0</a:t>
                      </a:r>
                    </a:p>
                  </a:txBody>
                  <a:tcPr marL="91447" marR="914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Correct Decision</a:t>
                      </a:r>
                    </a:p>
                  </a:txBody>
                  <a:tcPr marL="91447" marR="914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b="1" dirty="0">
                          <a:solidFill>
                            <a:schemeClr val="accent2"/>
                          </a:solidFill>
                        </a:rPr>
                        <a:t>Type II Error</a:t>
                      </a:r>
                    </a:p>
                  </a:txBody>
                  <a:tcPr marL="91447" marR="914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370840">
                <a:tc>
                  <a:txBody>
                    <a:bodyPr/>
                    <a:lstStyle/>
                    <a:p>
                      <a:pPr algn="l"/>
                      <a:r>
                        <a:rPr lang="en-US" sz="2400" dirty="0">
                          <a:solidFill>
                            <a:schemeClr val="accent3"/>
                          </a:solidFill>
                        </a:rPr>
                        <a:t>Reject </a:t>
                      </a:r>
                      <a:r>
                        <a:rPr lang="en-US" sz="2400" i="1" dirty="0">
                          <a:solidFill>
                            <a:schemeClr val="accent3"/>
                          </a:solidFill>
                        </a:rPr>
                        <a:t>H</a:t>
                      </a:r>
                      <a:r>
                        <a:rPr lang="en-US" sz="2400" baseline="-25000" dirty="0">
                          <a:solidFill>
                            <a:schemeClr val="accent3"/>
                          </a:solidFill>
                        </a:rPr>
                        <a:t>0</a:t>
                      </a:r>
                    </a:p>
                  </a:txBody>
                  <a:tcPr marL="91447" marR="914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b="1" dirty="0">
                          <a:solidFill>
                            <a:schemeClr val="accent2"/>
                          </a:solidFill>
                        </a:rPr>
                        <a:t>Type I Error</a:t>
                      </a:r>
                    </a:p>
                  </a:txBody>
                  <a:tcPr marL="91447" marR="914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Correct</a:t>
                      </a:r>
                      <a:r>
                        <a:rPr lang="en-US" sz="2400" baseline="0" dirty="0"/>
                        <a:t> Decision</a:t>
                      </a:r>
                      <a:endParaRPr lang="en-US" sz="2400" dirty="0"/>
                    </a:p>
                  </a:txBody>
                  <a:tcPr marL="91447" marR="914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cxnSp>
        <p:nvCxnSpPr>
          <p:cNvPr id="21" name="Straight Arrow Connector 20">
            <a:extLst>
              <a:ext uri="{FF2B5EF4-FFF2-40B4-BE49-F238E27FC236}">
                <a16:creationId xmlns:a16="http://schemas.microsoft.com/office/drawing/2014/main" xmlns="" id="{8E7EACFF-B49F-4C3E-98E4-D67E129C4793}"/>
              </a:ext>
            </a:extLst>
          </p:cNvPr>
          <p:cNvCxnSpPr/>
          <p:nvPr/>
        </p:nvCxnSpPr>
        <p:spPr>
          <a:xfrm rot="10800000" flipV="1">
            <a:off x="2244725" y="3433763"/>
            <a:ext cx="1612900" cy="747712"/>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xmlns="" id="{4E8EE5A0-8172-4C52-A05E-E6A02BD632F8}"/>
              </a:ext>
            </a:extLst>
          </p:cNvPr>
          <p:cNvCxnSpPr/>
          <p:nvPr/>
        </p:nvCxnSpPr>
        <p:spPr>
          <a:xfrm rot="10800000" flipV="1">
            <a:off x="2792413" y="2933700"/>
            <a:ext cx="3459162" cy="212883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29722" name="Footer Placeholder 2">
            <a:extLst>
              <a:ext uri="{FF2B5EF4-FFF2-40B4-BE49-F238E27FC236}">
                <a16:creationId xmlns:a16="http://schemas.microsoft.com/office/drawing/2014/main" xmlns="" id="{D197EE14-3B57-4CF6-9A47-35DF424D31C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19514358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up)">
                                      <p:cBhvr>
                                        <p:cTn id="15" dur="500"/>
                                        <p:tgtEl>
                                          <p:spTgt spid="23"/>
                                        </p:tgtEl>
                                      </p:cBhvr>
                                    </p:animEffect>
                                  </p:childTnLst>
                                </p:cTn>
                              </p:par>
                              <p:par>
                                <p:cTn id="16" presetID="1" presetClass="exit" presetSubtype="0" fill="hold" nodeType="withEffect">
                                  <p:stCondLst>
                                    <p:cond delay="0"/>
                                  </p:stCondLst>
                                  <p:childTnLst>
                                    <p:set>
                                      <p:cBhvr>
                                        <p:cTn id="17" dur="1" fill="hold">
                                          <p:stCondLst>
                                            <p:cond delay="0"/>
                                          </p:stCondLst>
                                        </p:cTn>
                                        <p:tgtEl>
                                          <p:spTgt spid="21"/>
                                        </p:tgtEl>
                                        <p:attrNameLst>
                                          <p:attrName>style.visibility</p:attrName>
                                        </p:attrNameLst>
                                      </p:cBhvr>
                                      <p:to>
                                        <p:strVal val="hidden"/>
                                      </p:to>
                                    </p:set>
                                  </p:childTnLst>
                                </p:cTn>
                              </p:par>
                            </p:childTnLst>
                          </p:cTn>
                        </p:par>
                        <p:par>
                          <p:cTn id="18" fill="hold" nodeType="afterGroup">
                            <p:stCondLst>
                              <p:cond delay="500"/>
                            </p:stCondLst>
                            <p:childTnLst>
                              <p:par>
                                <p:cTn id="19" presetID="1" presetClass="entr" presetSubtype="0" fill="hold" grpId="0" nodeType="afterEffect">
                                  <p:stCondLst>
                                    <p:cond delay="0"/>
                                  </p:stCondLst>
                                  <p:childTnLst>
                                    <p:set>
                                      <p:cBhvr>
                                        <p:cTn id="2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9890" name="Rectangle 2">
            <a:extLst>
              <a:ext uri="{FF2B5EF4-FFF2-40B4-BE49-F238E27FC236}">
                <a16:creationId xmlns:a16="http://schemas.microsoft.com/office/drawing/2014/main" xmlns="" id="{B885700F-F238-4186-935E-65EE080FC768}"/>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Identifying Type I and Type II Errors</a:t>
            </a:r>
            <a:endParaRPr lang="el-GR" altLang="en-US" dirty="0">
              <a:solidFill>
                <a:schemeClr val="accent3"/>
              </a:solidFill>
              <a:ea typeface="+mj-ea"/>
            </a:endParaRPr>
          </a:p>
        </p:txBody>
      </p:sp>
      <p:sp>
        <p:nvSpPr>
          <p:cNvPr id="31746" name="Content Placeholder 11">
            <a:extLst>
              <a:ext uri="{FF2B5EF4-FFF2-40B4-BE49-F238E27FC236}">
                <a16:creationId xmlns:a16="http://schemas.microsoft.com/office/drawing/2014/main" xmlns="" id="{BC9C9583-1593-420F-938A-B6D1FA9402C1}"/>
              </a:ext>
            </a:extLst>
          </p:cNvPr>
          <p:cNvSpPr>
            <a:spLocks noGrp="1"/>
          </p:cNvSpPr>
          <p:nvPr>
            <p:ph idx="1"/>
          </p:nvPr>
        </p:nvSpPr>
        <p:spPr/>
        <p:txBody>
          <a:bodyPr/>
          <a:lstStyle/>
          <a:p>
            <a:pPr marL="0" indent="0">
              <a:buFont typeface="Arial" panose="020B0604020202020204" pitchFamily="34" charset="0"/>
              <a:buNone/>
            </a:pPr>
            <a:r>
              <a:rPr lang="en-US" altLang="en-US" dirty="0"/>
              <a:t>The USDA limit for salmonella contamination for ground beef is 7.5%. A meat inspector reports that the ground beef produced by a company exceeds the USDA limit. You perform a hypothesis test to determine  whether the meat inspector’s claim is true. When will a type I or type II error occur? Which error is more serious? </a:t>
            </a:r>
            <a:r>
              <a:rPr lang="en-US" altLang="en-US" sz="2400" i="1" dirty="0">
                <a:solidFill>
                  <a:schemeClr val="tx2"/>
                </a:solidFill>
              </a:rPr>
              <a:t>(Source: U. S. Department of Agriculture)</a:t>
            </a:r>
          </a:p>
        </p:txBody>
      </p:sp>
      <p:sp>
        <p:nvSpPr>
          <p:cNvPr id="31748" name="Footer Placeholder 2">
            <a:extLst>
              <a:ext uri="{FF2B5EF4-FFF2-40B4-BE49-F238E27FC236}">
                <a16:creationId xmlns:a16="http://schemas.microsoft.com/office/drawing/2014/main" xmlns="" id="{F7659816-1D6F-4C71-BECB-5E604662955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93640275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Content Placeholder 11">
            <a:extLst>
              <a:ext uri="{FF2B5EF4-FFF2-40B4-BE49-F238E27FC236}">
                <a16:creationId xmlns:a16="http://schemas.microsoft.com/office/drawing/2014/main" xmlns="" id="{159C07BA-AA25-430C-B733-AA196F18F8BC}"/>
              </a:ext>
            </a:extLst>
          </p:cNvPr>
          <p:cNvSpPr>
            <a:spLocks noGrp="1"/>
          </p:cNvSpPr>
          <p:nvPr>
            <p:ph idx="1"/>
          </p:nvPr>
        </p:nvSpPr>
        <p:spPr>
          <a:xfrm>
            <a:off x="457200" y="1600200"/>
            <a:ext cx="8229600" cy="1127125"/>
          </a:xfrm>
        </p:spPr>
        <p:txBody>
          <a:bodyPr/>
          <a:lstStyle/>
          <a:p>
            <a:pPr marL="0" indent="0">
              <a:buFont typeface="Arial" panose="020B0604020202020204" pitchFamily="34" charset="0"/>
              <a:buNone/>
            </a:pPr>
            <a:r>
              <a:rPr lang="en-US" altLang="en-US" dirty="0"/>
              <a:t>Let </a:t>
            </a:r>
            <a:r>
              <a:rPr lang="en-US" altLang="en-US" i="1" dirty="0"/>
              <a:t>p</a:t>
            </a:r>
            <a:r>
              <a:rPr lang="en-US" altLang="en-US" dirty="0"/>
              <a:t> represent the proportion of ground beef that is contaminated.</a:t>
            </a:r>
          </a:p>
        </p:txBody>
      </p:sp>
      <p:sp>
        <p:nvSpPr>
          <p:cNvPr id="1189890" name="Rectangle 2">
            <a:extLst>
              <a:ext uri="{FF2B5EF4-FFF2-40B4-BE49-F238E27FC236}">
                <a16:creationId xmlns:a16="http://schemas.microsoft.com/office/drawing/2014/main" xmlns="" id="{48DA6D8D-27B0-422D-921B-597518103BD0}"/>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Identifying Type I and Type II Errors</a:t>
            </a:r>
            <a:endParaRPr lang="el-GR" altLang="en-US" dirty="0">
              <a:solidFill>
                <a:schemeClr val="accent3"/>
              </a:solidFill>
              <a:ea typeface="+mj-ea"/>
            </a:endParaRPr>
          </a:p>
        </p:txBody>
      </p:sp>
      <p:sp>
        <p:nvSpPr>
          <p:cNvPr id="13" name="TextBox 12">
            <a:extLst>
              <a:ext uri="{FF2B5EF4-FFF2-40B4-BE49-F238E27FC236}">
                <a16:creationId xmlns:a16="http://schemas.microsoft.com/office/drawing/2014/main" xmlns="" id="{FD088161-8811-49C1-9472-A40CA416AC3D}"/>
              </a:ext>
            </a:extLst>
          </p:cNvPr>
          <p:cNvSpPr txBox="1"/>
          <p:nvPr/>
        </p:nvSpPr>
        <p:spPr>
          <a:xfrm>
            <a:off x="2433638" y="2460625"/>
            <a:ext cx="758825" cy="1374775"/>
          </a:xfrm>
          <a:prstGeom prst="rect">
            <a:avLst/>
          </a:prstGeom>
          <a:noFill/>
        </p:spPr>
        <p:txBody>
          <a:bodyPr>
            <a:spAutoFit/>
          </a:bodyPr>
          <a:lstStyle/>
          <a:p>
            <a:pPr>
              <a:lnSpc>
                <a:spcPct val="150000"/>
              </a:lnSpc>
              <a:defRPr/>
            </a:pPr>
            <a:r>
              <a:rPr lang="en-US" sz="2800" i="1" dirty="0">
                <a:latin typeface="+mn-lt"/>
                <a:ea typeface="+mn-ea"/>
                <a:cs typeface="Arial" charset="0"/>
              </a:rPr>
              <a:t>H</a:t>
            </a:r>
            <a:r>
              <a:rPr lang="en-US" sz="2800" baseline="-25000" dirty="0">
                <a:latin typeface="+mn-lt"/>
                <a:ea typeface="+mn-ea"/>
                <a:cs typeface="Arial" charset="0"/>
              </a:rPr>
              <a:t>0</a:t>
            </a:r>
            <a:r>
              <a:rPr lang="en-US" sz="2800" dirty="0">
                <a:latin typeface="+mn-lt"/>
                <a:ea typeface="+mn-ea"/>
                <a:cs typeface="Arial" charset="0"/>
              </a:rPr>
              <a:t>:</a:t>
            </a:r>
            <a:endParaRPr lang="en-US" sz="2800" i="1" dirty="0">
              <a:latin typeface="Times New Roman"/>
              <a:ea typeface="+mn-ea"/>
              <a:cs typeface="Times New Roman"/>
            </a:endParaRPr>
          </a:p>
          <a:p>
            <a:pPr>
              <a:lnSpc>
                <a:spcPct val="150000"/>
              </a:lnSpc>
              <a:defRPr/>
            </a:pPr>
            <a:r>
              <a:rPr lang="en-US" sz="2800" i="1" dirty="0">
                <a:latin typeface="+mn-lt"/>
                <a:ea typeface="+mn-ea"/>
                <a:cs typeface="Arial" charset="0"/>
              </a:rPr>
              <a:t>H</a:t>
            </a:r>
            <a:r>
              <a:rPr lang="en-US" sz="2800" i="1" baseline="-25000" dirty="0">
                <a:latin typeface="+mn-lt"/>
                <a:ea typeface="+mn-ea"/>
                <a:cs typeface="Arial" charset="0"/>
              </a:rPr>
              <a:t>a</a:t>
            </a:r>
            <a:r>
              <a:rPr lang="en-US" sz="2800" dirty="0">
                <a:latin typeface="+mn-lt"/>
                <a:ea typeface="+mn-ea"/>
                <a:cs typeface="Arial" charset="0"/>
              </a:rPr>
              <a:t>:</a:t>
            </a:r>
          </a:p>
        </p:txBody>
      </p:sp>
      <p:sp>
        <p:nvSpPr>
          <p:cNvPr id="49157" name="TextBox 22">
            <a:extLst>
              <a:ext uri="{FF2B5EF4-FFF2-40B4-BE49-F238E27FC236}">
                <a16:creationId xmlns:a16="http://schemas.microsoft.com/office/drawing/2014/main" xmlns="" id="{DF71E210-1155-4EF1-B4DF-170C8BA48FF2}"/>
              </a:ext>
            </a:extLst>
          </p:cNvPr>
          <p:cNvSpPr txBox="1">
            <a:spLocks noChangeArrowheads="1"/>
          </p:cNvSpPr>
          <p:nvPr/>
        </p:nvSpPr>
        <p:spPr bwMode="auto">
          <a:xfrm>
            <a:off x="3021013" y="2622550"/>
            <a:ext cx="16710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dirty="0">
                <a:latin typeface="Times New Roman" panose="02020603050405020304" pitchFamily="18" charset="0"/>
                <a:cs typeface="Times New Roman" panose="02020603050405020304" pitchFamily="18" charset="0"/>
              </a:rPr>
              <a:t>p</a:t>
            </a:r>
            <a:r>
              <a:rPr lang="en-US" altLang="en-US" sz="2800" dirty="0">
                <a:latin typeface="Times New Roman" panose="02020603050405020304" pitchFamily="18" charset="0"/>
                <a:cs typeface="Times New Roman" panose="02020603050405020304" pitchFamily="18" charset="0"/>
              </a:rPr>
              <a:t> ≤ 0.075</a:t>
            </a:r>
            <a:endParaRPr lang="en-US" altLang="en-US" sz="2800" i="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xmlns="" id="{468D1040-BE8F-4A58-87F0-EA1F34324230}"/>
              </a:ext>
            </a:extLst>
          </p:cNvPr>
          <p:cNvSpPr txBox="1"/>
          <p:nvPr/>
        </p:nvSpPr>
        <p:spPr>
          <a:xfrm>
            <a:off x="3022600" y="3249613"/>
            <a:ext cx="2389188" cy="519112"/>
          </a:xfrm>
          <a:prstGeom prst="rect">
            <a:avLst/>
          </a:prstGeom>
          <a:noFill/>
        </p:spPr>
        <p:txBody>
          <a:bodyPr>
            <a:spAutoFit/>
          </a:bodyPr>
          <a:lstStyle/>
          <a:p>
            <a:pPr>
              <a:defRPr/>
            </a:pPr>
            <a:r>
              <a:rPr lang="en-US" sz="2800" i="1" dirty="0">
                <a:latin typeface="+mn-lt"/>
                <a:ea typeface="+mn-ea"/>
                <a:cs typeface="Times New Roman"/>
              </a:rPr>
              <a:t>p</a:t>
            </a:r>
            <a:r>
              <a:rPr lang="en-US" sz="2800" dirty="0">
                <a:latin typeface="+mn-lt"/>
                <a:ea typeface="+mn-ea"/>
                <a:cs typeface="Times New Roman"/>
              </a:rPr>
              <a:t> &gt; 0.075</a:t>
            </a:r>
            <a:endParaRPr lang="en-US" sz="2800" dirty="0">
              <a:latin typeface="+mn-lt"/>
              <a:ea typeface="+mn-ea"/>
              <a:cs typeface="Arial" charset="0"/>
            </a:endParaRPr>
          </a:p>
        </p:txBody>
      </p:sp>
      <p:sp>
        <p:nvSpPr>
          <p:cNvPr id="16" name="TextBox 15">
            <a:extLst>
              <a:ext uri="{FF2B5EF4-FFF2-40B4-BE49-F238E27FC236}">
                <a16:creationId xmlns:a16="http://schemas.microsoft.com/office/drawing/2014/main" xmlns="" id="{5EF3E99F-47EF-4C28-81B8-51991C2C52C2}"/>
              </a:ext>
            </a:extLst>
          </p:cNvPr>
          <p:cNvSpPr txBox="1"/>
          <p:nvPr/>
        </p:nvSpPr>
        <p:spPr>
          <a:xfrm>
            <a:off x="457200" y="2576513"/>
            <a:ext cx="1978025" cy="519112"/>
          </a:xfrm>
          <a:prstGeom prst="rect">
            <a:avLst/>
          </a:prstGeom>
          <a:noFill/>
        </p:spPr>
        <p:txBody>
          <a:bodyPr>
            <a:spAutoFit/>
          </a:bodyPr>
          <a:lstStyle/>
          <a:p>
            <a:pPr>
              <a:defRPr/>
            </a:pPr>
            <a:r>
              <a:rPr lang="en-US" sz="2800" dirty="0">
                <a:latin typeface="+mn-lt"/>
                <a:ea typeface="+mn-ea"/>
                <a:cs typeface="Arial" charset="0"/>
              </a:rPr>
              <a:t>Hypotheses:</a:t>
            </a:r>
          </a:p>
        </p:txBody>
      </p:sp>
      <p:sp>
        <p:nvSpPr>
          <p:cNvPr id="17" name="TextBox 16">
            <a:extLst>
              <a:ext uri="{FF2B5EF4-FFF2-40B4-BE49-F238E27FC236}">
                <a16:creationId xmlns:a16="http://schemas.microsoft.com/office/drawing/2014/main" xmlns="" id="{7FD7EC9E-036C-460F-BD21-2AC361F37485}"/>
              </a:ext>
            </a:extLst>
          </p:cNvPr>
          <p:cNvSpPr txBox="1"/>
          <p:nvPr/>
        </p:nvSpPr>
        <p:spPr>
          <a:xfrm>
            <a:off x="4491038" y="3231028"/>
            <a:ext cx="2825750" cy="519113"/>
          </a:xfrm>
          <a:prstGeom prst="rect">
            <a:avLst/>
          </a:prstGeom>
          <a:noFill/>
        </p:spPr>
        <p:txBody>
          <a:bodyPr>
            <a:spAutoFit/>
          </a:bodyPr>
          <a:lstStyle/>
          <a:p>
            <a:pPr>
              <a:defRPr/>
            </a:pPr>
            <a:r>
              <a:rPr lang="en-US" sz="2800" dirty="0">
                <a:solidFill>
                  <a:schemeClr val="accent2"/>
                </a:solidFill>
                <a:latin typeface="+mn-lt"/>
                <a:ea typeface="+mn-ea"/>
                <a:cs typeface="Arial" charset="0"/>
              </a:rPr>
              <a:t>(Claim)</a:t>
            </a:r>
          </a:p>
        </p:txBody>
      </p:sp>
      <p:sp>
        <p:nvSpPr>
          <p:cNvPr id="33801" name="Footer Placeholder 2">
            <a:extLst>
              <a:ext uri="{FF2B5EF4-FFF2-40B4-BE49-F238E27FC236}">
                <a16:creationId xmlns:a16="http://schemas.microsoft.com/office/drawing/2014/main" xmlns="" id="{AC3984DB-B5AF-4B5C-AA2A-0F385F3FA42C}"/>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screenshot of a cell phone&#10;&#10;Description generated with very high confidence">
            <a:extLst>
              <a:ext uri="{FF2B5EF4-FFF2-40B4-BE49-F238E27FC236}">
                <a16:creationId xmlns:a16="http://schemas.microsoft.com/office/drawing/2014/main" xmlns="" id="{2486A467-2AE1-420E-8506-382C12C640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9817" y="4076466"/>
            <a:ext cx="4739888" cy="1842432"/>
          </a:xfrm>
          <a:prstGeom prst="rect">
            <a:avLst/>
          </a:prstGeom>
        </p:spPr>
      </p:pic>
    </p:spTree>
    <p:extLst>
      <p:ext uri="{BB962C8B-B14F-4D97-AF65-F5344CB8AC3E}">
        <p14:creationId xmlns:p14="http://schemas.microsoft.com/office/powerpoint/2010/main" val="41195199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915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7" grpId="0"/>
      <p:bldP spid="15"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9890" name="Rectangle 2">
            <a:extLst>
              <a:ext uri="{FF2B5EF4-FFF2-40B4-BE49-F238E27FC236}">
                <a16:creationId xmlns:a16="http://schemas.microsoft.com/office/drawing/2014/main" xmlns="" id="{A88A9DA1-6740-44FE-AA53-980328131F93}"/>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Identifying Type I and Type II Errors</a:t>
            </a:r>
            <a:endParaRPr lang="el-GR" altLang="en-US" dirty="0">
              <a:solidFill>
                <a:schemeClr val="accent3"/>
              </a:solidFill>
              <a:ea typeface="+mj-ea"/>
            </a:endParaRPr>
          </a:p>
        </p:txBody>
      </p:sp>
      <p:sp>
        <p:nvSpPr>
          <p:cNvPr id="35842" name="Text Box 20">
            <a:extLst>
              <a:ext uri="{FF2B5EF4-FFF2-40B4-BE49-F238E27FC236}">
                <a16:creationId xmlns:a16="http://schemas.microsoft.com/office/drawing/2014/main" xmlns="" id="{CC069DAA-30D8-4578-964E-E8DB33CD0792}"/>
              </a:ext>
            </a:extLst>
          </p:cNvPr>
          <p:cNvSpPr txBox="1">
            <a:spLocks noChangeArrowheads="1"/>
          </p:cNvSpPr>
          <p:nvPr/>
        </p:nvSpPr>
        <p:spPr bwMode="auto">
          <a:xfrm>
            <a:off x="377825" y="2797326"/>
            <a:ext cx="8153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457200" indent="-457200"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A type I error is rejecting </a:t>
            </a:r>
            <a:r>
              <a:rPr lang="en-US" altLang="en-US" sz="2800" i="1" dirty="0">
                <a:latin typeface="Times New Roman" panose="02020603050405020304" pitchFamily="18" charset="0"/>
              </a:rPr>
              <a:t>H</a:t>
            </a:r>
            <a:r>
              <a:rPr lang="en-US" altLang="en-US" sz="2800" baseline="-25000" dirty="0">
                <a:latin typeface="Times New Roman" panose="02020603050405020304" pitchFamily="18" charset="0"/>
              </a:rPr>
              <a:t>0</a:t>
            </a:r>
            <a:r>
              <a:rPr lang="en-US" altLang="en-US" sz="2800" dirty="0">
                <a:latin typeface="Times New Roman" panose="02020603050405020304" pitchFamily="18" charset="0"/>
              </a:rPr>
              <a:t> when it is true.  </a:t>
            </a:r>
          </a:p>
        </p:txBody>
      </p:sp>
      <p:sp>
        <p:nvSpPr>
          <p:cNvPr id="1189909" name="Text Box 21">
            <a:extLst>
              <a:ext uri="{FF2B5EF4-FFF2-40B4-BE49-F238E27FC236}">
                <a16:creationId xmlns:a16="http://schemas.microsoft.com/office/drawing/2014/main" xmlns="" id="{16874D9E-5413-4F36-8CAF-D19527179FD8}"/>
              </a:ext>
            </a:extLst>
          </p:cNvPr>
          <p:cNvSpPr txBox="1">
            <a:spLocks noChangeArrowheads="1"/>
          </p:cNvSpPr>
          <p:nvPr/>
        </p:nvSpPr>
        <p:spPr bwMode="auto">
          <a:xfrm>
            <a:off x="377825" y="3329138"/>
            <a:ext cx="803433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dirty="0">
                <a:solidFill>
                  <a:schemeClr val="accent2"/>
                </a:solidFill>
                <a:latin typeface="Times New Roman" panose="02020603050405020304" pitchFamily="18" charset="0"/>
              </a:rPr>
              <a:t>The actual proportion of contaminated ground beef is less than or equal to 0.075, but you reject </a:t>
            </a:r>
            <a:r>
              <a:rPr lang="en-US" altLang="en-US" sz="2800" i="1" dirty="0">
                <a:solidFill>
                  <a:schemeClr val="accent2"/>
                </a:solidFill>
                <a:latin typeface="Times New Roman" panose="02020603050405020304" pitchFamily="18" charset="0"/>
              </a:rPr>
              <a:t>H</a:t>
            </a:r>
            <a:r>
              <a:rPr lang="en-US" altLang="en-US" sz="2800" baseline="-25000" dirty="0">
                <a:solidFill>
                  <a:schemeClr val="accent2"/>
                </a:solidFill>
                <a:latin typeface="Times New Roman" panose="02020603050405020304" pitchFamily="18" charset="0"/>
              </a:rPr>
              <a:t>0</a:t>
            </a:r>
            <a:r>
              <a:rPr lang="en-US" altLang="en-US" sz="2800" dirty="0">
                <a:solidFill>
                  <a:schemeClr val="accent2"/>
                </a:solidFill>
                <a:latin typeface="Times New Roman" panose="02020603050405020304" pitchFamily="18" charset="0"/>
              </a:rPr>
              <a:t>.</a:t>
            </a:r>
          </a:p>
        </p:txBody>
      </p:sp>
      <p:sp>
        <p:nvSpPr>
          <p:cNvPr id="1189910" name="Text Box 22">
            <a:extLst>
              <a:ext uri="{FF2B5EF4-FFF2-40B4-BE49-F238E27FC236}">
                <a16:creationId xmlns:a16="http://schemas.microsoft.com/office/drawing/2014/main" xmlns="" id="{E52FECE8-8840-431C-9187-6F119FE6B2D6}"/>
              </a:ext>
            </a:extLst>
          </p:cNvPr>
          <p:cNvSpPr txBox="1">
            <a:spLocks noChangeArrowheads="1"/>
          </p:cNvSpPr>
          <p:nvPr/>
        </p:nvSpPr>
        <p:spPr bwMode="auto">
          <a:xfrm>
            <a:off x="377825" y="4354663"/>
            <a:ext cx="83835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457200" indent="-457200" eaLnBrk="1" hangingPunct="1">
              <a:buClr>
                <a:schemeClr val="accent1"/>
              </a:buClr>
              <a:buFont typeface="Arial" panose="020B0604020202020204" pitchFamily="34" charset="0"/>
              <a:buChar char="•"/>
            </a:pPr>
            <a:r>
              <a:rPr lang="en-US" altLang="en-US" sz="2800" dirty="0">
                <a:latin typeface="Times New Roman" panose="02020603050405020304" pitchFamily="18" charset="0"/>
              </a:rPr>
              <a:t>A type II error is failing to reject </a:t>
            </a:r>
            <a:r>
              <a:rPr lang="en-US" altLang="en-US" sz="2800" i="1" dirty="0">
                <a:latin typeface="Times New Roman" panose="02020603050405020304" pitchFamily="18" charset="0"/>
              </a:rPr>
              <a:t>H</a:t>
            </a:r>
            <a:r>
              <a:rPr lang="en-US" altLang="en-US" sz="2800" baseline="-25000" dirty="0">
                <a:latin typeface="Times New Roman" panose="02020603050405020304" pitchFamily="18" charset="0"/>
              </a:rPr>
              <a:t>0</a:t>
            </a:r>
            <a:r>
              <a:rPr lang="en-US" altLang="en-US" sz="2800" dirty="0">
                <a:latin typeface="Times New Roman" panose="02020603050405020304" pitchFamily="18" charset="0"/>
              </a:rPr>
              <a:t> when it is false.  </a:t>
            </a:r>
          </a:p>
        </p:txBody>
      </p:sp>
      <p:sp>
        <p:nvSpPr>
          <p:cNvPr id="1189911" name="Text Box 23">
            <a:extLst>
              <a:ext uri="{FF2B5EF4-FFF2-40B4-BE49-F238E27FC236}">
                <a16:creationId xmlns:a16="http://schemas.microsoft.com/office/drawing/2014/main" xmlns="" id="{B0FB52F9-B774-49C4-BE8F-213B2C72597F}"/>
              </a:ext>
            </a:extLst>
          </p:cNvPr>
          <p:cNvSpPr txBox="1">
            <a:spLocks noChangeArrowheads="1"/>
          </p:cNvSpPr>
          <p:nvPr/>
        </p:nvSpPr>
        <p:spPr bwMode="auto">
          <a:xfrm>
            <a:off x="377825" y="4884888"/>
            <a:ext cx="8167688"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dirty="0">
                <a:solidFill>
                  <a:schemeClr val="accent2"/>
                </a:solidFill>
                <a:latin typeface="Times New Roman" panose="02020603050405020304" pitchFamily="18" charset="0"/>
              </a:rPr>
              <a:t>The actual proportion of contaminated ground beef is greater than 0.075, but you do not reject </a:t>
            </a:r>
            <a:r>
              <a:rPr lang="en-US" altLang="en-US" sz="2800" i="1" dirty="0">
                <a:solidFill>
                  <a:schemeClr val="accent2"/>
                </a:solidFill>
                <a:latin typeface="Times New Roman" panose="02020603050405020304" pitchFamily="18" charset="0"/>
              </a:rPr>
              <a:t>H</a:t>
            </a:r>
            <a:r>
              <a:rPr lang="en-US" altLang="en-US" sz="2800" baseline="-25000" dirty="0">
                <a:solidFill>
                  <a:schemeClr val="accent2"/>
                </a:solidFill>
                <a:latin typeface="Times New Roman" panose="02020603050405020304" pitchFamily="18" charset="0"/>
              </a:rPr>
              <a:t>0</a:t>
            </a:r>
            <a:r>
              <a:rPr lang="en-US" altLang="en-US" sz="2800" dirty="0">
                <a:solidFill>
                  <a:schemeClr val="accent2"/>
                </a:solidFill>
                <a:latin typeface="Times New Roman" panose="02020603050405020304" pitchFamily="18" charset="0"/>
              </a:rPr>
              <a:t>.</a:t>
            </a:r>
          </a:p>
        </p:txBody>
      </p:sp>
      <p:sp>
        <p:nvSpPr>
          <p:cNvPr id="13" name="TextBox 12">
            <a:extLst>
              <a:ext uri="{FF2B5EF4-FFF2-40B4-BE49-F238E27FC236}">
                <a16:creationId xmlns:a16="http://schemas.microsoft.com/office/drawing/2014/main" xmlns="" id="{A4C58C73-D4D9-4A7D-B8A9-E4178509E5F1}"/>
              </a:ext>
            </a:extLst>
          </p:cNvPr>
          <p:cNvSpPr txBox="1"/>
          <p:nvPr/>
        </p:nvSpPr>
        <p:spPr>
          <a:xfrm>
            <a:off x="2266950" y="1597025"/>
            <a:ext cx="758825" cy="946150"/>
          </a:xfrm>
          <a:prstGeom prst="rect">
            <a:avLst/>
          </a:prstGeom>
          <a:noFill/>
        </p:spPr>
        <p:txBody>
          <a:bodyPr>
            <a:spAutoFit/>
          </a:bodyPr>
          <a:lstStyle/>
          <a:p>
            <a:pPr>
              <a:defRPr/>
            </a:pPr>
            <a:r>
              <a:rPr lang="en-US" sz="2800" i="1" dirty="0">
                <a:latin typeface="+mn-lt"/>
                <a:ea typeface="+mn-ea"/>
                <a:cs typeface="Arial" charset="0"/>
              </a:rPr>
              <a:t>H</a:t>
            </a:r>
            <a:r>
              <a:rPr lang="en-US" sz="2800" baseline="-25000" dirty="0">
                <a:latin typeface="+mn-lt"/>
                <a:ea typeface="+mn-ea"/>
                <a:cs typeface="Arial" charset="0"/>
              </a:rPr>
              <a:t>0</a:t>
            </a:r>
            <a:r>
              <a:rPr lang="en-US" sz="2800" dirty="0">
                <a:latin typeface="+mn-lt"/>
                <a:ea typeface="+mn-ea"/>
                <a:cs typeface="Arial" charset="0"/>
              </a:rPr>
              <a:t>:</a:t>
            </a:r>
            <a:endParaRPr lang="en-US" sz="2800" i="1" dirty="0">
              <a:latin typeface="Times New Roman"/>
              <a:ea typeface="+mn-ea"/>
              <a:cs typeface="Times New Roman"/>
            </a:endParaRPr>
          </a:p>
          <a:p>
            <a:pPr>
              <a:defRPr/>
            </a:pPr>
            <a:r>
              <a:rPr lang="en-US" sz="2800" i="1" dirty="0">
                <a:latin typeface="+mn-lt"/>
                <a:ea typeface="+mn-ea"/>
                <a:cs typeface="Arial" charset="0"/>
              </a:rPr>
              <a:t>H</a:t>
            </a:r>
            <a:r>
              <a:rPr lang="en-US" sz="2800" i="1" baseline="-25000" dirty="0">
                <a:latin typeface="+mn-lt"/>
                <a:ea typeface="+mn-ea"/>
                <a:cs typeface="Arial" charset="0"/>
              </a:rPr>
              <a:t>a</a:t>
            </a:r>
            <a:r>
              <a:rPr lang="en-US" sz="2800" dirty="0">
                <a:latin typeface="+mn-lt"/>
                <a:ea typeface="+mn-ea"/>
                <a:cs typeface="Arial" charset="0"/>
              </a:rPr>
              <a:t>:</a:t>
            </a:r>
          </a:p>
        </p:txBody>
      </p:sp>
      <p:sp>
        <p:nvSpPr>
          <p:cNvPr id="35847" name="TextBox 22">
            <a:extLst>
              <a:ext uri="{FF2B5EF4-FFF2-40B4-BE49-F238E27FC236}">
                <a16:creationId xmlns:a16="http://schemas.microsoft.com/office/drawing/2014/main" xmlns="" id="{9E47B66D-5880-44FD-8455-66915674D20C}"/>
              </a:ext>
            </a:extLst>
          </p:cNvPr>
          <p:cNvSpPr txBox="1">
            <a:spLocks noChangeArrowheads="1"/>
          </p:cNvSpPr>
          <p:nvPr/>
        </p:nvSpPr>
        <p:spPr bwMode="auto">
          <a:xfrm>
            <a:off x="2920999" y="1608138"/>
            <a:ext cx="20335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dirty="0">
                <a:latin typeface="Times New Roman" panose="02020603050405020304" pitchFamily="18" charset="0"/>
                <a:cs typeface="Times New Roman" panose="02020603050405020304" pitchFamily="18" charset="0"/>
              </a:rPr>
              <a:t>p</a:t>
            </a:r>
            <a:r>
              <a:rPr lang="en-US" altLang="en-US" sz="2800" dirty="0">
                <a:latin typeface="Times New Roman" panose="02020603050405020304" pitchFamily="18" charset="0"/>
                <a:cs typeface="Times New Roman" panose="02020603050405020304" pitchFamily="18" charset="0"/>
              </a:rPr>
              <a:t> ≤ 0.075</a:t>
            </a:r>
            <a:endParaRPr lang="en-US" altLang="en-US" sz="2800" i="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xmlns="" id="{BC54C746-7040-4815-A265-4E13974A22A0}"/>
              </a:ext>
            </a:extLst>
          </p:cNvPr>
          <p:cNvSpPr txBox="1"/>
          <p:nvPr/>
        </p:nvSpPr>
        <p:spPr>
          <a:xfrm>
            <a:off x="2889250" y="2036763"/>
            <a:ext cx="1599623" cy="523220"/>
          </a:xfrm>
          <a:prstGeom prst="rect">
            <a:avLst/>
          </a:prstGeom>
          <a:noFill/>
        </p:spPr>
        <p:txBody>
          <a:bodyPr wrap="square">
            <a:spAutoFit/>
          </a:bodyPr>
          <a:lstStyle/>
          <a:p>
            <a:pPr>
              <a:defRPr/>
            </a:pPr>
            <a:r>
              <a:rPr lang="en-US" sz="2800" i="1" dirty="0">
                <a:latin typeface="+mn-lt"/>
                <a:ea typeface="+mn-ea"/>
                <a:cs typeface="Times New Roman"/>
              </a:rPr>
              <a:t>p</a:t>
            </a:r>
            <a:r>
              <a:rPr lang="en-US" sz="2800" dirty="0">
                <a:latin typeface="+mn-lt"/>
                <a:ea typeface="+mn-ea"/>
                <a:cs typeface="Times New Roman"/>
              </a:rPr>
              <a:t> &gt; 0.075</a:t>
            </a:r>
            <a:endParaRPr lang="en-US" sz="2800" dirty="0">
              <a:latin typeface="+mn-lt"/>
              <a:ea typeface="+mn-ea"/>
              <a:cs typeface="Arial" charset="0"/>
            </a:endParaRPr>
          </a:p>
        </p:txBody>
      </p:sp>
      <p:sp>
        <p:nvSpPr>
          <p:cNvPr id="16" name="TextBox 15">
            <a:extLst>
              <a:ext uri="{FF2B5EF4-FFF2-40B4-BE49-F238E27FC236}">
                <a16:creationId xmlns:a16="http://schemas.microsoft.com/office/drawing/2014/main" xmlns="" id="{9440B482-7EA5-469D-8B43-567EBBB6F5BA}"/>
              </a:ext>
            </a:extLst>
          </p:cNvPr>
          <p:cNvSpPr txBox="1"/>
          <p:nvPr/>
        </p:nvSpPr>
        <p:spPr>
          <a:xfrm>
            <a:off x="377825" y="1595438"/>
            <a:ext cx="1979613" cy="519112"/>
          </a:xfrm>
          <a:prstGeom prst="rect">
            <a:avLst/>
          </a:prstGeom>
          <a:noFill/>
        </p:spPr>
        <p:txBody>
          <a:bodyPr>
            <a:spAutoFit/>
          </a:bodyPr>
          <a:lstStyle/>
          <a:p>
            <a:pPr>
              <a:defRPr/>
            </a:pPr>
            <a:r>
              <a:rPr lang="en-US" sz="2800" dirty="0">
                <a:latin typeface="+mn-lt"/>
                <a:ea typeface="+mn-ea"/>
                <a:cs typeface="Arial" charset="0"/>
              </a:rPr>
              <a:t>Hypotheses:</a:t>
            </a:r>
          </a:p>
        </p:txBody>
      </p:sp>
      <p:sp>
        <p:nvSpPr>
          <p:cNvPr id="17" name="TextBox 16">
            <a:extLst>
              <a:ext uri="{FF2B5EF4-FFF2-40B4-BE49-F238E27FC236}">
                <a16:creationId xmlns:a16="http://schemas.microsoft.com/office/drawing/2014/main" xmlns="" id="{3939C4DD-4A4F-4539-970D-35F4D33B4E08}"/>
              </a:ext>
            </a:extLst>
          </p:cNvPr>
          <p:cNvSpPr txBox="1"/>
          <p:nvPr/>
        </p:nvSpPr>
        <p:spPr>
          <a:xfrm>
            <a:off x="4333803" y="2038816"/>
            <a:ext cx="1347787" cy="519113"/>
          </a:xfrm>
          <a:prstGeom prst="rect">
            <a:avLst/>
          </a:prstGeom>
          <a:noFill/>
        </p:spPr>
        <p:txBody>
          <a:bodyPr>
            <a:spAutoFit/>
          </a:bodyPr>
          <a:lstStyle/>
          <a:p>
            <a:pPr>
              <a:defRPr/>
            </a:pPr>
            <a:r>
              <a:rPr lang="en-US" sz="2800" dirty="0">
                <a:solidFill>
                  <a:schemeClr val="accent2"/>
                </a:solidFill>
                <a:latin typeface="+mn-lt"/>
                <a:ea typeface="+mn-ea"/>
                <a:cs typeface="Arial" charset="0"/>
              </a:rPr>
              <a:t>(Claim)</a:t>
            </a:r>
          </a:p>
        </p:txBody>
      </p:sp>
      <p:sp>
        <p:nvSpPr>
          <p:cNvPr id="35851" name="Footer Placeholder 2">
            <a:extLst>
              <a:ext uri="{FF2B5EF4-FFF2-40B4-BE49-F238E27FC236}">
                <a16:creationId xmlns:a16="http://schemas.microsoft.com/office/drawing/2014/main" xmlns="" id="{382C079B-7C04-45F0-AA19-12235886C0A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9095335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990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99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899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9909" grpId="0"/>
      <p:bldP spid="11899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9890" name="Rectangle 2">
            <a:extLst>
              <a:ext uri="{FF2B5EF4-FFF2-40B4-BE49-F238E27FC236}">
                <a16:creationId xmlns:a16="http://schemas.microsoft.com/office/drawing/2014/main" xmlns="" id="{7401F99E-304C-4542-B842-194E8F78F0B1}"/>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Identifying Type I and Type II Errors</a:t>
            </a:r>
            <a:endParaRPr lang="el-GR" altLang="en-US" dirty="0">
              <a:solidFill>
                <a:schemeClr val="accent3"/>
              </a:solidFill>
              <a:ea typeface="+mj-ea"/>
            </a:endParaRPr>
          </a:p>
        </p:txBody>
      </p:sp>
      <p:sp>
        <p:nvSpPr>
          <p:cNvPr id="13" name="TextBox 12">
            <a:extLst>
              <a:ext uri="{FF2B5EF4-FFF2-40B4-BE49-F238E27FC236}">
                <a16:creationId xmlns:a16="http://schemas.microsoft.com/office/drawing/2014/main" xmlns="" id="{DD584687-D184-4D52-A63B-E8F6DFC024ED}"/>
              </a:ext>
            </a:extLst>
          </p:cNvPr>
          <p:cNvSpPr txBox="1"/>
          <p:nvPr/>
        </p:nvSpPr>
        <p:spPr>
          <a:xfrm>
            <a:off x="2266950" y="1597025"/>
            <a:ext cx="758825" cy="946150"/>
          </a:xfrm>
          <a:prstGeom prst="rect">
            <a:avLst/>
          </a:prstGeom>
          <a:noFill/>
        </p:spPr>
        <p:txBody>
          <a:bodyPr>
            <a:spAutoFit/>
          </a:bodyPr>
          <a:lstStyle/>
          <a:p>
            <a:pPr>
              <a:defRPr/>
            </a:pPr>
            <a:r>
              <a:rPr lang="en-US" sz="2800" i="1" dirty="0">
                <a:latin typeface="+mn-lt"/>
                <a:ea typeface="+mn-ea"/>
                <a:cs typeface="Arial" charset="0"/>
              </a:rPr>
              <a:t>H</a:t>
            </a:r>
            <a:r>
              <a:rPr lang="en-US" sz="2800" baseline="-25000" dirty="0">
                <a:latin typeface="+mn-lt"/>
                <a:ea typeface="+mn-ea"/>
                <a:cs typeface="Arial" charset="0"/>
              </a:rPr>
              <a:t>0</a:t>
            </a:r>
            <a:r>
              <a:rPr lang="en-US" sz="2800" dirty="0">
                <a:latin typeface="+mn-lt"/>
                <a:ea typeface="+mn-ea"/>
                <a:cs typeface="Arial" charset="0"/>
              </a:rPr>
              <a:t>:</a:t>
            </a:r>
            <a:endParaRPr lang="en-US" sz="2800" i="1" dirty="0">
              <a:latin typeface="Times New Roman"/>
              <a:ea typeface="+mn-ea"/>
              <a:cs typeface="Times New Roman"/>
            </a:endParaRPr>
          </a:p>
          <a:p>
            <a:pPr>
              <a:defRPr/>
            </a:pPr>
            <a:r>
              <a:rPr lang="en-US" sz="2800" i="1" dirty="0">
                <a:latin typeface="+mn-lt"/>
                <a:ea typeface="+mn-ea"/>
                <a:cs typeface="Arial" charset="0"/>
              </a:rPr>
              <a:t>H</a:t>
            </a:r>
            <a:r>
              <a:rPr lang="en-US" sz="2800" i="1" baseline="-25000" dirty="0">
                <a:latin typeface="+mn-lt"/>
                <a:ea typeface="+mn-ea"/>
                <a:cs typeface="Arial" charset="0"/>
              </a:rPr>
              <a:t>a</a:t>
            </a:r>
            <a:r>
              <a:rPr lang="en-US" sz="2800" dirty="0">
                <a:latin typeface="+mn-lt"/>
                <a:ea typeface="+mn-ea"/>
                <a:cs typeface="Arial" charset="0"/>
              </a:rPr>
              <a:t>:</a:t>
            </a:r>
          </a:p>
        </p:txBody>
      </p:sp>
      <p:sp>
        <p:nvSpPr>
          <p:cNvPr id="37891" name="TextBox 22">
            <a:extLst>
              <a:ext uri="{FF2B5EF4-FFF2-40B4-BE49-F238E27FC236}">
                <a16:creationId xmlns:a16="http://schemas.microsoft.com/office/drawing/2014/main" xmlns="" id="{8AF94188-2694-4BF2-A93B-EF994CCAB7E9}"/>
              </a:ext>
            </a:extLst>
          </p:cNvPr>
          <p:cNvSpPr txBox="1">
            <a:spLocks noChangeArrowheads="1"/>
          </p:cNvSpPr>
          <p:nvPr/>
        </p:nvSpPr>
        <p:spPr bwMode="auto">
          <a:xfrm>
            <a:off x="2920999" y="1608138"/>
            <a:ext cx="18002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dirty="0">
                <a:latin typeface="Times New Roman" panose="02020603050405020304" pitchFamily="18" charset="0"/>
                <a:cs typeface="Times New Roman" panose="02020603050405020304" pitchFamily="18" charset="0"/>
              </a:rPr>
              <a:t>p</a:t>
            </a:r>
            <a:r>
              <a:rPr lang="en-US" altLang="en-US" sz="2800" dirty="0">
                <a:latin typeface="Times New Roman" panose="02020603050405020304" pitchFamily="18" charset="0"/>
                <a:cs typeface="Times New Roman" panose="02020603050405020304" pitchFamily="18" charset="0"/>
              </a:rPr>
              <a:t> ≤ 0.075</a:t>
            </a:r>
            <a:endParaRPr lang="en-US" altLang="en-US" sz="2800" i="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xmlns="" id="{193B21FC-0C2F-42AF-B636-68A715DBEC9C}"/>
              </a:ext>
            </a:extLst>
          </p:cNvPr>
          <p:cNvSpPr txBox="1"/>
          <p:nvPr/>
        </p:nvSpPr>
        <p:spPr>
          <a:xfrm>
            <a:off x="2889250" y="2036763"/>
            <a:ext cx="1682750" cy="523220"/>
          </a:xfrm>
          <a:prstGeom prst="rect">
            <a:avLst/>
          </a:prstGeom>
          <a:noFill/>
        </p:spPr>
        <p:txBody>
          <a:bodyPr wrap="square">
            <a:spAutoFit/>
          </a:bodyPr>
          <a:lstStyle/>
          <a:p>
            <a:pPr>
              <a:defRPr/>
            </a:pPr>
            <a:r>
              <a:rPr lang="en-US" sz="2800" i="1" dirty="0">
                <a:latin typeface="+mn-lt"/>
                <a:ea typeface="+mn-ea"/>
                <a:cs typeface="Times New Roman"/>
              </a:rPr>
              <a:t>p</a:t>
            </a:r>
            <a:r>
              <a:rPr lang="en-US" sz="2800" dirty="0">
                <a:latin typeface="+mn-lt"/>
                <a:ea typeface="+mn-ea"/>
                <a:cs typeface="Times New Roman"/>
              </a:rPr>
              <a:t> &gt; 0.075</a:t>
            </a:r>
            <a:endParaRPr lang="en-US" sz="2800" dirty="0">
              <a:latin typeface="+mn-lt"/>
              <a:ea typeface="+mn-ea"/>
              <a:cs typeface="Arial" charset="0"/>
            </a:endParaRPr>
          </a:p>
        </p:txBody>
      </p:sp>
      <p:sp>
        <p:nvSpPr>
          <p:cNvPr id="16" name="TextBox 15">
            <a:extLst>
              <a:ext uri="{FF2B5EF4-FFF2-40B4-BE49-F238E27FC236}">
                <a16:creationId xmlns:a16="http://schemas.microsoft.com/office/drawing/2014/main" xmlns="" id="{54C54763-2868-4577-BE84-0C4012140DF7}"/>
              </a:ext>
            </a:extLst>
          </p:cNvPr>
          <p:cNvSpPr txBox="1"/>
          <p:nvPr/>
        </p:nvSpPr>
        <p:spPr>
          <a:xfrm>
            <a:off x="377825" y="1595438"/>
            <a:ext cx="1979613" cy="519112"/>
          </a:xfrm>
          <a:prstGeom prst="rect">
            <a:avLst/>
          </a:prstGeom>
          <a:noFill/>
        </p:spPr>
        <p:txBody>
          <a:bodyPr>
            <a:spAutoFit/>
          </a:bodyPr>
          <a:lstStyle/>
          <a:p>
            <a:pPr>
              <a:defRPr/>
            </a:pPr>
            <a:r>
              <a:rPr lang="en-US" sz="2800" dirty="0">
                <a:latin typeface="+mn-lt"/>
                <a:ea typeface="+mn-ea"/>
                <a:cs typeface="Arial" charset="0"/>
              </a:rPr>
              <a:t>Hypotheses:</a:t>
            </a:r>
          </a:p>
        </p:txBody>
      </p:sp>
      <p:sp>
        <p:nvSpPr>
          <p:cNvPr id="17" name="TextBox 16">
            <a:extLst>
              <a:ext uri="{FF2B5EF4-FFF2-40B4-BE49-F238E27FC236}">
                <a16:creationId xmlns:a16="http://schemas.microsoft.com/office/drawing/2014/main" xmlns="" id="{F31A0634-92A1-43C6-B722-7E8D280BCFED}"/>
              </a:ext>
            </a:extLst>
          </p:cNvPr>
          <p:cNvSpPr txBox="1"/>
          <p:nvPr/>
        </p:nvSpPr>
        <p:spPr>
          <a:xfrm>
            <a:off x="4381067" y="2019301"/>
            <a:ext cx="1347787" cy="519113"/>
          </a:xfrm>
          <a:prstGeom prst="rect">
            <a:avLst/>
          </a:prstGeom>
          <a:noFill/>
        </p:spPr>
        <p:txBody>
          <a:bodyPr>
            <a:spAutoFit/>
          </a:bodyPr>
          <a:lstStyle/>
          <a:p>
            <a:pPr>
              <a:defRPr/>
            </a:pPr>
            <a:r>
              <a:rPr lang="en-US" sz="2800" dirty="0">
                <a:solidFill>
                  <a:schemeClr val="accent2"/>
                </a:solidFill>
                <a:latin typeface="+mn-lt"/>
                <a:ea typeface="+mn-ea"/>
                <a:cs typeface="Arial" charset="0"/>
              </a:rPr>
              <a:t>(Claim)</a:t>
            </a:r>
          </a:p>
        </p:txBody>
      </p:sp>
      <p:sp>
        <p:nvSpPr>
          <p:cNvPr id="12" name="TextBox 11">
            <a:extLst>
              <a:ext uri="{FF2B5EF4-FFF2-40B4-BE49-F238E27FC236}">
                <a16:creationId xmlns:a16="http://schemas.microsoft.com/office/drawing/2014/main" xmlns="" id="{A6A1461E-A08C-4045-885F-A08DEC9F00C7}"/>
              </a:ext>
            </a:extLst>
          </p:cNvPr>
          <p:cNvSpPr txBox="1"/>
          <p:nvPr/>
        </p:nvSpPr>
        <p:spPr>
          <a:xfrm>
            <a:off x="365125" y="2859088"/>
            <a:ext cx="8080375" cy="3540125"/>
          </a:xfrm>
          <a:prstGeom prst="rect">
            <a:avLst/>
          </a:prstGeom>
          <a:noFill/>
        </p:spPr>
        <p:txBody>
          <a:bodyPr>
            <a:spAutoFit/>
          </a:bodyPr>
          <a:lstStyle/>
          <a:p>
            <a:pPr marL="282575" indent="-282575">
              <a:buClr>
                <a:schemeClr val="accent1"/>
              </a:buClr>
              <a:buFont typeface="Arial" pitchFamily="34" charset="0"/>
              <a:buChar char="•"/>
              <a:defRPr/>
            </a:pPr>
            <a:r>
              <a:rPr lang="en-US" sz="2800" dirty="0">
                <a:latin typeface="+mn-lt"/>
                <a:ea typeface="+mn-ea"/>
                <a:cs typeface="Arial" charset="0"/>
              </a:rPr>
              <a:t>With a type I error, you might create a health scare and hurt the sales of ground beef producers who were actually meeting the USDA limits. </a:t>
            </a:r>
          </a:p>
          <a:p>
            <a:pPr marL="282575" indent="-282575">
              <a:buClr>
                <a:schemeClr val="accent1"/>
              </a:buClr>
              <a:buFont typeface="Arial" pitchFamily="34" charset="0"/>
              <a:buChar char="•"/>
              <a:defRPr/>
            </a:pPr>
            <a:r>
              <a:rPr lang="en-US" sz="2800" dirty="0">
                <a:latin typeface="+mn-lt"/>
                <a:ea typeface="+mn-ea"/>
                <a:cs typeface="Arial" charset="0"/>
              </a:rPr>
              <a:t>With a type II error, you could be allowing ground beef that exceeded the USDA contamination limit to be sold to consumers. </a:t>
            </a:r>
          </a:p>
          <a:p>
            <a:pPr marL="282575" indent="-282575">
              <a:buClr>
                <a:schemeClr val="accent1"/>
              </a:buClr>
              <a:buFont typeface="Arial" pitchFamily="34" charset="0"/>
              <a:buChar char="•"/>
              <a:defRPr/>
            </a:pPr>
            <a:r>
              <a:rPr lang="en-US" sz="2800" dirty="0">
                <a:latin typeface="+mn-lt"/>
                <a:ea typeface="+mn-ea"/>
                <a:cs typeface="Arial" charset="0"/>
              </a:rPr>
              <a:t>A type II error is more serious because it could result in sickness or even death.</a:t>
            </a:r>
          </a:p>
        </p:txBody>
      </p:sp>
      <p:sp>
        <p:nvSpPr>
          <p:cNvPr id="37896" name="Footer Placeholder 2">
            <a:extLst>
              <a:ext uri="{FF2B5EF4-FFF2-40B4-BE49-F238E27FC236}">
                <a16:creationId xmlns:a16="http://schemas.microsoft.com/office/drawing/2014/main" xmlns="" id="{48E269D5-C8DB-49BA-BE20-46AC3F09050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8680710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a16="http://schemas.microsoft.com/office/drawing/2014/main" xmlns="" id="{2B6152BC-E6C1-4CDE-A582-C171789526E6}"/>
              </a:ext>
            </a:extLst>
          </p:cNvPr>
          <p:cNvSpPr>
            <a:spLocks noGrp="1"/>
          </p:cNvSpPr>
          <p:nvPr>
            <p:ph type="title"/>
          </p:nvPr>
        </p:nvSpPr>
        <p:spPr/>
        <p:txBody>
          <a:bodyPr/>
          <a:lstStyle/>
          <a:p>
            <a:pPr eaLnBrk="1" hangingPunct="1"/>
            <a:r>
              <a:rPr lang="en-US" altLang="en-US"/>
              <a:t>Chapter Outline</a:t>
            </a:r>
          </a:p>
        </p:txBody>
      </p:sp>
      <p:sp>
        <p:nvSpPr>
          <p:cNvPr id="3" name="Content Placeholder 2">
            <a:extLst>
              <a:ext uri="{FF2B5EF4-FFF2-40B4-BE49-F238E27FC236}">
                <a16:creationId xmlns:a16="http://schemas.microsoft.com/office/drawing/2014/main" xmlns="" id="{78FA3EA9-05E1-4740-9E7E-3C2A249FEAE9}"/>
              </a:ext>
            </a:extLst>
          </p:cNvPr>
          <p:cNvSpPr>
            <a:spLocks noGrp="1"/>
          </p:cNvSpPr>
          <p:nvPr>
            <p:ph idx="1"/>
          </p:nvPr>
        </p:nvSpPr>
        <p:spPr/>
        <p:txBody>
          <a:bodyPr/>
          <a:lstStyle/>
          <a:p>
            <a:pPr eaLnBrk="1" hangingPunct="1">
              <a:buFont typeface="Arial" charset="0"/>
              <a:buChar char="•"/>
              <a:defRPr/>
            </a:pPr>
            <a:r>
              <a:rPr lang="en-US" dirty="0">
                <a:ea typeface="+mn-ea"/>
              </a:rPr>
              <a:t>7.1 Introduction to Hypothesis Testing</a:t>
            </a:r>
          </a:p>
          <a:p>
            <a:pPr eaLnBrk="1" hangingPunct="1">
              <a:buFont typeface="Arial" charset="0"/>
              <a:buChar char="•"/>
              <a:defRPr/>
            </a:pPr>
            <a:r>
              <a:rPr lang="en-US" dirty="0">
                <a:ea typeface="+mn-ea"/>
              </a:rPr>
              <a:t>7.2 Hypothesis Testing for the Mean (</a:t>
            </a:r>
            <a:r>
              <a:rPr lang="en-US" i="1" dirty="0">
                <a:ea typeface="+mn-ea"/>
                <a:sym typeface="Symbol"/>
              </a:rPr>
              <a:t></a:t>
            </a:r>
            <a:r>
              <a:rPr lang="en-US" dirty="0">
                <a:ea typeface="+mn-ea"/>
                <a:sym typeface="Symbol"/>
              </a:rPr>
              <a:t> Known</a:t>
            </a:r>
            <a:r>
              <a:rPr lang="en-US" dirty="0">
                <a:ea typeface="+mn-ea"/>
              </a:rPr>
              <a:t>)</a:t>
            </a:r>
          </a:p>
          <a:p>
            <a:pPr eaLnBrk="1" hangingPunct="1">
              <a:buFont typeface="Arial" charset="0"/>
              <a:buChar char="•"/>
              <a:defRPr/>
            </a:pPr>
            <a:r>
              <a:rPr lang="en-US" dirty="0">
                <a:ea typeface="+mn-ea"/>
              </a:rPr>
              <a:t>7.3 Hypothesis Testing for the Mean (</a:t>
            </a:r>
            <a:r>
              <a:rPr lang="en-US" i="1" dirty="0">
                <a:ea typeface="+mn-ea"/>
                <a:sym typeface="Symbol"/>
              </a:rPr>
              <a:t></a:t>
            </a:r>
            <a:r>
              <a:rPr lang="en-US" dirty="0">
                <a:ea typeface="+mn-ea"/>
                <a:sym typeface="Symbol"/>
              </a:rPr>
              <a:t> Unknown</a:t>
            </a:r>
            <a:r>
              <a:rPr lang="en-US" dirty="0">
                <a:ea typeface="+mn-ea"/>
              </a:rPr>
              <a:t>)</a:t>
            </a:r>
          </a:p>
          <a:p>
            <a:pPr eaLnBrk="1" hangingPunct="1">
              <a:buFont typeface="Arial" charset="0"/>
              <a:buChar char="•"/>
              <a:defRPr/>
            </a:pPr>
            <a:r>
              <a:rPr lang="en-US" dirty="0">
                <a:ea typeface="+mn-ea"/>
              </a:rPr>
              <a:t>7.4 Hypothesis Testing for Proportions</a:t>
            </a:r>
          </a:p>
          <a:p>
            <a:pPr marL="398463" indent="-398463" eaLnBrk="1" hangingPunct="1">
              <a:buFont typeface="Arial" charset="0"/>
              <a:buChar char="•"/>
              <a:defRPr/>
            </a:pPr>
            <a:r>
              <a:rPr lang="en-US" dirty="0">
                <a:ea typeface="+mn-ea"/>
              </a:rPr>
              <a:t>7.5 Hypothesis Testing for Variance and Standard</a:t>
            </a:r>
            <a:br>
              <a:rPr lang="en-US" dirty="0">
                <a:ea typeface="+mn-ea"/>
              </a:rPr>
            </a:br>
            <a:r>
              <a:rPr lang="en-US" dirty="0">
                <a:ea typeface="+mn-ea"/>
              </a:rPr>
              <a:t>      Deviation</a:t>
            </a:r>
          </a:p>
        </p:txBody>
      </p:sp>
      <p:sp>
        <p:nvSpPr>
          <p:cNvPr id="13315" name="Footer Placeholder 2">
            <a:extLst>
              <a:ext uri="{FF2B5EF4-FFF2-40B4-BE49-F238E27FC236}">
                <a16:creationId xmlns:a16="http://schemas.microsoft.com/office/drawing/2014/main" xmlns="" id="{B5DBDED4-3877-45DA-980A-72D1C7DF267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93992685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a:extLst>
              <a:ext uri="{FF2B5EF4-FFF2-40B4-BE49-F238E27FC236}">
                <a16:creationId xmlns:a16="http://schemas.microsoft.com/office/drawing/2014/main" xmlns="" id="{EEE338E7-65AF-4B60-8AAA-FCFCFAFBB79F}"/>
              </a:ext>
            </a:extLst>
          </p:cNvPr>
          <p:cNvSpPr>
            <a:spLocks noGrp="1" noChangeArrowheads="1"/>
          </p:cNvSpPr>
          <p:nvPr>
            <p:ph type="title"/>
          </p:nvPr>
        </p:nvSpPr>
        <p:spPr/>
        <p:txBody>
          <a:bodyPr/>
          <a:lstStyle/>
          <a:p>
            <a:pPr eaLnBrk="1" hangingPunct="1"/>
            <a:r>
              <a:rPr lang="en-US" altLang="en-US"/>
              <a:t>Level of Significance</a:t>
            </a:r>
            <a:endParaRPr lang="el-GR" altLang="en-US"/>
          </a:p>
        </p:txBody>
      </p:sp>
      <p:sp>
        <p:nvSpPr>
          <p:cNvPr id="52227" name="Content Placeholder 11">
            <a:extLst>
              <a:ext uri="{FF2B5EF4-FFF2-40B4-BE49-F238E27FC236}">
                <a16:creationId xmlns:a16="http://schemas.microsoft.com/office/drawing/2014/main" xmlns="" id="{719AF294-31C2-4A54-9793-809C095BA25F}"/>
              </a:ext>
            </a:extLst>
          </p:cNvPr>
          <p:cNvSpPr>
            <a:spLocks noGrp="1"/>
          </p:cNvSpPr>
          <p:nvPr>
            <p:ph idx="1"/>
          </p:nvPr>
        </p:nvSpPr>
        <p:spPr>
          <a:xfrm>
            <a:off x="457200" y="1417638"/>
            <a:ext cx="8229600" cy="4525963"/>
          </a:xfrm>
        </p:spPr>
        <p:txBody>
          <a:bodyPr/>
          <a:lstStyle/>
          <a:p>
            <a:pPr>
              <a:spcBef>
                <a:spcPct val="0"/>
              </a:spcBef>
              <a:buFont typeface="Arial" panose="020B0604020202020204" pitchFamily="34" charset="0"/>
              <a:buNone/>
            </a:pPr>
            <a:r>
              <a:rPr lang="en-US" altLang="en-US" b="1" dirty="0">
                <a:solidFill>
                  <a:schemeClr val="accent2"/>
                </a:solidFill>
              </a:rPr>
              <a:t>Level of significance </a:t>
            </a:r>
          </a:p>
          <a:p>
            <a:pPr>
              <a:spcBef>
                <a:spcPct val="0"/>
              </a:spcBef>
            </a:pPr>
            <a:r>
              <a:rPr lang="en-US" altLang="en-US" dirty="0"/>
              <a:t>Your maximum allowable probability of making a type I error.  </a:t>
            </a:r>
          </a:p>
          <a:p>
            <a:pPr lvl="1">
              <a:spcBef>
                <a:spcPct val="0"/>
              </a:spcBef>
            </a:pPr>
            <a:r>
              <a:rPr lang="en-US" altLang="en-US" dirty="0">
                <a:ea typeface="Times New Roman" panose="02020603050405020304" pitchFamily="18" charset="0"/>
              </a:rPr>
              <a:t>Denoted by </a:t>
            </a:r>
            <a:r>
              <a:rPr lang="en-US" altLang="en-US" i="1" dirty="0">
                <a:ea typeface="Times New Roman" panose="02020603050405020304" pitchFamily="18" charset="0"/>
                <a:sym typeface="Symbol" panose="05050102010706020507" pitchFamily="18" charset="2"/>
              </a:rPr>
              <a:t></a:t>
            </a:r>
            <a:r>
              <a:rPr lang="en-US" altLang="en-US" dirty="0">
                <a:ea typeface="Times New Roman" panose="02020603050405020304" pitchFamily="18" charset="0"/>
                <a:sym typeface="Symbol" panose="05050102010706020507" pitchFamily="18" charset="2"/>
              </a:rPr>
              <a:t>, the lowercase Greek letter alpha.</a:t>
            </a:r>
          </a:p>
          <a:p>
            <a:pPr>
              <a:spcBef>
                <a:spcPct val="0"/>
              </a:spcBef>
            </a:pPr>
            <a:r>
              <a:rPr lang="en-US" altLang="en-US" dirty="0"/>
              <a:t>By setting the level of significance at a small value, you are saying that you want the probability of rejecting a true null hypothesis to be small.</a:t>
            </a:r>
          </a:p>
          <a:p>
            <a:pPr>
              <a:spcBef>
                <a:spcPct val="0"/>
              </a:spcBef>
            </a:pPr>
            <a:r>
              <a:rPr lang="en-US" altLang="en-US" dirty="0">
                <a:sym typeface="Symbol" panose="05050102010706020507" pitchFamily="18" charset="2"/>
              </a:rPr>
              <a:t>Commonly used levels of significance:</a:t>
            </a:r>
          </a:p>
          <a:p>
            <a:pPr lvl="1">
              <a:spcBef>
                <a:spcPct val="0"/>
              </a:spcBef>
            </a:pPr>
            <a:r>
              <a:rPr lang="en-US" altLang="en-US" i="1" dirty="0">
                <a:ea typeface="Times New Roman" panose="02020603050405020304" pitchFamily="18" charset="0"/>
                <a:sym typeface="Symbol" panose="05050102010706020507" pitchFamily="18" charset="2"/>
              </a:rPr>
              <a:t></a:t>
            </a:r>
            <a:r>
              <a:rPr lang="en-US" altLang="en-US" dirty="0">
                <a:ea typeface="Times New Roman" panose="02020603050405020304" pitchFamily="18" charset="0"/>
                <a:sym typeface="Symbol" panose="05050102010706020507" pitchFamily="18" charset="2"/>
              </a:rPr>
              <a:t> = 0.10</a:t>
            </a:r>
            <a:r>
              <a:rPr lang="en-US" altLang="en-US" i="1" dirty="0">
                <a:ea typeface="Times New Roman" panose="02020603050405020304" pitchFamily="18" charset="0"/>
                <a:sym typeface="Symbol" panose="05050102010706020507" pitchFamily="18" charset="2"/>
              </a:rPr>
              <a:t>	</a:t>
            </a:r>
            <a:r>
              <a:rPr lang="en-US" altLang="en-US" dirty="0">
                <a:ea typeface="Times New Roman" panose="02020603050405020304" pitchFamily="18" charset="0"/>
                <a:sym typeface="Symbol" panose="05050102010706020507" pitchFamily="18" charset="2"/>
              </a:rPr>
              <a:t> = 0.05	</a:t>
            </a:r>
            <a:r>
              <a:rPr lang="en-US" altLang="en-US" i="1" dirty="0">
                <a:ea typeface="Times New Roman" panose="02020603050405020304" pitchFamily="18" charset="0"/>
                <a:sym typeface="Symbol" panose="05050102010706020507" pitchFamily="18" charset="2"/>
              </a:rPr>
              <a:t></a:t>
            </a:r>
            <a:r>
              <a:rPr lang="en-US" altLang="en-US" dirty="0">
                <a:ea typeface="Times New Roman" panose="02020603050405020304" pitchFamily="18" charset="0"/>
                <a:sym typeface="Symbol" panose="05050102010706020507" pitchFamily="18" charset="2"/>
              </a:rPr>
              <a:t> = 0.01</a:t>
            </a:r>
          </a:p>
          <a:p>
            <a:r>
              <a:rPr lang="en-US" dirty="0"/>
              <a:t>The probability of a type II error is denoted by </a:t>
            </a:r>
            <a:r>
              <a:rPr lang="en-US" i="1" dirty="0">
                <a:sym typeface="Symbol" panose="05050102010706020507" pitchFamily="18" charset="2"/>
              </a:rPr>
              <a:t></a:t>
            </a:r>
            <a:r>
              <a:rPr lang="en-US" dirty="0"/>
              <a:t>, the lowercase Greek letter beta.</a:t>
            </a:r>
            <a:endParaRPr lang="en-US" altLang="en-US" dirty="0">
              <a:sym typeface="Symbol" panose="05050102010706020507" pitchFamily="18" charset="2"/>
            </a:endParaRPr>
          </a:p>
        </p:txBody>
      </p:sp>
      <p:sp>
        <p:nvSpPr>
          <p:cNvPr id="39939" name="Footer Placeholder 2">
            <a:extLst>
              <a:ext uri="{FF2B5EF4-FFF2-40B4-BE49-F238E27FC236}">
                <a16:creationId xmlns:a16="http://schemas.microsoft.com/office/drawing/2014/main" xmlns="" id="{05277523-D37C-4ABC-9CFD-8CCCE6415E1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93710898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227">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22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2227">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2227">
                                            <p:txEl>
                                              <p:pRg st="6" end="6"/>
                                            </p:txEl>
                                          </p:spTgt>
                                        </p:tgtEl>
                                        <p:attrNameLst>
                                          <p:attrName>style.visibility</p:attrName>
                                        </p:attrNameLst>
                                      </p:cBhvr>
                                      <p:to>
                                        <p:strVal val="visible"/>
                                      </p:to>
                                    </p:set>
                                    <p:animEffect transition="in" filter="fade">
                                      <p:cBhvr>
                                        <p:cTn id="21" dur="500"/>
                                        <p:tgtEl>
                                          <p:spTgt spid="5222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a:extLst>
              <a:ext uri="{FF2B5EF4-FFF2-40B4-BE49-F238E27FC236}">
                <a16:creationId xmlns:a16="http://schemas.microsoft.com/office/drawing/2014/main" xmlns="" id="{F1B33DF1-AE15-4A2A-97D4-52A2557F4AD5}"/>
              </a:ext>
            </a:extLst>
          </p:cNvPr>
          <p:cNvSpPr>
            <a:spLocks noGrp="1" noChangeArrowheads="1"/>
          </p:cNvSpPr>
          <p:nvPr>
            <p:ph type="title"/>
          </p:nvPr>
        </p:nvSpPr>
        <p:spPr/>
        <p:txBody>
          <a:bodyPr/>
          <a:lstStyle/>
          <a:p>
            <a:pPr eaLnBrk="1" hangingPunct="1"/>
            <a:r>
              <a:rPr lang="en-US" altLang="en-US"/>
              <a:t>Statistical Tests</a:t>
            </a:r>
            <a:endParaRPr lang="el-GR" altLang="en-US"/>
          </a:p>
        </p:txBody>
      </p:sp>
      <mc:AlternateContent xmlns:mc="http://schemas.openxmlformats.org/markup-compatibility/2006" xmlns:a14="http://schemas.microsoft.com/office/drawing/2010/main">
        <mc:Choice Requires="a14">
          <p:sp>
            <p:nvSpPr>
              <p:cNvPr id="1029" name="Content Placeholder 31">
                <a:extLst>
                  <a:ext uri="{FF2B5EF4-FFF2-40B4-BE49-F238E27FC236}">
                    <a16:creationId xmlns:a16="http://schemas.microsoft.com/office/drawing/2014/main" xmlns="" id="{42FCCFC8-8AC6-44A2-9FC4-E2291153783B}"/>
                  </a:ext>
                </a:extLst>
              </p:cNvPr>
              <p:cNvSpPr>
                <a:spLocks noGrp="1"/>
              </p:cNvSpPr>
              <p:nvPr>
                <p:ph idx="1"/>
              </p:nvPr>
            </p:nvSpPr>
            <p:spPr>
              <a:xfrm>
                <a:off x="457200" y="1323975"/>
                <a:ext cx="8229600" cy="2754313"/>
              </a:xfrm>
            </p:spPr>
            <p:txBody>
              <a:bodyPr/>
              <a:lstStyle/>
              <a:p>
                <a:pPr eaLnBrk="1" hangingPunct="1"/>
                <a:r>
                  <a:rPr lang="en-US" altLang="en-US" dirty="0"/>
                  <a:t>After stating the null and alternative hypotheses and specifying the level of significance, a random sample is taken from the population and sample statistics are calculated.</a:t>
                </a:r>
              </a:p>
              <a:p>
                <a:pPr eaLnBrk="1" hangingPunct="1"/>
                <a:r>
                  <a:rPr lang="en-US" altLang="en-US" dirty="0"/>
                  <a:t>The statistic that is compared with the parameter in the null hypothesis is called the </a:t>
                </a:r>
                <a:r>
                  <a:rPr lang="en-US" altLang="en-US" b="1" dirty="0">
                    <a:solidFill>
                      <a:schemeClr val="accent2"/>
                    </a:solidFill>
                  </a:rPr>
                  <a:t>test statistic</a:t>
                </a:r>
                <a:r>
                  <a:rPr lang="en-US" altLang="en-US" dirty="0"/>
                  <a:t>.</a:t>
                </a:r>
              </a:p>
              <a:p>
                <a:r>
                  <a:rPr lang="en-US" dirty="0"/>
                  <a:t>With the assumption that the null hypothesis is true, the test statistic is then converted to a </a:t>
                </a:r>
                <a:r>
                  <a:rPr lang="en-US" b="1" dirty="0">
                    <a:solidFill>
                      <a:srgbClr val="C00000"/>
                    </a:solidFill>
                  </a:rPr>
                  <a:t>standardized test statistic, </a:t>
                </a:r>
                <a:r>
                  <a:rPr lang="en-US" dirty="0"/>
                  <a:t>such as </a:t>
                </a:r>
                <a:r>
                  <a:rPr lang="en-US" i="1" dirty="0"/>
                  <a:t>z</a:t>
                </a:r>
                <a:r>
                  <a:rPr lang="en-US" dirty="0"/>
                  <a:t>, </a:t>
                </a:r>
                <a:r>
                  <a:rPr lang="en-US" i="1" dirty="0"/>
                  <a:t>t</a:t>
                </a:r>
                <a:r>
                  <a:rPr lang="en-US" dirty="0"/>
                  <a:t>, or </a:t>
                </a:r>
                <a14:m>
                  <m:oMath xmlns:m="http://schemas.openxmlformats.org/officeDocument/2006/math">
                    <m:r>
                      <a:rPr lang="en-US" i="1" dirty="0" smtClean="0">
                        <a:latin typeface="Cambria Math" panose="02040503050406030204" pitchFamily="18" charset="0"/>
                        <a:sym typeface="Symbol" panose="05050102010706020507" pitchFamily="18" charset="2"/>
                      </a:rPr>
                      <m:t></m:t>
                    </m:r>
                  </m:oMath>
                </a14:m>
                <a:r>
                  <a:rPr lang="en-US" sz="3200" baseline="30000" dirty="0"/>
                  <a:t>2</a:t>
                </a:r>
                <a:r>
                  <a:rPr lang="en-US" dirty="0"/>
                  <a:t>. </a:t>
                </a:r>
              </a:p>
              <a:p>
                <a:r>
                  <a:rPr lang="en-US" dirty="0"/>
                  <a:t>The standardized test statistic is used in making the decision about the null hypothesis.</a:t>
                </a:r>
                <a:endParaRPr lang="en-US" altLang="en-US" i="1" dirty="0">
                  <a:sym typeface="Symbol" panose="05050102010706020507" pitchFamily="18" charset="2"/>
                </a:endParaRPr>
              </a:p>
              <a:p>
                <a:pPr eaLnBrk="1" hangingPunct="1"/>
                <a:endParaRPr lang="en-US" altLang="en-US" i="1" dirty="0">
                  <a:sym typeface="Symbol" panose="05050102010706020507" pitchFamily="18" charset="2"/>
                </a:endParaRPr>
              </a:p>
              <a:p>
                <a:pPr eaLnBrk="1" hangingPunct="1"/>
                <a:endParaRPr lang="en-US" altLang="en-US" dirty="0"/>
              </a:p>
            </p:txBody>
          </p:sp>
        </mc:Choice>
        <mc:Fallback xmlns="">
          <p:sp>
            <p:nvSpPr>
              <p:cNvPr id="1029" name="Content Placeholder 31">
                <a:extLst>
                  <a:ext uri="{FF2B5EF4-FFF2-40B4-BE49-F238E27FC236}">
                    <a16:creationId xmlns:a16="http://schemas.microsoft.com/office/drawing/2014/main" id="{42FCCFC8-8AC6-44A2-9FC4-E2291153783B}"/>
                  </a:ext>
                </a:extLst>
              </p:cNvPr>
              <p:cNvSpPr>
                <a:spLocks noGrp="1" noRot="1" noChangeAspect="1" noMove="1" noResize="1" noEditPoints="1" noAdjustHandles="1" noChangeArrowheads="1" noChangeShapeType="1" noTextEdit="1"/>
              </p:cNvSpPr>
              <p:nvPr>
                <p:ph idx="1"/>
              </p:nvPr>
            </p:nvSpPr>
            <p:spPr>
              <a:xfrm>
                <a:off x="457200" y="1323975"/>
                <a:ext cx="8229600" cy="2754313"/>
              </a:xfrm>
              <a:blipFill>
                <a:blip r:embed="rId3"/>
                <a:stretch>
                  <a:fillRect l="-1333" t="-2212" r="-963" b="-89159"/>
                </a:stretch>
              </a:blipFill>
            </p:spPr>
            <p:txBody>
              <a:bodyPr/>
              <a:lstStyle/>
              <a:p>
                <a:r>
                  <a:rPr lang="en-US">
                    <a:noFill/>
                  </a:rPr>
                  <a:t> </a:t>
                </a:r>
              </a:p>
            </p:txBody>
          </p:sp>
        </mc:Fallback>
      </mc:AlternateContent>
      <p:sp>
        <p:nvSpPr>
          <p:cNvPr id="41988" name="Footer Placeholder 2">
            <a:extLst>
              <a:ext uri="{FF2B5EF4-FFF2-40B4-BE49-F238E27FC236}">
                <a16:creationId xmlns:a16="http://schemas.microsoft.com/office/drawing/2014/main" xmlns="" id="{183BE740-BB36-4C89-9609-834F1FBDE0F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4846263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a:extLst>
              <a:ext uri="{FF2B5EF4-FFF2-40B4-BE49-F238E27FC236}">
                <a16:creationId xmlns:a16="http://schemas.microsoft.com/office/drawing/2014/main" xmlns="" id="{F1B33DF1-AE15-4A2A-97D4-52A2557F4AD5}"/>
              </a:ext>
            </a:extLst>
          </p:cNvPr>
          <p:cNvSpPr>
            <a:spLocks noGrp="1" noChangeArrowheads="1"/>
          </p:cNvSpPr>
          <p:nvPr>
            <p:ph type="title"/>
          </p:nvPr>
        </p:nvSpPr>
        <p:spPr/>
        <p:txBody>
          <a:bodyPr/>
          <a:lstStyle/>
          <a:p>
            <a:pPr eaLnBrk="1" hangingPunct="1"/>
            <a:r>
              <a:rPr lang="en-US" altLang="en-US"/>
              <a:t>Statistical Tests</a:t>
            </a:r>
            <a:endParaRPr lang="el-GR" altLang="en-US"/>
          </a:p>
        </p:txBody>
      </p:sp>
      <p:sp>
        <p:nvSpPr>
          <p:cNvPr id="41988" name="Footer Placeholder 2">
            <a:extLst>
              <a:ext uri="{FF2B5EF4-FFF2-40B4-BE49-F238E27FC236}">
                <a16:creationId xmlns:a16="http://schemas.microsoft.com/office/drawing/2014/main" xmlns="" id="{183BE740-BB36-4C89-9609-834F1FBDE0F7}"/>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3" name="Content Placeholder 2">
            <a:extLst>
              <a:ext uri="{FF2B5EF4-FFF2-40B4-BE49-F238E27FC236}">
                <a16:creationId xmlns:a16="http://schemas.microsoft.com/office/drawing/2014/main" xmlns="" id="{6EAFF973-E45A-4D1A-B3E4-E8E9E5F96B39}"/>
              </a:ext>
            </a:extLst>
          </p:cNvPr>
          <p:cNvSpPr>
            <a:spLocks noGrp="1"/>
          </p:cNvSpPr>
          <p:nvPr>
            <p:ph idx="1"/>
          </p:nvPr>
        </p:nvSpPr>
        <p:spPr/>
        <p:txBody>
          <a:bodyPr/>
          <a:lstStyle/>
          <a:p>
            <a:r>
              <a:rPr lang="en-US" dirty="0"/>
              <a:t>The table shows the relationships between population parameters and their corresponding test statistics and standardized test statistics.</a:t>
            </a:r>
          </a:p>
        </p:txBody>
      </p:sp>
      <p:pic>
        <p:nvPicPr>
          <p:cNvPr id="5" name="Picture 4" descr="A screenshot of a cell phone&#10;&#10;Description generated with very high confidence">
            <a:extLst>
              <a:ext uri="{FF2B5EF4-FFF2-40B4-BE49-F238E27FC236}">
                <a16:creationId xmlns:a16="http://schemas.microsoft.com/office/drawing/2014/main" xmlns="" id="{96D97CF8-3531-4646-A90F-539B5EB5F1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4285" y="3209061"/>
            <a:ext cx="6834446" cy="2662349"/>
          </a:xfrm>
          <a:prstGeom prst="rect">
            <a:avLst/>
          </a:prstGeom>
        </p:spPr>
      </p:pic>
    </p:spTree>
    <p:extLst>
      <p:ext uri="{BB962C8B-B14F-4D97-AF65-F5344CB8AC3E}">
        <p14:creationId xmlns:p14="http://schemas.microsoft.com/office/powerpoint/2010/main" val="3762837278"/>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a:extLst>
              <a:ext uri="{FF2B5EF4-FFF2-40B4-BE49-F238E27FC236}">
                <a16:creationId xmlns:a16="http://schemas.microsoft.com/office/drawing/2014/main" xmlns="" id="{7E0F4074-B1B9-4694-B0B0-9094696FF0C4}"/>
              </a:ext>
            </a:extLst>
          </p:cNvPr>
          <p:cNvSpPr>
            <a:spLocks noGrp="1" noChangeArrowheads="1"/>
          </p:cNvSpPr>
          <p:nvPr>
            <p:ph type="title"/>
          </p:nvPr>
        </p:nvSpPr>
        <p:spPr/>
        <p:txBody>
          <a:bodyPr/>
          <a:lstStyle/>
          <a:p>
            <a:pPr eaLnBrk="1" hangingPunct="1"/>
            <a:r>
              <a:rPr lang="en-US" altLang="en-US" i="1"/>
              <a:t>P</a:t>
            </a:r>
            <a:r>
              <a:rPr lang="en-US" altLang="en-US"/>
              <a:t>-values</a:t>
            </a:r>
            <a:endParaRPr lang="el-GR" altLang="en-US"/>
          </a:p>
        </p:txBody>
      </p:sp>
      <p:sp>
        <p:nvSpPr>
          <p:cNvPr id="53251" name="Content Placeholder 5">
            <a:extLst>
              <a:ext uri="{FF2B5EF4-FFF2-40B4-BE49-F238E27FC236}">
                <a16:creationId xmlns:a16="http://schemas.microsoft.com/office/drawing/2014/main" xmlns="" id="{78491371-7A56-4EC5-ACCF-6E0149428320}"/>
              </a:ext>
            </a:extLst>
          </p:cNvPr>
          <p:cNvSpPr>
            <a:spLocks noGrp="1"/>
          </p:cNvSpPr>
          <p:nvPr>
            <p:ph idx="1"/>
          </p:nvPr>
        </p:nvSpPr>
        <p:spPr/>
        <p:txBody>
          <a:bodyPr/>
          <a:lstStyle/>
          <a:p>
            <a:pPr eaLnBrk="1" hangingPunct="1">
              <a:buFont typeface="Arial" panose="020B0604020202020204" pitchFamily="34" charset="0"/>
              <a:buNone/>
            </a:pPr>
            <a:r>
              <a:rPr lang="en-US" altLang="en-US" b="1" i="1" dirty="0">
                <a:solidFill>
                  <a:schemeClr val="accent2"/>
                </a:solidFill>
              </a:rPr>
              <a:t>P</a:t>
            </a:r>
            <a:r>
              <a:rPr lang="en-US" altLang="en-US" b="1" dirty="0">
                <a:solidFill>
                  <a:schemeClr val="accent2"/>
                </a:solidFill>
              </a:rPr>
              <a:t>-value </a:t>
            </a:r>
            <a:r>
              <a:rPr lang="en-US" altLang="en-US" dirty="0">
                <a:solidFill>
                  <a:schemeClr val="accent2"/>
                </a:solidFill>
              </a:rPr>
              <a:t>(or </a:t>
            </a:r>
            <a:r>
              <a:rPr lang="en-US" altLang="en-US" b="1" dirty="0">
                <a:solidFill>
                  <a:schemeClr val="accent2"/>
                </a:solidFill>
              </a:rPr>
              <a:t>probability</a:t>
            </a:r>
            <a:r>
              <a:rPr lang="en-US" altLang="en-US" dirty="0">
                <a:solidFill>
                  <a:schemeClr val="accent2"/>
                </a:solidFill>
              </a:rPr>
              <a:t> </a:t>
            </a:r>
            <a:r>
              <a:rPr lang="en-US" altLang="en-US" b="1" dirty="0">
                <a:solidFill>
                  <a:schemeClr val="accent2"/>
                </a:solidFill>
              </a:rPr>
              <a:t>value</a:t>
            </a:r>
            <a:r>
              <a:rPr lang="en-US" altLang="en-US" dirty="0">
                <a:solidFill>
                  <a:schemeClr val="accent2"/>
                </a:solidFill>
              </a:rPr>
              <a:t>) </a:t>
            </a:r>
          </a:p>
          <a:p>
            <a:pPr eaLnBrk="1" hangingPunct="1"/>
            <a:r>
              <a:rPr lang="en-US" altLang="en-US" dirty="0"/>
              <a:t>The probability, if the null hypothesis is true, of obtaining a sample statistic with a value as extreme or more extreme than the one determined from the sample data.</a:t>
            </a:r>
          </a:p>
          <a:p>
            <a:pPr eaLnBrk="1" hangingPunct="1"/>
            <a:endParaRPr lang="en-US" altLang="en-US" dirty="0"/>
          </a:p>
          <a:p>
            <a:pPr eaLnBrk="1" hangingPunct="1"/>
            <a:endParaRPr lang="en-US" altLang="en-US" dirty="0"/>
          </a:p>
          <a:p>
            <a:pPr eaLnBrk="1" hangingPunct="1"/>
            <a:endParaRPr lang="en-US" altLang="en-US" i="1" dirty="0">
              <a:sym typeface="Symbol" panose="05050102010706020507" pitchFamily="18" charset="2"/>
            </a:endParaRPr>
          </a:p>
          <a:p>
            <a:pPr eaLnBrk="1" hangingPunct="1"/>
            <a:endParaRPr lang="en-US" altLang="en-US" dirty="0"/>
          </a:p>
        </p:txBody>
      </p:sp>
      <p:sp>
        <p:nvSpPr>
          <p:cNvPr id="44035" name="Footer Placeholder 2">
            <a:extLst>
              <a:ext uri="{FF2B5EF4-FFF2-40B4-BE49-F238E27FC236}">
                <a16:creationId xmlns:a16="http://schemas.microsoft.com/office/drawing/2014/main" xmlns="" id="{96CCEDB7-D90A-4167-BB72-14847DC43DB1}"/>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525857486"/>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a:extLst>
              <a:ext uri="{FF2B5EF4-FFF2-40B4-BE49-F238E27FC236}">
                <a16:creationId xmlns:a16="http://schemas.microsoft.com/office/drawing/2014/main" xmlns="" id="{C7AC4D51-2146-4756-95E7-055B9EA59894}"/>
              </a:ext>
            </a:extLst>
          </p:cNvPr>
          <p:cNvSpPr>
            <a:spLocks noGrp="1" noChangeArrowheads="1"/>
          </p:cNvSpPr>
          <p:nvPr>
            <p:ph type="title"/>
          </p:nvPr>
        </p:nvSpPr>
        <p:spPr/>
        <p:txBody>
          <a:bodyPr/>
          <a:lstStyle/>
          <a:p>
            <a:pPr eaLnBrk="1" hangingPunct="1"/>
            <a:r>
              <a:rPr lang="en-US" altLang="en-US"/>
              <a:t>Nature of the Test</a:t>
            </a:r>
            <a:endParaRPr lang="el-GR" altLang="en-US"/>
          </a:p>
        </p:txBody>
      </p:sp>
      <p:sp>
        <p:nvSpPr>
          <p:cNvPr id="54275" name="Content Placeholder 5">
            <a:extLst>
              <a:ext uri="{FF2B5EF4-FFF2-40B4-BE49-F238E27FC236}">
                <a16:creationId xmlns:a16="http://schemas.microsoft.com/office/drawing/2014/main" xmlns="" id="{7998B164-C84E-4D67-8440-D3BB93F513F2}"/>
              </a:ext>
            </a:extLst>
          </p:cNvPr>
          <p:cNvSpPr>
            <a:spLocks noGrp="1"/>
          </p:cNvSpPr>
          <p:nvPr>
            <p:ph idx="1"/>
          </p:nvPr>
        </p:nvSpPr>
        <p:spPr/>
        <p:txBody>
          <a:bodyPr/>
          <a:lstStyle/>
          <a:p>
            <a:pPr eaLnBrk="1" hangingPunct="1"/>
            <a:r>
              <a:rPr lang="en-US" altLang="en-US" dirty="0"/>
              <a:t>Three types of hypothesis tests  </a:t>
            </a:r>
          </a:p>
          <a:p>
            <a:pPr lvl="1" eaLnBrk="1" hangingPunct="1"/>
            <a:r>
              <a:rPr lang="en-US" altLang="en-US" dirty="0">
                <a:solidFill>
                  <a:srgbClr val="AE0337"/>
                </a:solidFill>
                <a:ea typeface="Times New Roman" panose="02020603050405020304" pitchFamily="18" charset="0"/>
              </a:rPr>
              <a:t>left-tailed test</a:t>
            </a:r>
          </a:p>
          <a:p>
            <a:pPr lvl="1" eaLnBrk="1" hangingPunct="1"/>
            <a:r>
              <a:rPr lang="en-US" altLang="en-US" dirty="0">
                <a:solidFill>
                  <a:srgbClr val="AE0337"/>
                </a:solidFill>
                <a:ea typeface="Times New Roman" panose="02020603050405020304" pitchFamily="18" charset="0"/>
              </a:rPr>
              <a:t>right-tailed test </a:t>
            </a:r>
          </a:p>
          <a:p>
            <a:pPr lvl="1" eaLnBrk="1" hangingPunct="1"/>
            <a:r>
              <a:rPr lang="en-US" altLang="en-US" dirty="0">
                <a:solidFill>
                  <a:srgbClr val="AE0337"/>
                </a:solidFill>
                <a:ea typeface="Times New Roman" panose="02020603050405020304" pitchFamily="18" charset="0"/>
              </a:rPr>
              <a:t>two-tailed test </a:t>
            </a:r>
          </a:p>
          <a:p>
            <a:pPr eaLnBrk="1" hangingPunct="1"/>
            <a:r>
              <a:rPr lang="en-US" altLang="en-US" dirty="0"/>
              <a:t>The type of test depends on the region of the sampling distribution that favors a rejection of </a:t>
            </a:r>
            <a:r>
              <a:rPr lang="en-US" altLang="en-US" i="1" dirty="0"/>
              <a:t>H</a:t>
            </a:r>
            <a:r>
              <a:rPr lang="en-US" altLang="en-US" baseline="-25000" dirty="0"/>
              <a:t>0</a:t>
            </a:r>
            <a:r>
              <a:rPr lang="en-US" altLang="en-US" dirty="0"/>
              <a:t>.</a:t>
            </a:r>
          </a:p>
          <a:p>
            <a:pPr eaLnBrk="1" hangingPunct="1"/>
            <a:r>
              <a:rPr lang="en-US" altLang="en-US" dirty="0"/>
              <a:t>This region is indicated by the alternative hypothesis.</a:t>
            </a:r>
          </a:p>
        </p:txBody>
      </p:sp>
      <p:sp>
        <p:nvSpPr>
          <p:cNvPr id="46083" name="Footer Placeholder 2">
            <a:extLst>
              <a:ext uri="{FF2B5EF4-FFF2-40B4-BE49-F238E27FC236}">
                <a16:creationId xmlns:a16="http://schemas.microsoft.com/office/drawing/2014/main" xmlns="" id="{80A4431F-1A19-400B-8DA9-583FC1D28F24}"/>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98134697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275">
                                            <p:txEl>
                                              <p:pRg st="4" end="4"/>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2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a:extLst>
              <a:ext uri="{FF2B5EF4-FFF2-40B4-BE49-F238E27FC236}">
                <a16:creationId xmlns:a16="http://schemas.microsoft.com/office/drawing/2014/main" xmlns="" id="{25EA0E18-C264-478A-BDC5-4C49A24C28D2}"/>
              </a:ext>
            </a:extLst>
          </p:cNvPr>
          <p:cNvSpPr>
            <a:spLocks noGrp="1" noChangeArrowheads="1"/>
          </p:cNvSpPr>
          <p:nvPr>
            <p:ph type="title"/>
          </p:nvPr>
        </p:nvSpPr>
        <p:spPr/>
        <p:txBody>
          <a:bodyPr/>
          <a:lstStyle/>
          <a:p>
            <a:pPr eaLnBrk="1" hangingPunct="1"/>
            <a:r>
              <a:rPr lang="en-US" altLang="en-US"/>
              <a:t>Left-tailed Test</a:t>
            </a:r>
          </a:p>
        </p:txBody>
      </p:sp>
      <p:sp>
        <p:nvSpPr>
          <p:cNvPr id="48130" name="Content Placeholder 37">
            <a:extLst>
              <a:ext uri="{FF2B5EF4-FFF2-40B4-BE49-F238E27FC236}">
                <a16:creationId xmlns:a16="http://schemas.microsoft.com/office/drawing/2014/main" xmlns="" id="{D96DB5FE-FBD3-40AE-87CF-20C3C71CC7F0}"/>
              </a:ext>
            </a:extLst>
          </p:cNvPr>
          <p:cNvSpPr>
            <a:spLocks noGrp="1"/>
          </p:cNvSpPr>
          <p:nvPr>
            <p:ph idx="1"/>
          </p:nvPr>
        </p:nvSpPr>
        <p:spPr>
          <a:xfrm>
            <a:off x="457200" y="1309688"/>
            <a:ext cx="8229600" cy="4525962"/>
          </a:xfrm>
        </p:spPr>
        <p:txBody>
          <a:bodyPr/>
          <a:lstStyle/>
          <a:p>
            <a:pPr eaLnBrk="1" hangingPunct="1"/>
            <a:r>
              <a:rPr lang="en-US" altLang="en-US" dirty="0"/>
              <a:t>The alternative hypothesis, </a:t>
            </a:r>
            <a:r>
              <a:rPr lang="en-US" altLang="en-US" i="1" dirty="0"/>
              <a:t>H</a:t>
            </a:r>
            <a:r>
              <a:rPr lang="en-US" altLang="en-US" i="1" baseline="-25000" dirty="0"/>
              <a:t>a</a:t>
            </a:r>
            <a:r>
              <a:rPr lang="en-US" altLang="en-US" dirty="0"/>
              <a:t>, contains the less-than inequality symbol (</a:t>
            </a:r>
            <a:r>
              <a:rPr lang="en-US" altLang="en-US" dirty="0">
                <a:sym typeface="Symbol" panose="05050102010706020507" pitchFamily="18" charset="2"/>
              </a:rPr>
              <a:t>&lt;).</a:t>
            </a:r>
            <a:endParaRPr lang="en-US" altLang="en-US" dirty="0"/>
          </a:p>
        </p:txBody>
      </p:sp>
      <p:sp>
        <p:nvSpPr>
          <p:cNvPr id="48135" name="Footer Placeholder 2">
            <a:extLst>
              <a:ext uri="{FF2B5EF4-FFF2-40B4-BE49-F238E27FC236}">
                <a16:creationId xmlns:a16="http://schemas.microsoft.com/office/drawing/2014/main" xmlns="" id="{D4D90C64-262B-45C8-9415-A481C3D2925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a mans face&#10;&#10;Description generated with high confidence">
            <a:extLst>
              <a:ext uri="{FF2B5EF4-FFF2-40B4-BE49-F238E27FC236}">
                <a16:creationId xmlns:a16="http://schemas.microsoft.com/office/drawing/2014/main" xmlns="" id="{9F39EF80-1507-4513-BA1B-EEA0823A47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699252"/>
            <a:ext cx="8115316" cy="3136398"/>
          </a:xfrm>
          <a:prstGeom prst="rect">
            <a:avLst/>
          </a:prstGeom>
        </p:spPr>
      </p:pic>
    </p:spTree>
    <p:extLst>
      <p:ext uri="{BB962C8B-B14F-4D97-AF65-F5344CB8AC3E}">
        <p14:creationId xmlns:p14="http://schemas.microsoft.com/office/powerpoint/2010/main" val="3405190677"/>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Content Placeholder 37">
            <a:extLst>
              <a:ext uri="{FF2B5EF4-FFF2-40B4-BE49-F238E27FC236}">
                <a16:creationId xmlns:a16="http://schemas.microsoft.com/office/drawing/2014/main" xmlns="" id="{826C002B-0ABE-4B5B-8EE1-2AA865B1F605}"/>
              </a:ext>
            </a:extLst>
          </p:cNvPr>
          <p:cNvSpPr>
            <a:spLocks noGrp="1"/>
          </p:cNvSpPr>
          <p:nvPr>
            <p:ph idx="1"/>
          </p:nvPr>
        </p:nvSpPr>
        <p:spPr>
          <a:xfrm>
            <a:off x="457200" y="1309688"/>
            <a:ext cx="8229600" cy="4525962"/>
          </a:xfrm>
        </p:spPr>
        <p:txBody>
          <a:bodyPr/>
          <a:lstStyle/>
          <a:p>
            <a:pPr eaLnBrk="1" hangingPunct="1"/>
            <a:r>
              <a:rPr lang="en-US" altLang="en-US" dirty="0"/>
              <a:t>The alternative hypothesis, </a:t>
            </a:r>
            <a:r>
              <a:rPr lang="en-US" altLang="en-US" i="1" dirty="0"/>
              <a:t>H</a:t>
            </a:r>
            <a:r>
              <a:rPr lang="en-US" altLang="en-US" i="1" baseline="-25000" dirty="0"/>
              <a:t>a</a:t>
            </a:r>
            <a:r>
              <a:rPr lang="en-US" altLang="en-US" dirty="0"/>
              <a:t>, contains the greater-than inequality symbol (</a:t>
            </a:r>
            <a:r>
              <a:rPr lang="en-US" altLang="en-US" dirty="0">
                <a:sym typeface="Symbol" panose="05050102010706020507" pitchFamily="18" charset="2"/>
              </a:rPr>
              <a:t>&gt;).</a:t>
            </a:r>
            <a:endParaRPr lang="en-US" altLang="en-US" dirty="0"/>
          </a:p>
        </p:txBody>
      </p:sp>
      <p:sp>
        <p:nvSpPr>
          <p:cNvPr id="50179" name="Rectangle 2">
            <a:extLst>
              <a:ext uri="{FF2B5EF4-FFF2-40B4-BE49-F238E27FC236}">
                <a16:creationId xmlns:a16="http://schemas.microsoft.com/office/drawing/2014/main" xmlns="" id="{CBB40F1B-7E24-4156-9698-7A74344F7E2E}"/>
              </a:ext>
            </a:extLst>
          </p:cNvPr>
          <p:cNvSpPr>
            <a:spLocks noGrp="1" noChangeArrowheads="1"/>
          </p:cNvSpPr>
          <p:nvPr>
            <p:ph type="title"/>
          </p:nvPr>
        </p:nvSpPr>
        <p:spPr/>
        <p:txBody>
          <a:bodyPr/>
          <a:lstStyle/>
          <a:p>
            <a:pPr eaLnBrk="1" hangingPunct="1"/>
            <a:r>
              <a:rPr lang="en-US" altLang="en-US"/>
              <a:t>Right-tailed Test</a:t>
            </a:r>
          </a:p>
        </p:txBody>
      </p:sp>
      <p:sp>
        <p:nvSpPr>
          <p:cNvPr id="50183" name="Footer Placeholder 2">
            <a:extLst>
              <a:ext uri="{FF2B5EF4-FFF2-40B4-BE49-F238E27FC236}">
                <a16:creationId xmlns:a16="http://schemas.microsoft.com/office/drawing/2014/main" xmlns="" id="{B10CC5C6-4DCE-47E9-8D80-A78C0A8AEE1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a logo&#10;&#10;Description generated with very high confidence">
            <a:extLst>
              <a:ext uri="{FF2B5EF4-FFF2-40B4-BE49-F238E27FC236}">
                <a16:creationId xmlns:a16="http://schemas.microsoft.com/office/drawing/2014/main" xmlns="" id="{F968CE45-412A-4143-AF72-A65D3B2797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636" y="2568191"/>
            <a:ext cx="7982728" cy="3186690"/>
          </a:xfrm>
          <a:prstGeom prst="rect">
            <a:avLst/>
          </a:prstGeom>
        </p:spPr>
      </p:pic>
    </p:spTree>
    <p:extLst>
      <p:ext uri="{BB962C8B-B14F-4D97-AF65-F5344CB8AC3E}">
        <p14:creationId xmlns:p14="http://schemas.microsoft.com/office/powerpoint/2010/main" val="3298212127"/>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a:extLst>
              <a:ext uri="{FF2B5EF4-FFF2-40B4-BE49-F238E27FC236}">
                <a16:creationId xmlns:a16="http://schemas.microsoft.com/office/drawing/2014/main" xmlns="" id="{5C24B0D0-7DA3-44E0-87CC-1AD0487A1396}"/>
              </a:ext>
            </a:extLst>
          </p:cNvPr>
          <p:cNvSpPr>
            <a:spLocks noGrp="1" noChangeArrowheads="1"/>
          </p:cNvSpPr>
          <p:nvPr>
            <p:ph type="title"/>
          </p:nvPr>
        </p:nvSpPr>
        <p:spPr/>
        <p:txBody>
          <a:bodyPr/>
          <a:lstStyle/>
          <a:p>
            <a:pPr eaLnBrk="1" hangingPunct="1"/>
            <a:r>
              <a:rPr lang="en-US" altLang="en-US"/>
              <a:t>Two-tailed Test</a:t>
            </a:r>
          </a:p>
        </p:txBody>
      </p:sp>
      <mc:AlternateContent xmlns:mc="http://schemas.openxmlformats.org/markup-compatibility/2006" xmlns:a14="http://schemas.microsoft.com/office/drawing/2010/main">
        <mc:Choice Requires="a14">
          <p:sp>
            <p:nvSpPr>
              <p:cNvPr id="52226" name="Content Placeholder 44">
                <a:extLst>
                  <a:ext uri="{FF2B5EF4-FFF2-40B4-BE49-F238E27FC236}">
                    <a16:creationId xmlns:a16="http://schemas.microsoft.com/office/drawing/2014/main" xmlns="" id="{D2C81BB2-9238-4E72-A0C4-9EAF7937D3DF}"/>
                  </a:ext>
                </a:extLst>
              </p:cNvPr>
              <p:cNvSpPr>
                <a:spLocks noGrp="1"/>
              </p:cNvSpPr>
              <p:nvPr>
                <p:ph idx="1"/>
              </p:nvPr>
            </p:nvSpPr>
            <p:spPr>
              <a:xfrm>
                <a:off x="457200" y="1308894"/>
                <a:ext cx="8229600" cy="1654252"/>
              </a:xfrm>
            </p:spPr>
            <p:txBody>
              <a:bodyPr/>
              <a:lstStyle/>
              <a:p>
                <a:pPr eaLnBrk="1" hangingPunct="1"/>
                <a:r>
                  <a:rPr lang="en-US" altLang="en-US" dirty="0"/>
                  <a:t>The alternative hypothesis, </a:t>
                </a:r>
                <a:r>
                  <a:rPr lang="en-US" altLang="en-US" i="1" dirty="0"/>
                  <a:t>H</a:t>
                </a:r>
                <a:r>
                  <a:rPr lang="en-US" altLang="en-US" i="1" baseline="-25000" dirty="0"/>
                  <a:t>a</a:t>
                </a:r>
                <a:r>
                  <a:rPr lang="en-US" altLang="en-US" dirty="0"/>
                  <a:t>, contains the not-equal-to inequality symbol (</a:t>
                </a:r>
                <a:r>
                  <a:rPr lang="en-US" altLang="en-US" dirty="0">
                    <a:sym typeface="Symbol" panose="05050102010706020507" pitchFamily="18" charset="2"/>
                  </a:rPr>
                  <a:t>≠). Each tail has an area of </a:t>
                </a:r>
                <a14:m>
                  <m:oMath xmlns:m="http://schemas.openxmlformats.org/officeDocument/2006/math">
                    <m:f>
                      <m:fPr>
                        <m:ctrlPr>
                          <a:rPr lang="en-US" altLang="en-US" i="1" smtClean="0">
                            <a:latin typeface="Cambria Math" panose="02040503050406030204" pitchFamily="18" charset="0"/>
                            <a:sym typeface="Symbol" panose="05050102010706020507" pitchFamily="18" charset="2"/>
                          </a:rPr>
                        </m:ctrlPr>
                      </m:fPr>
                      <m:num>
                        <m:r>
                          <m:rPr>
                            <m:nor/>
                          </m:rPr>
                          <a:rPr lang="en-US" altLang="en-US" dirty="0">
                            <a:sym typeface="Symbol" panose="05050102010706020507" pitchFamily="18" charset="2"/>
                          </a:rPr>
                          <m:t>1</m:t>
                        </m:r>
                      </m:num>
                      <m:den>
                        <m:r>
                          <m:rPr>
                            <m:nor/>
                          </m:rPr>
                          <a:rPr lang="en-US" altLang="en-US" dirty="0">
                            <a:sym typeface="Symbol" panose="05050102010706020507" pitchFamily="18" charset="2"/>
                          </a:rPr>
                          <m:t>2</m:t>
                        </m:r>
                      </m:den>
                    </m:f>
                  </m:oMath>
                </a14:m>
                <a:r>
                  <a:rPr lang="en-US" altLang="en-US" i="1" dirty="0">
                    <a:sym typeface="Symbol" panose="05050102010706020507" pitchFamily="18" charset="2"/>
                  </a:rPr>
                  <a:t>P.</a:t>
                </a:r>
                <a:endParaRPr lang="en-US" altLang="en-US" i="1" dirty="0"/>
              </a:p>
            </p:txBody>
          </p:sp>
        </mc:Choice>
        <mc:Fallback xmlns="">
          <p:sp>
            <p:nvSpPr>
              <p:cNvPr id="52226" name="Content Placeholder 44">
                <a:extLst>
                  <a:ext uri="{FF2B5EF4-FFF2-40B4-BE49-F238E27FC236}">
                    <a16:creationId xmlns:a16="http://schemas.microsoft.com/office/drawing/2014/main" id="{D2C81BB2-9238-4E72-A0C4-9EAF7937D3DF}"/>
                  </a:ext>
                </a:extLst>
              </p:cNvPr>
              <p:cNvSpPr>
                <a:spLocks noGrp="1" noRot="1" noChangeAspect="1" noMove="1" noResize="1" noEditPoints="1" noAdjustHandles="1" noChangeArrowheads="1" noChangeShapeType="1" noTextEdit="1"/>
              </p:cNvSpPr>
              <p:nvPr>
                <p:ph idx="1"/>
              </p:nvPr>
            </p:nvSpPr>
            <p:spPr>
              <a:xfrm>
                <a:off x="457200" y="1308894"/>
                <a:ext cx="8229600" cy="1654252"/>
              </a:xfrm>
              <a:blipFill>
                <a:blip r:embed="rId3"/>
                <a:stretch>
                  <a:fillRect l="-1333" t="-4059" b="-2952"/>
                </a:stretch>
              </a:blipFill>
            </p:spPr>
            <p:txBody>
              <a:bodyPr/>
              <a:lstStyle/>
              <a:p>
                <a:r>
                  <a:rPr lang="en-US">
                    <a:noFill/>
                  </a:rPr>
                  <a:t> </a:t>
                </a:r>
              </a:p>
            </p:txBody>
          </p:sp>
        </mc:Fallback>
      </mc:AlternateContent>
      <p:sp>
        <p:nvSpPr>
          <p:cNvPr id="52233" name="Footer Placeholder 2">
            <a:extLst>
              <a:ext uri="{FF2B5EF4-FFF2-40B4-BE49-F238E27FC236}">
                <a16:creationId xmlns:a16="http://schemas.microsoft.com/office/drawing/2014/main" xmlns="" id="{2836145B-8919-43E3-B04C-9D9698B20C5B}"/>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text on a white background&#10;&#10;Description generated with very high confidence">
            <a:extLst>
              <a:ext uri="{FF2B5EF4-FFF2-40B4-BE49-F238E27FC236}">
                <a16:creationId xmlns:a16="http://schemas.microsoft.com/office/drawing/2014/main" xmlns="" id="{F15B693B-426E-4292-98D3-BB669DC5A9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604" y="3153715"/>
            <a:ext cx="8298196" cy="3072390"/>
          </a:xfrm>
          <a:prstGeom prst="rect">
            <a:avLst/>
          </a:prstGeom>
        </p:spPr>
      </p:pic>
    </p:spTree>
    <p:extLst>
      <p:ext uri="{BB962C8B-B14F-4D97-AF65-F5344CB8AC3E}">
        <p14:creationId xmlns:p14="http://schemas.microsoft.com/office/powerpoint/2010/main" val="2640661737"/>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8" name="Rectangle 2">
            <a:extLst>
              <a:ext uri="{FF2B5EF4-FFF2-40B4-BE49-F238E27FC236}">
                <a16:creationId xmlns:a16="http://schemas.microsoft.com/office/drawing/2014/main" xmlns="" id="{765C12E3-8E52-433B-A0C8-768477668D2C}"/>
              </a:ext>
            </a:extLst>
          </p:cNvPr>
          <p:cNvSpPr>
            <a:spLocks noGrp="1" noChangeArrowheads="1"/>
          </p:cNvSpPr>
          <p:nvPr>
            <p:ph type="title"/>
          </p:nvPr>
        </p:nvSpPr>
        <p:spPr>
          <a:xfrm>
            <a:off x="457200" y="41275"/>
            <a:ext cx="8229600" cy="1143000"/>
          </a:xfrm>
        </p:spPr>
        <p:txBody>
          <a:bodyPr/>
          <a:lstStyle/>
          <a:p>
            <a:pPr eaLnBrk="1" hangingPunct="1">
              <a:defRPr/>
            </a:pPr>
            <a:r>
              <a:rPr lang="en-US" altLang="en-US" dirty="0">
                <a:solidFill>
                  <a:schemeClr val="accent3"/>
                </a:solidFill>
                <a:ea typeface="+mj-ea"/>
              </a:rPr>
              <a:t>Example: Identifying The Nature of a Test</a:t>
            </a:r>
            <a:endParaRPr lang="el-GR" altLang="en-US" dirty="0">
              <a:solidFill>
                <a:schemeClr val="accent3"/>
              </a:solidFill>
              <a:ea typeface="+mj-ea"/>
            </a:endParaRPr>
          </a:p>
        </p:txBody>
      </p:sp>
      <p:sp>
        <p:nvSpPr>
          <p:cNvPr id="54274" name="Content Placeholder 15">
            <a:extLst>
              <a:ext uri="{FF2B5EF4-FFF2-40B4-BE49-F238E27FC236}">
                <a16:creationId xmlns:a16="http://schemas.microsoft.com/office/drawing/2014/main" xmlns="" id="{C66A8B84-90E6-4253-83B7-F41239AEE695}"/>
              </a:ext>
            </a:extLst>
          </p:cNvPr>
          <p:cNvSpPr>
            <a:spLocks noGrp="1"/>
          </p:cNvSpPr>
          <p:nvPr>
            <p:ph idx="1"/>
          </p:nvPr>
        </p:nvSpPr>
        <p:spPr>
          <a:xfrm>
            <a:off x="442913" y="1163772"/>
            <a:ext cx="8229600" cy="3745112"/>
          </a:xfrm>
        </p:spPr>
        <p:txBody>
          <a:bodyPr/>
          <a:lstStyle/>
          <a:p>
            <a:pPr marL="0" indent="0">
              <a:spcBef>
                <a:spcPct val="0"/>
              </a:spcBef>
              <a:buFont typeface="Arial" panose="020B0604020202020204" pitchFamily="34" charset="0"/>
              <a:buNone/>
            </a:pPr>
            <a:r>
              <a:rPr lang="en-US" altLang="en-US" dirty="0"/>
              <a:t>For each claim, state </a:t>
            </a:r>
            <a:r>
              <a:rPr lang="en-US" altLang="en-US" i="1" dirty="0"/>
              <a:t>H</a:t>
            </a:r>
            <a:r>
              <a:rPr lang="en-US" altLang="en-US" baseline="-25000" dirty="0"/>
              <a:t>0 </a:t>
            </a:r>
            <a:r>
              <a:rPr lang="en-US" altLang="en-US" dirty="0"/>
              <a:t>and </a:t>
            </a:r>
            <a:r>
              <a:rPr lang="en-US" altLang="en-US" i="1" dirty="0">
                <a:sym typeface="Symbol" panose="05050102010706020507" pitchFamily="18" charset="2"/>
              </a:rPr>
              <a:t>H</a:t>
            </a:r>
            <a:r>
              <a:rPr lang="en-US" altLang="en-US" i="1" baseline="-25000" dirty="0"/>
              <a:t>a</a:t>
            </a:r>
            <a:r>
              <a:rPr lang="en-US" altLang="en-US" dirty="0"/>
              <a:t> in words and in symbols.  Then determine whether the hypothesis test is a left-tailed, right-tailed, or two-tailed test. Sketch a normal sampling distribution and shade the area for the </a:t>
            </a:r>
            <a:r>
              <a:rPr lang="en-US" altLang="en-US" i="1" dirty="0"/>
              <a:t>P</a:t>
            </a:r>
            <a:r>
              <a:rPr lang="en-US" altLang="en-US" dirty="0"/>
              <a:t>-value.</a:t>
            </a:r>
          </a:p>
          <a:p>
            <a:pPr marL="0" indent="0">
              <a:spcBef>
                <a:spcPct val="0"/>
              </a:spcBef>
              <a:buFont typeface="Arial" panose="020B0604020202020204" pitchFamily="34" charset="0"/>
              <a:buAutoNum type="arabicPeriod"/>
            </a:pPr>
            <a:r>
              <a:rPr lang="en-US" altLang="en-US" dirty="0"/>
              <a:t> A school publicizes that the proportion of its students </a:t>
            </a:r>
            <a:br>
              <a:rPr lang="en-US" altLang="en-US" dirty="0"/>
            </a:br>
            <a:r>
              <a:rPr lang="en-US" altLang="en-US" dirty="0"/>
              <a:t>    who are involved in at least one extracurricular </a:t>
            </a:r>
            <a:br>
              <a:rPr lang="en-US" altLang="en-US" dirty="0"/>
            </a:br>
            <a:r>
              <a:rPr lang="en-US" altLang="en-US" dirty="0"/>
              <a:t>    activity is 61%.  </a:t>
            </a:r>
            <a:endParaRPr lang="en-US" altLang="en-US" baseline="-25000" dirty="0"/>
          </a:p>
          <a:p>
            <a:pPr marL="0" indent="0" eaLnBrk="1" hangingPunct="1"/>
            <a:endParaRPr lang="en-US" altLang="en-US" dirty="0"/>
          </a:p>
        </p:txBody>
      </p:sp>
    </p:spTree>
    <p:extLst>
      <p:ext uri="{BB962C8B-B14F-4D97-AF65-F5344CB8AC3E}">
        <p14:creationId xmlns:p14="http://schemas.microsoft.com/office/powerpoint/2010/main" val="2147010358"/>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8" name="Rectangle 2">
            <a:extLst>
              <a:ext uri="{FF2B5EF4-FFF2-40B4-BE49-F238E27FC236}">
                <a16:creationId xmlns:a16="http://schemas.microsoft.com/office/drawing/2014/main" xmlns="" id="{765C12E3-8E52-433B-A0C8-768477668D2C}"/>
              </a:ext>
            </a:extLst>
          </p:cNvPr>
          <p:cNvSpPr>
            <a:spLocks noGrp="1" noChangeArrowheads="1"/>
          </p:cNvSpPr>
          <p:nvPr>
            <p:ph type="title"/>
          </p:nvPr>
        </p:nvSpPr>
        <p:spPr>
          <a:xfrm>
            <a:off x="457200" y="41275"/>
            <a:ext cx="8229600" cy="1143000"/>
          </a:xfrm>
        </p:spPr>
        <p:txBody>
          <a:bodyPr/>
          <a:lstStyle/>
          <a:p>
            <a:pPr eaLnBrk="1" hangingPunct="1">
              <a:defRPr/>
            </a:pPr>
            <a:r>
              <a:rPr lang="en-US" altLang="en-US" dirty="0">
                <a:solidFill>
                  <a:schemeClr val="accent3"/>
                </a:solidFill>
                <a:ea typeface="+mj-ea"/>
              </a:rPr>
              <a:t>Solution: Identifying The Nature of a Test</a:t>
            </a:r>
            <a:endParaRPr lang="el-GR" altLang="en-US" dirty="0">
              <a:solidFill>
                <a:schemeClr val="accent3"/>
              </a:solidFill>
              <a:ea typeface="+mj-ea"/>
            </a:endParaRPr>
          </a:p>
        </p:txBody>
      </p:sp>
      <p:sp>
        <p:nvSpPr>
          <p:cNvPr id="54274" name="Content Placeholder 15">
            <a:extLst>
              <a:ext uri="{FF2B5EF4-FFF2-40B4-BE49-F238E27FC236}">
                <a16:creationId xmlns:a16="http://schemas.microsoft.com/office/drawing/2014/main" xmlns="" id="{C66A8B84-90E6-4253-83B7-F41239AEE695}"/>
              </a:ext>
            </a:extLst>
          </p:cNvPr>
          <p:cNvSpPr>
            <a:spLocks noGrp="1"/>
          </p:cNvSpPr>
          <p:nvPr>
            <p:ph idx="1"/>
          </p:nvPr>
        </p:nvSpPr>
        <p:spPr>
          <a:xfrm>
            <a:off x="442913" y="1163772"/>
            <a:ext cx="8229600" cy="2867025"/>
          </a:xfrm>
        </p:spPr>
        <p:txBody>
          <a:bodyPr/>
          <a:lstStyle/>
          <a:p>
            <a:pPr marL="0" indent="0">
              <a:spcBef>
                <a:spcPct val="0"/>
              </a:spcBef>
              <a:buFont typeface="Arial" panose="020B0604020202020204" pitchFamily="34" charset="0"/>
              <a:buNone/>
            </a:pPr>
            <a:r>
              <a:rPr lang="en-US" altLang="en-US" b="1" dirty="0">
                <a:solidFill>
                  <a:schemeClr val="accent3"/>
                </a:solidFill>
              </a:rPr>
              <a:t>Solution</a:t>
            </a:r>
          </a:p>
          <a:p>
            <a:pPr marL="0" indent="0">
              <a:buNone/>
            </a:pPr>
            <a:r>
              <a:rPr lang="en-US" sz="2400" b="1" i="1" dirty="0"/>
              <a:t>In Symbols 		In Words</a:t>
            </a:r>
          </a:p>
          <a:p>
            <a:pPr marL="0" indent="0">
              <a:buNone/>
            </a:pPr>
            <a:r>
              <a:rPr lang="en-US" sz="2400" b="1" dirty="0">
                <a:solidFill>
                  <a:schemeClr val="accent1"/>
                </a:solidFill>
              </a:rPr>
              <a:t>1. </a:t>
            </a:r>
            <a:r>
              <a:rPr lang="en-US" sz="2400" i="1" dirty="0"/>
              <a:t>H</a:t>
            </a:r>
            <a:r>
              <a:rPr lang="en-US" sz="2400" baseline="-25000" dirty="0"/>
              <a:t>0</a:t>
            </a:r>
            <a:r>
              <a:rPr lang="en-US" sz="2400" dirty="0"/>
              <a:t>: </a:t>
            </a:r>
            <a:r>
              <a:rPr lang="en-US" sz="2400" i="1" dirty="0"/>
              <a:t>p </a:t>
            </a:r>
            <a:r>
              <a:rPr lang="en-US" sz="2400" dirty="0"/>
              <a:t>= 0.61 	The proportion of students who are 				involved in at least one extracurricular 			activity is 61%.</a:t>
            </a:r>
          </a:p>
          <a:p>
            <a:pPr marL="0" indent="0">
              <a:buNone/>
            </a:pPr>
            <a:r>
              <a:rPr lang="en-US" sz="2400" i="1" dirty="0"/>
              <a:t>   H</a:t>
            </a:r>
            <a:r>
              <a:rPr lang="en-US" sz="2400" i="1" baseline="-25000" dirty="0"/>
              <a:t>a</a:t>
            </a:r>
            <a:r>
              <a:rPr lang="en-US" sz="2400" dirty="0"/>
              <a:t>: </a:t>
            </a:r>
            <a:r>
              <a:rPr lang="en-US" sz="2400" i="1" dirty="0"/>
              <a:t>p </a:t>
            </a:r>
            <a:r>
              <a:rPr lang="en-US" sz="2400" i="1" dirty="0">
                <a:sym typeface="Symbol" panose="05050102010706020507" pitchFamily="18" charset="2"/>
              </a:rPr>
              <a:t></a:t>
            </a:r>
            <a:r>
              <a:rPr lang="en-US" sz="2400" dirty="0"/>
              <a:t> 0.61 		The proportion of students who are 				involved in at least one extracurricular 			activity is not 61%.</a:t>
            </a:r>
          </a:p>
          <a:p>
            <a:pPr marL="0" indent="0">
              <a:buNone/>
            </a:pPr>
            <a:r>
              <a:rPr lang="en-US" sz="2400" dirty="0"/>
              <a:t>Because </a:t>
            </a:r>
            <a:r>
              <a:rPr lang="en-US" sz="2400" i="1" dirty="0"/>
              <a:t>H</a:t>
            </a:r>
            <a:r>
              <a:rPr lang="en-US" sz="2400" i="1" baseline="-25000" dirty="0"/>
              <a:t>a</a:t>
            </a:r>
            <a:r>
              <a:rPr lang="en-US" sz="2400" i="1" dirty="0"/>
              <a:t> </a:t>
            </a:r>
            <a:r>
              <a:rPr lang="en-US" sz="2400" dirty="0"/>
              <a:t>contains </a:t>
            </a:r>
            <a:br>
              <a:rPr lang="en-US" sz="2400" dirty="0"/>
            </a:br>
            <a:r>
              <a:rPr lang="en-US" sz="2400" dirty="0"/>
              <a:t>the </a:t>
            </a:r>
            <a:r>
              <a:rPr lang="en-US" sz="2400" dirty="0">
                <a:sym typeface="Symbol" panose="05050102010706020507" pitchFamily="18" charset="2"/>
              </a:rPr>
              <a:t></a:t>
            </a:r>
            <a:r>
              <a:rPr lang="en-US" sz="2400" dirty="0"/>
              <a:t> symbol, the test </a:t>
            </a:r>
            <a:br>
              <a:rPr lang="en-US" sz="2400" dirty="0"/>
            </a:br>
            <a:r>
              <a:rPr lang="en-US" sz="2400" dirty="0"/>
              <a:t>is a two-tailed hypothesis </a:t>
            </a:r>
            <a:br>
              <a:rPr lang="en-US" sz="2400" dirty="0"/>
            </a:br>
            <a:r>
              <a:rPr lang="en-US" sz="2400" dirty="0"/>
              <a:t>test. </a:t>
            </a:r>
            <a:endParaRPr lang="en-US" altLang="en-US" sz="2400" dirty="0"/>
          </a:p>
        </p:txBody>
      </p:sp>
      <p:pic>
        <p:nvPicPr>
          <p:cNvPr id="4" name="Picture 3" descr="A close up of a logo&#10;&#10;Description generated with very high confidence">
            <a:extLst>
              <a:ext uri="{FF2B5EF4-FFF2-40B4-BE49-F238E27FC236}">
                <a16:creationId xmlns:a16="http://schemas.microsoft.com/office/drawing/2014/main" xmlns="" id="{28580702-2A98-491C-B9A7-3CAC174787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358" y="4511545"/>
            <a:ext cx="3772988" cy="1865814"/>
          </a:xfrm>
          <a:prstGeom prst="rect">
            <a:avLst/>
          </a:prstGeom>
        </p:spPr>
      </p:pic>
    </p:spTree>
    <p:extLst>
      <p:ext uri="{BB962C8B-B14F-4D97-AF65-F5344CB8AC3E}">
        <p14:creationId xmlns:p14="http://schemas.microsoft.com/office/powerpoint/2010/main" val="428624737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274">
                                            <p:txEl>
                                              <p:pRg st="3" end="3"/>
                                            </p:txEl>
                                          </p:spTgt>
                                        </p:tgtEl>
                                        <p:attrNameLst>
                                          <p:attrName>style.visibility</p:attrName>
                                        </p:attrNameLst>
                                      </p:cBhvr>
                                      <p:to>
                                        <p:strVal val="visible"/>
                                      </p:to>
                                    </p:set>
                                    <p:animEffect transition="in" filter="fade">
                                      <p:cBhvr>
                                        <p:cTn id="7" dur="500"/>
                                        <p:tgtEl>
                                          <p:spTgt spid="5427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274">
                                            <p:txEl>
                                              <p:pRg st="4" end="4"/>
                                            </p:txEl>
                                          </p:spTgt>
                                        </p:tgtEl>
                                        <p:attrNameLst>
                                          <p:attrName>style.visibility</p:attrName>
                                        </p:attrNameLst>
                                      </p:cBhvr>
                                      <p:to>
                                        <p:strVal val="visible"/>
                                      </p:to>
                                    </p:set>
                                    <p:animEffect transition="in" filter="fade">
                                      <p:cBhvr>
                                        <p:cTn id="12" dur="500"/>
                                        <p:tgtEl>
                                          <p:spTgt spid="54274">
                                            <p:txEl>
                                              <p:pRg st="4" end="4"/>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3">
            <a:extLst>
              <a:ext uri="{FF2B5EF4-FFF2-40B4-BE49-F238E27FC236}">
                <a16:creationId xmlns:a16="http://schemas.microsoft.com/office/drawing/2014/main" xmlns="" id="{74CE20BF-B7E5-4E7F-9E17-CF2FE4C2AA29}"/>
              </a:ext>
            </a:extLst>
          </p:cNvPr>
          <p:cNvSpPr>
            <a:spLocks noGrp="1"/>
          </p:cNvSpPr>
          <p:nvPr>
            <p:ph type="ctrTitle"/>
          </p:nvPr>
        </p:nvSpPr>
        <p:spPr/>
        <p:txBody>
          <a:bodyPr/>
          <a:lstStyle/>
          <a:p>
            <a:pPr eaLnBrk="1" hangingPunct="1"/>
            <a:r>
              <a:rPr lang="en-US" altLang="en-US"/>
              <a:t>Section 7.1</a:t>
            </a:r>
          </a:p>
        </p:txBody>
      </p:sp>
      <p:sp>
        <p:nvSpPr>
          <p:cNvPr id="5" name="Subtitle 4">
            <a:extLst>
              <a:ext uri="{FF2B5EF4-FFF2-40B4-BE49-F238E27FC236}">
                <a16:creationId xmlns:a16="http://schemas.microsoft.com/office/drawing/2014/main" xmlns="" id="{F54ADE07-0415-419D-AE5C-9598DB9CEF70}"/>
              </a:ext>
            </a:extLst>
          </p:cNvPr>
          <p:cNvSpPr>
            <a:spLocks noGrp="1"/>
          </p:cNvSpPr>
          <p:nvPr>
            <p:ph type="subTitle" idx="1"/>
          </p:nvPr>
        </p:nvSpPr>
        <p:spPr/>
        <p:txBody>
          <a:bodyPr/>
          <a:lstStyle/>
          <a:p>
            <a:pPr eaLnBrk="1" hangingPunct="1">
              <a:buFont typeface="Arial" charset="0"/>
              <a:buNone/>
              <a:defRPr/>
            </a:pPr>
            <a:r>
              <a:rPr lang="en-US" dirty="0">
                <a:ea typeface="+mn-ea"/>
              </a:rPr>
              <a:t>Introduction to Hypothesis Testing</a:t>
            </a:r>
          </a:p>
        </p:txBody>
      </p:sp>
      <p:sp>
        <p:nvSpPr>
          <p:cNvPr id="14339" name="Footer Placeholder 2">
            <a:extLst>
              <a:ext uri="{FF2B5EF4-FFF2-40B4-BE49-F238E27FC236}">
                <a16:creationId xmlns:a16="http://schemas.microsoft.com/office/drawing/2014/main" xmlns="" id="{C94133CC-A649-4E19-B8E7-EFEAF978D52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145263447"/>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8" name="Rectangle 2">
            <a:extLst>
              <a:ext uri="{FF2B5EF4-FFF2-40B4-BE49-F238E27FC236}">
                <a16:creationId xmlns:a16="http://schemas.microsoft.com/office/drawing/2014/main" xmlns="" id="{EB3E790D-9134-4506-805D-474B6A6814CA}"/>
              </a:ext>
            </a:extLst>
          </p:cNvPr>
          <p:cNvSpPr>
            <a:spLocks noGrp="1" noChangeArrowheads="1"/>
          </p:cNvSpPr>
          <p:nvPr>
            <p:ph type="title"/>
          </p:nvPr>
        </p:nvSpPr>
        <p:spPr>
          <a:xfrm>
            <a:off x="457200" y="41275"/>
            <a:ext cx="8229600" cy="1143000"/>
          </a:xfrm>
        </p:spPr>
        <p:txBody>
          <a:bodyPr/>
          <a:lstStyle/>
          <a:p>
            <a:pPr eaLnBrk="1" hangingPunct="1">
              <a:defRPr/>
            </a:pPr>
            <a:r>
              <a:rPr lang="en-US" altLang="en-US" dirty="0">
                <a:solidFill>
                  <a:schemeClr val="accent3"/>
                </a:solidFill>
                <a:ea typeface="+mj-ea"/>
              </a:rPr>
              <a:t>Example: Identifying The Nature of a Test</a:t>
            </a:r>
            <a:endParaRPr lang="el-GR" altLang="en-US" dirty="0">
              <a:solidFill>
                <a:schemeClr val="accent3"/>
              </a:solidFill>
              <a:ea typeface="+mj-ea"/>
            </a:endParaRPr>
          </a:p>
        </p:txBody>
      </p:sp>
      <p:sp>
        <p:nvSpPr>
          <p:cNvPr id="56322" name="Content Placeholder 15">
            <a:extLst>
              <a:ext uri="{FF2B5EF4-FFF2-40B4-BE49-F238E27FC236}">
                <a16:creationId xmlns:a16="http://schemas.microsoft.com/office/drawing/2014/main" xmlns="" id="{C3E19720-B4C4-46A7-8D45-A9D79E457178}"/>
              </a:ext>
            </a:extLst>
          </p:cNvPr>
          <p:cNvSpPr>
            <a:spLocks noGrp="1"/>
          </p:cNvSpPr>
          <p:nvPr>
            <p:ph idx="1"/>
          </p:nvPr>
        </p:nvSpPr>
        <p:spPr>
          <a:xfrm>
            <a:off x="442913" y="1177925"/>
            <a:ext cx="8229600" cy="2779713"/>
          </a:xfrm>
        </p:spPr>
        <p:txBody>
          <a:bodyPr/>
          <a:lstStyle/>
          <a:p>
            <a:pPr marL="0" indent="0">
              <a:spcBef>
                <a:spcPct val="0"/>
              </a:spcBef>
              <a:buNone/>
            </a:pPr>
            <a:r>
              <a:rPr lang="en-US" altLang="en-US" dirty="0"/>
              <a:t>For each claim, state </a:t>
            </a:r>
            <a:r>
              <a:rPr lang="en-US" altLang="en-US" i="1" dirty="0"/>
              <a:t>H</a:t>
            </a:r>
            <a:r>
              <a:rPr lang="en-US" altLang="en-US" baseline="-25000" dirty="0"/>
              <a:t>0 </a:t>
            </a:r>
            <a:r>
              <a:rPr lang="en-US" altLang="en-US" dirty="0"/>
              <a:t>and </a:t>
            </a:r>
            <a:r>
              <a:rPr lang="en-US" altLang="en-US" i="1" dirty="0">
                <a:sym typeface="Symbol" panose="05050102010706020507" pitchFamily="18" charset="2"/>
              </a:rPr>
              <a:t>H</a:t>
            </a:r>
            <a:r>
              <a:rPr lang="en-US" altLang="en-US" i="1" baseline="-25000" dirty="0"/>
              <a:t>a</a:t>
            </a:r>
            <a:r>
              <a:rPr lang="en-US" altLang="en-US" dirty="0"/>
              <a:t> in words and in symbols.  Then determine whether the hypothesis test is a left-tailed, right-tailed, or two-tailed test. Sketch a normal sampling distribution and shade the area for the </a:t>
            </a:r>
            <a:r>
              <a:rPr lang="en-US" altLang="en-US" i="1" dirty="0"/>
              <a:t>P</a:t>
            </a:r>
            <a:r>
              <a:rPr lang="en-US" altLang="en-US" dirty="0"/>
              <a:t>-value.</a:t>
            </a:r>
          </a:p>
          <a:p>
            <a:pPr marL="0" indent="0">
              <a:spcBef>
                <a:spcPct val="0"/>
              </a:spcBef>
              <a:buFont typeface="Arial" panose="020B0604020202020204" pitchFamily="34" charset="0"/>
              <a:buAutoNum type="arabicPeriod" startAt="2"/>
            </a:pPr>
            <a:r>
              <a:rPr lang="en-US" altLang="en-US" dirty="0"/>
              <a:t> A car dealership announces that the mean time for an </a:t>
            </a:r>
            <a:br>
              <a:rPr lang="en-US" altLang="en-US" dirty="0"/>
            </a:br>
            <a:r>
              <a:rPr lang="en-US" altLang="en-US" dirty="0"/>
              <a:t>    oil change is less than 15 minutes.</a:t>
            </a:r>
            <a:endParaRPr lang="en-US" altLang="en-US" dirty="0">
              <a:sym typeface="Symbol" panose="05050102010706020507" pitchFamily="18" charset="2"/>
            </a:endParaRPr>
          </a:p>
          <a:p>
            <a:pPr marL="0" indent="0" eaLnBrk="1" hangingPunct="1"/>
            <a:endParaRPr lang="en-US" altLang="en-US" dirty="0"/>
          </a:p>
        </p:txBody>
      </p:sp>
      <p:sp>
        <p:nvSpPr>
          <p:cNvPr id="56330" name="Footer Placeholder 2">
            <a:extLst>
              <a:ext uri="{FF2B5EF4-FFF2-40B4-BE49-F238E27FC236}">
                <a16:creationId xmlns:a16="http://schemas.microsoft.com/office/drawing/2014/main" xmlns="" id="{97ED6E75-FD15-4810-9F04-16E4682169C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178779563"/>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8" name="Rectangle 2">
            <a:extLst>
              <a:ext uri="{FF2B5EF4-FFF2-40B4-BE49-F238E27FC236}">
                <a16:creationId xmlns:a16="http://schemas.microsoft.com/office/drawing/2014/main" xmlns="" id="{EB3E790D-9134-4506-805D-474B6A6814CA}"/>
              </a:ext>
            </a:extLst>
          </p:cNvPr>
          <p:cNvSpPr>
            <a:spLocks noGrp="1" noChangeArrowheads="1"/>
          </p:cNvSpPr>
          <p:nvPr>
            <p:ph type="title"/>
          </p:nvPr>
        </p:nvSpPr>
        <p:spPr>
          <a:xfrm>
            <a:off x="457200" y="41275"/>
            <a:ext cx="8229600" cy="1143000"/>
          </a:xfrm>
        </p:spPr>
        <p:txBody>
          <a:bodyPr/>
          <a:lstStyle/>
          <a:p>
            <a:pPr eaLnBrk="1" hangingPunct="1">
              <a:defRPr/>
            </a:pPr>
            <a:r>
              <a:rPr lang="en-US" altLang="en-US" dirty="0">
                <a:solidFill>
                  <a:schemeClr val="accent3"/>
                </a:solidFill>
                <a:ea typeface="+mj-ea"/>
              </a:rPr>
              <a:t>Solution: Identifying The Nature of a Test</a:t>
            </a:r>
            <a:endParaRPr lang="el-GR" altLang="en-US" dirty="0">
              <a:solidFill>
                <a:schemeClr val="accent3"/>
              </a:solidFill>
              <a:ea typeface="+mj-ea"/>
            </a:endParaRPr>
          </a:p>
        </p:txBody>
      </p:sp>
      <p:sp>
        <p:nvSpPr>
          <p:cNvPr id="56322" name="Content Placeholder 15">
            <a:extLst>
              <a:ext uri="{FF2B5EF4-FFF2-40B4-BE49-F238E27FC236}">
                <a16:creationId xmlns:a16="http://schemas.microsoft.com/office/drawing/2014/main" xmlns="" id="{C3E19720-B4C4-46A7-8D45-A9D79E457178}"/>
              </a:ext>
            </a:extLst>
          </p:cNvPr>
          <p:cNvSpPr>
            <a:spLocks noGrp="1"/>
          </p:cNvSpPr>
          <p:nvPr>
            <p:ph idx="1"/>
          </p:nvPr>
        </p:nvSpPr>
        <p:spPr>
          <a:xfrm>
            <a:off x="442913" y="1177925"/>
            <a:ext cx="8229600" cy="2779713"/>
          </a:xfrm>
        </p:spPr>
        <p:txBody>
          <a:bodyPr/>
          <a:lstStyle/>
          <a:p>
            <a:pPr marL="0" indent="0" eaLnBrk="1" hangingPunct="1">
              <a:buNone/>
            </a:pPr>
            <a:r>
              <a:rPr lang="en-US" b="1" dirty="0">
                <a:solidFill>
                  <a:schemeClr val="accent3"/>
                </a:solidFill>
                <a:cs typeface="Arial" charset="0"/>
              </a:rPr>
              <a:t>Solution:</a:t>
            </a:r>
          </a:p>
          <a:p>
            <a:pPr marL="0" indent="0">
              <a:buNone/>
            </a:pPr>
            <a:r>
              <a:rPr lang="en-US" b="1" i="1" dirty="0"/>
              <a:t>    In Symbols 	In Words</a:t>
            </a:r>
          </a:p>
          <a:p>
            <a:pPr marL="0" indent="0">
              <a:buNone/>
            </a:pPr>
            <a:r>
              <a:rPr lang="en-US" b="1" dirty="0">
                <a:solidFill>
                  <a:schemeClr val="accent1"/>
                </a:solidFill>
              </a:rPr>
              <a:t>2. </a:t>
            </a:r>
            <a:r>
              <a:rPr lang="en-US" i="1" dirty="0"/>
              <a:t>H</a:t>
            </a:r>
            <a:r>
              <a:rPr lang="en-US" baseline="-25000" dirty="0"/>
              <a:t>0</a:t>
            </a:r>
            <a:r>
              <a:rPr lang="en-US" dirty="0"/>
              <a:t>: </a:t>
            </a:r>
            <a:r>
              <a:rPr lang="en-US" i="1" dirty="0">
                <a:sym typeface="Symbol" panose="05050102010706020507" pitchFamily="18" charset="2"/>
              </a:rPr>
              <a:t></a:t>
            </a:r>
            <a:r>
              <a:rPr lang="en-US" dirty="0"/>
              <a:t> </a:t>
            </a:r>
            <a:r>
              <a:rPr lang="en-US" dirty="0">
                <a:sym typeface="Symbol" panose="05050102010706020507" pitchFamily="18" charset="2"/>
              </a:rPr>
              <a:t></a:t>
            </a:r>
            <a:r>
              <a:rPr lang="en-US" dirty="0"/>
              <a:t> 15 min 	The mean time for an oil change is 			greater than or equal to 15 minutes.</a:t>
            </a:r>
          </a:p>
          <a:p>
            <a:pPr marL="0" indent="0">
              <a:buNone/>
            </a:pPr>
            <a:r>
              <a:rPr lang="en-US" i="1" dirty="0"/>
              <a:t>    H</a:t>
            </a:r>
            <a:r>
              <a:rPr lang="en-US" i="1" baseline="-25000" dirty="0"/>
              <a:t>a</a:t>
            </a:r>
            <a:r>
              <a:rPr lang="en-US" dirty="0"/>
              <a:t>: </a:t>
            </a:r>
            <a:r>
              <a:rPr lang="en-US" i="1" dirty="0">
                <a:sym typeface="Symbol" panose="05050102010706020507" pitchFamily="18" charset="2"/>
              </a:rPr>
              <a:t></a:t>
            </a:r>
            <a:r>
              <a:rPr lang="en-US" dirty="0"/>
              <a:t> &lt; 15 min 	The mean time for an oil change is 			less than 15 minutes.</a:t>
            </a:r>
          </a:p>
          <a:p>
            <a:pPr marL="0" indent="0">
              <a:buNone/>
            </a:pPr>
            <a:r>
              <a:rPr lang="en-US" dirty="0"/>
              <a:t>Because </a:t>
            </a:r>
            <a:r>
              <a:rPr lang="en-US" i="1" dirty="0"/>
              <a:t>H</a:t>
            </a:r>
            <a:r>
              <a:rPr lang="en-US" i="1" baseline="-25000" dirty="0"/>
              <a:t>a</a:t>
            </a:r>
            <a:r>
              <a:rPr lang="en-US" i="1" dirty="0"/>
              <a:t> </a:t>
            </a:r>
            <a:r>
              <a:rPr lang="en-US" dirty="0"/>
              <a:t>contains </a:t>
            </a:r>
            <a:br>
              <a:rPr lang="en-US" dirty="0"/>
            </a:br>
            <a:r>
              <a:rPr lang="en-US" dirty="0"/>
              <a:t>the &lt; symbol, the test </a:t>
            </a:r>
            <a:br>
              <a:rPr lang="en-US" dirty="0"/>
            </a:br>
            <a:r>
              <a:rPr lang="en-US" dirty="0"/>
              <a:t>is a left-tailed hypothesis </a:t>
            </a:r>
            <a:br>
              <a:rPr lang="en-US" dirty="0"/>
            </a:br>
            <a:r>
              <a:rPr lang="en-US" dirty="0"/>
              <a:t>test.</a:t>
            </a:r>
          </a:p>
        </p:txBody>
      </p:sp>
      <p:sp>
        <p:nvSpPr>
          <p:cNvPr id="56330" name="Footer Placeholder 2">
            <a:extLst>
              <a:ext uri="{FF2B5EF4-FFF2-40B4-BE49-F238E27FC236}">
                <a16:creationId xmlns:a16="http://schemas.microsoft.com/office/drawing/2014/main" xmlns="" id="{97ED6E75-FD15-4810-9F04-16E4682169CE}"/>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a logo&#10;&#10;Description generated with very high confidence">
            <a:extLst>
              <a:ext uri="{FF2B5EF4-FFF2-40B4-BE49-F238E27FC236}">
                <a16:creationId xmlns:a16="http://schemas.microsoft.com/office/drawing/2014/main" xmlns="" id="{2ED4051F-2867-4F29-96B4-96E511367A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9870" y="4126259"/>
            <a:ext cx="4427621" cy="2121795"/>
          </a:xfrm>
          <a:prstGeom prst="rect">
            <a:avLst/>
          </a:prstGeom>
        </p:spPr>
      </p:pic>
    </p:spTree>
    <p:extLst>
      <p:ext uri="{BB962C8B-B14F-4D97-AF65-F5344CB8AC3E}">
        <p14:creationId xmlns:p14="http://schemas.microsoft.com/office/powerpoint/2010/main" val="141175372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322">
                                            <p:txEl>
                                              <p:pRg st="3" end="3"/>
                                            </p:txEl>
                                          </p:spTgt>
                                        </p:tgtEl>
                                        <p:attrNameLst>
                                          <p:attrName>style.visibility</p:attrName>
                                        </p:attrNameLst>
                                      </p:cBhvr>
                                      <p:to>
                                        <p:strVal val="visible"/>
                                      </p:to>
                                    </p:set>
                                    <p:animEffect transition="in" filter="fade">
                                      <p:cBhvr>
                                        <p:cTn id="7" dur="500"/>
                                        <p:tgtEl>
                                          <p:spTgt spid="5632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6322">
                                            <p:txEl>
                                              <p:pRg st="4" end="4"/>
                                            </p:txEl>
                                          </p:spTgt>
                                        </p:tgtEl>
                                        <p:attrNameLst>
                                          <p:attrName>style.visibility</p:attrName>
                                        </p:attrNameLst>
                                      </p:cBhvr>
                                      <p:to>
                                        <p:strVal val="visible"/>
                                      </p:to>
                                    </p:set>
                                    <p:animEffect transition="in" filter="fade">
                                      <p:cBhvr>
                                        <p:cTn id="12" dur="500"/>
                                        <p:tgtEl>
                                          <p:spTgt spid="56322">
                                            <p:txEl>
                                              <p:pRg st="4" end="4"/>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8" name="Rectangle 2">
            <a:extLst>
              <a:ext uri="{FF2B5EF4-FFF2-40B4-BE49-F238E27FC236}">
                <a16:creationId xmlns:a16="http://schemas.microsoft.com/office/drawing/2014/main" xmlns="" id="{42DFD1B4-49D6-4143-ACF4-6B796890DFDD}"/>
              </a:ext>
            </a:extLst>
          </p:cNvPr>
          <p:cNvSpPr>
            <a:spLocks noGrp="1" noChangeArrowheads="1"/>
          </p:cNvSpPr>
          <p:nvPr>
            <p:ph type="title"/>
          </p:nvPr>
        </p:nvSpPr>
        <p:spPr>
          <a:xfrm>
            <a:off x="457200" y="41275"/>
            <a:ext cx="8229600" cy="1143000"/>
          </a:xfrm>
        </p:spPr>
        <p:txBody>
          <a:bodyPr/>
          <a:lstStyle/>
          <a:p>
            <a:pPr eaLnBrk="1" hangingPunct="1">
              <a:defRPr/>
            </a:pPr>
            <a:r>
              <a:rPr lang="en-US" altLang="en-US" dirty="0">
                <a:solidFill>
                  <a:schemeClr val="accent3"/>
                </a:solidFill>
                <a:ea typeface="+mj-ea"/>
              </a:rPr>
              <a:t>Example: Identifying The Nature of a Test</a:t>
            </a:r>
            <a:endParaRPr lang="el-GR" altLang="en-US" dirty="0">
              <a:solidFill>
                <a:schemeClr val="accent3"/>
              </a:solidFill>
              <a:ea typeface="+mj-ea"/>
            </a:endParaRPr>
          </a:p>
        </p:txBody>
      </p:sp>
      <p:sp>
        <p:nvSpPr>
          <p:cNvPr id="58370" name="Content Placeholder 15">
            <a:extLst>
              <a:ext uri="{FF2B5EF4-FFF2-40B4-BE49-F238E27FC236}">
                <a16:creationId xmlns:a16="http://schemas.microsoft.com/office/drawing/2014/main" xmlns="" id="{0AB05F54-1AD6-48DC-ADCB-1D52960B9EC7}"/>
              </a:ext>
            </a:extLst>
          </p:cNvPr>
          <p:cNvSpPr>
            <a:spLocks noGrp="1"/>
          </p:cNvSpPr>
          <p:nvPr>
            <p:ph idx="1"/>
          </p:nvPr>
        </p:nvSpPr>
        <p:spPr>
          <a:xfrm>
            <a:off x="442913" y="1177925"/>
            <a:ext cx="8229600" cy="2779713"/>
          </a:xfrm>
        </p:spPr>
        <p:txBody>
          <a:bodyPr/>
          <a:lstStyle/>
          <a:p>
            <a:pPr marL="0" indent="0">
              <a:buNone/>
            </a:pPr>
            <a:r>
              <a:rPr lang="en-US" dirty="0"/>
              <a:t>For each claim, state </a:t>
            </a:r>
            <a:r>
              <a:rPr lang="en-US" i="1" dirty="0"/>
              <a:t>H</a:t>
            </a:r>
            <a:r>
              <a:rPr lang="en-US" baseline="-25000" dirty="0"/>
              <a:t>0</a:t>
            </a:r>
            <a:r>
              <a:rPr lang="en-US" dirty="0"/>
              <a:t> and </a:t>
            </a:r>
            <a:r>
              <a:rPr lang="en-US" i="1" dirty="0"/>
              <a:t>H</a:t>
            </a:r>
            <a:r>
              <a:rPr lang="en-US" i="1" baseline="-25000" dirty="0"/>
              <a:t>a</a:t>
            </a:r>
            <a:r>
              <a:rPr lang="en-US" i="1" dirty="0"/>
              <a:t> </a:t>
            </a:r>
            <a:r>
              <a:rPr lang="en-US" dirty="0"/>
              <a:t>in words and in symbols. Then determine whether the hypothesis test is a left-tailed test, right-tailed test, or two-tailed test. Sketch a normal sampling distribution and shade the area for the </a:t>
            </a:r>
            <a:r>
              <a:rPr lang="en-US" i="1" dirty="0"/>
              <a:t>P</a:t>
            </a:r>
            <a:r>
              <a:rPr lang="en-US" dirty="0"/>
              <a:t>-value.</a:t>
            </a:r>
            <a:r>
              <a:rPr lang="en-US" altLang="en-US" dirty="0"/>
              <a:t> </a:t>
            </a:r>
          </a:p>
          <a:p>
            <a:pPr marL="514350" indent="-514350">
              <a:buFont typeface="+mj-lt"/>
              <a:buAutoNum type="arabicPeriod" startAt="3"/>
            </a:pPr>
            <a:r>
              <a:rPr lang="en-US" altLang="en-US" dirty="0"/>
              <a:t>A company advertises that the mean life of its furnaces is more than 18 years.</a:t>
            </a:r>
            <a:endParaRPr lang="en-US" altLang="en-US" dirty="0">
              <a:sym typeface="Symbol" panose="05050102010706020507" pitchFamily="18" charset="2"/>
            </a:endParaRPr>
          </a:p>
          <a:p>
            <a:pPr marL="0" indent="0" eaLnBrk="1" hangingPunct="1"/>
            <a:endParaRPr lang="en-US" altLang="en-US" dirty="0"/>
          </a:p>
        </p:txBody>
      </p:sp>
      <p:sp>
        <p:nvSpPr>
          <p:cNvPr id="58378" name="Footer Placeholder 2">
            <a:extLst>
              <a:ext uri="{FF2B5EF4-FFF2-40B4-BE49-F238E27FC236}">
                <a16:creationId xmlns:a16="http://schemas.microsoft.com/office/drawing/2014/main" xmlns="" id="{DCE149FB-7661-490C-BF0F-6F4086EC7EA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107743397"/>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8" name="Rectangle 2">
            <a:extLst>
              <a:ext uri="{FF2B5EF4-FFF2-40B4-BE49-F238E27FC236}">
                <a16:creationId xmlns:a16="http://schemas.microsoft.com/office/drawing/2014/main" xmlns="" id="{42DFD1B4-49D6-4143-ACF4-6B796890DFDD}"/>
              </a:ext>
            </a:extLst>
          </p:cNvPr>
          <p:cNvSpPr>
            <a:spLocks noGrp="1" noChangeArrowheads="1"/>
          </p:cNvSpPr>
          <p:nvPr>
            <p:ph type="title"/>
          </p:nvPr>
        </p:nvSpPr>
        <p:spPr>
          <a:xfrm>
            <a:off x="457200" y="41275"/>
            <a:ext cx="8229600" cy="1143000"/>
          </a:xfrm>
        </p:spPr>
        <p:txBody>
          <a:bodyPr/>
          <a:lstStyle/>
          <a:p>
            <a:pPr eaLnBrk="1" hangingPunct="1">
              <a:defRPr/>
            </a:pPr>
            <a:r>
              <a:rPr lang="en-US" altLang="en-US" dirty="0">
                <a:solidFill>
                  <a:schemeClr val="accent3"/>
                </a:solidFill>
                <a:ea typeface="+mj-ea"/>
              </a:rPr>
              <a:t>Solution: Identifying The Nature of a Test</a:t>
            </a:r>
            <a:endParaRPr lang="el-GR" altLang="en-US" dirty="0">
              <a:solidFill>
                <a:schemeClr val="accent3"/>
              </a:solidFill>
              <a:ea typeface="+mj-ea"/>
            </a:endParaRPr>
          </a:p>
        </p:txBody>
      </p:sp>
      <p:sp>
        <p:nvSpPr>
          <p:cNvPr id="58370" name="Content Placeholder 15">
            <a:extLst>
              <a:ext uri="{FF2B5EF4-FFF2-40B4-BE49-F238E27FC236}">
                <a16:creationId xmlns:a16="http://schemas.microsoft.com/office/drawing/2014/main" xmlns="" id="{0AB05F54-1AD6-48DC-ADCB-1D52960B9EC7}"/>
              </a:ext>
            </a:extLst>
          </p:cNvPr>
          <p:cNvSpPr>
            <a:spLocks noGrp="1"/>
          </p:cNvSpPr>
          <p:nvPr>
            <p:ph idx="1"/>
          </p:nvPr>
        </p:nvSpPr>
        <p:spPr>
          <a:xfrm>
            <a:off x="442913" y="1177925"/>
            <a:ext cx="8229600" cy="2779713"/>
          </a:xfrm>
        </p:spPr>
        <p:txBody>
          <a:bodyPr/>
          <a:lstStyle/>
          <a:p>
            <a:pPr marL="0" indent="0">
              <a:buNone/>
            </a:pPr>
            <a:r>
              <a:rPr lang="en-US" b="1" dirty="0">
                <a:solidFill>
                  <a:schemeClr val="accent3"/>
                </a:solidFill>
              </a:rPr>
              <a:t>Solution:</a:t>
            </a:r>
          </a:p>
          <a:p>
            <a:pPr marL="0" indent="0">
              <a:buNone/>
            </a:pPr>
            <a:r>
              <a:rPr lang="en-US" b="1" i="1" dirty="0"/>
              <a:t>   In Symbols 	In Words</a:t>
            </a:r>
          </a:p>
          <a:p>
            <a:pPr marL="0" indent="0">
              <a:buNone/>
            </a:pPr>
            <a:r>
              <a:rPr lang="en-US" b="1" dirty="0">
                <a:solidFill>
                  <a:schemeClr val="accent1"/>
                </a:solidFill>
              </a:rPr>
              <a:t>3. </a:t>
            </a:r>
            <a:r>
              <a:rPr lang="en-US" i="1" dirty="0"/>
              <a:t>H</a:t>
            </a:r>
            <a:r>
              <a:rPr lang="en-US" baseline="-25000" dirty="0"/>
              <a:t>0</a:t>
            </a:r>
            <a:r>
              <a:rPr lang="en-US" dirty="0"/>
              <a:t>: </a:t>
            </a:r>
            <a:r>
              <a:rPr lang="en-US" i="1" dirty="0">
                <a:sym typeface="Symbol" panose="05050102010706020507" pitchFamily="18" charset="2"/>
              </a:rPr>
              <a:t></a:t>
            </a:r>
            <a:r>
              <a:rPr lang="en-US" dirty="0"/>
              <a:t> </a:t>
            </a:r>
            <a:r>
              <a:rPr lang="en-US" dirty="0">
                <a:sym typeface="Symbol" panose="05050102010706020507" pitchFamily="18" charset="2"/>
              </a:rPr>
              <a:t></a:t>
            </a:r>
            <a:r>
              <a:rPr lang="en-US" dirty="0"/>
              <a:t> 18 </a:t>
            </a:r>
            <a:r>
              <a:rPr lang="en-US" dirty="0" err="1"/>
              <a:t>yr</a:t>
            </a:r>
            <a:r>
              <a:rPr lang="en-US" dirty="0"/>
              <a:t> 	The mean life of the furnaces is less 			than or equal to 18 years.</a:t>
            </a:r>
          </a:p>
          <a:p>
            <a:pPr marL="0" indent="0">
              <a:buNone/>
            </a:pPr>
            <a:r>
              <a:rPr lang="en-US" i="1" dirty="0"/>
              <a:t>   H</a:t>
            </a:r>
            <a:r>
              <a:rPr lang="en-US" i="1" baseline="-25000" dirty="0"/>
              <a:t>a</a:t>
            </a:r>
            <a:r>
              <a:rPr lang="en-US" dirty="0"/>
              <a:t>: </a:t>
            </a:r>
            <a:r>
              <a:rPr lang="en-US" i="1" dirty="0">
                <a:sym typeface="Symbol" panose="05050102010706020507" pitchFamily="18" charset="2"/>
              </a:rPr>
              <a:t></a:t>
            </a:r>
            <a:r>
              <a:rPr lang="en-US" dirty="0"/>
              <a:t> &gt; 18 </a:t>
            </a:r>
            <a:r>
              <a:rPr lang="en-US" dirty="0" err="1"/>
              <a:t>yr</a:t>
            </a:r>
            <a:r>
              <a:rPr lang="en-US" dirty="0"/>
              <a:t> 	The mean life of the furnaces is 			more than 18 years.</a:t>
            </a:r>
          </a:p>
          <a:p>
            <a:pPr marL="0" indent="0">
              <a:buNone/>
            </a:pPr>
            <a:r>
              <a:rPr lang="en-US" dirty="0"/>
              <a:t>Because </a:t>
            </a:r>
            <a:r>
              <a:rPr lang="en-US" i="1" dirty="0"/>
              <a:t>H</a:t>
            </a:r>
            <a:r>
              <a:rPr lang="en-US" i="1" baseline="-25000" dirty="0"/>
              <a:t>a</a:t>
            </a:r>
            <a:r>
              <a:rPr lang="en-US" i="1" dirty="0"/>
              <a:t> </a:t>
            </a:r>
            <a:r>
              <a:rPr lang="en-US" dirty="0"/>
              <a:t>contains </a:t>
            </a:r>
            <a:br>
              <a:rPr lang="en-US" dirty="0"/>
            </a:br>
            <a:r>
              <a:rPr lang="en-US" dirty="0"/>
              <a:t>the &gt; symbol, the test </a:t>
            </a:r>
            <a:br>
              <a:rPr lang="en-US" dirty="0"/>
            </a:br>
            <a:r>
              <a:rPr lang="en-US" dirty="0"/>
              <a:t>is a right-tailed hypothesis </a:t>
            </a:r>
            <a:br>
              <a:rPr lang="en-US" dirty="0"/>
            </a:br>
            <a:r>
              <a:rPr lang="en-US" dirty="0"/>
              <a:t>test.</a:t>
            </a:r>
            <a:endParaRPr lang="en-US" altLang="en-US" dirty="0">
              <a:sym typeface="Symbol" panose="05050102010706020507" pitchFamily="18" charset="2"/>
            </a:endParaRPr>
          </a:p>
          <a:p>
            <a:pPr marL="0" indent="0" eaLnBrk="1" hangingPunct="1"/>
            <a:endParaRPr lang="en-US" altLang="en-US" dirty="0"/>
          </a:p>
        </p:txBody>
      </p:sp>
      <p:sp>
        <p:nvSpPr>
          <p:cNvPr id="58378" name="Footer Placeholder 2">
            <a:extLst>
              <a:ext uri="{FF2B5EF4-FFF2-40B4-BE49-F238E27FC236}">
                <a16:creationId xmlns:a16="http://schemas.microsoft.com/office/drawing/2014/main" xmlns="" id="{DCE149FB-7661-490C-BF0F-6F4086EC7EA6}"/>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a logo&#10;&#10;Description generated with very high confidence">
            <a:extLst>
              <a:ext uri="{FF2B5EF4-FFF2-40B4-BE49-F238E27FC236}">
                <a16:creationId xmlns:a16="http://schemas.microsoft.com/office/drawing/2014/main" xmlns="" id="{4BD92ECF-1CC9-48C4-A620-23DBA81A9A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1842" y="4109026"/>
            <a:ext cx="4443025" cy="1970524"/>
          </a:xfrm>
          <a:prstGeom prst="rect">
            <a:avLst/>
          </a:prstGeom>
        </p:spPr>
      </p:pic>
    </p:spTree>
    <p:extLst>
      <p:ext uri="{BB962C8B-B14F-4D97-AF65-F5344CB8AC3E}">
        <p14:creationId xmlns:p14="http://schemas.microsoft.com/office/powerpoint/2010/main" val="373269836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370">
                                            <p:txEl>
                                              <p:pRg st="3" end="3"/>
                                            </p:txEl>
                                          </p:spTgt>
                                        </p:tgtEl>
                                        <p:attrNameLst>
                                          <p:attrName>style.visibility</p:attrName>
                                        </p:attrNameLst>
                                      </p:cBhvr>
                                      <p:to>
                                        <p:strVal val="visible"/>
                                      </p:to>
                                    </p:set>
                                    <p:animEffect transition="in" filter="fade">
                                      <p:cBhvr>
                                        <p:cTn id="7" dur="500"/>
                                        <p:tgtEl>
                                          <p:spTgt spid="5837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8370">
                                            <p:txEl>
                                              <p:pRg st="4" end="4"/>
                                            </p:txEl>
                                          </p:spTgt>
                                        </p:tgtEl>
                                        <p:attrNameLst>
                                          <p:attrName>style.visibility</p:attrName>
                                        </p:attrNameLst>
                                      </p:cBhvr>
                                      <p:to>
                                        <p:strVal val="visible"/>
                                      </p:to>
                                    </p:set>
                                    <p:animEffect transition="in" filter="fade">
                                      <p:cBhvr>
                                        <p:cTn id="12" dur="500"/>
                                        <p:tgtEl>
                                          <p:spTgt spid="58370">
                                            <p:txEl>
                                              <p:pRg st="4" end="4"/>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a:extLst>
              <a:ext uri="{FF2B5EF4-FFF2-40B4-BE49-F238E27FC236}">
                <a16:creationId xmlns:a16="http://schemas.microsoft.com/office/drawing/2014/main" xmlns="" id="{103EBE88-ADEB-435C-9F80-BEF66685F8F1}"/>
              </a:ext>
            </a:extLst>
          </p:cNvPr>
          <p:cNvSpPr>
            <a:spLocks noGrp="1" noChangeArrowheads="1"/>
          </p:cNvSpPr>
          <p:nvPr>
            <p:ph type="title"/>
          </p:nvPr>
        </p:nvSpPr>
        <p:spPr/>
        <p:txBody>
          <a:bodyPr/>
          <a:lstStyle/>
          <a:p>
            <a:pPr eaLnBrk="1" hangingPunct="1"/>
            <a:r>
              <a:rPr lang="en-US" altLang="en-US"/>
              <a:t>Making a Decision</a:t>
            </a:r>
            <a:endParaRPr lang="el-GR" altLang="en-US"/>
          </a:p>
        </p:txBody>
      </p:sp>
      <p:sp>
        <p:nvSpPr>
          <p:cNvPr id="60418" name="Content Placeholder 19">
            <a:extLst>
              <a:ext uri="{FF2B5EF4-FFF2-40B4-BE49-F238E27FC236}">
                <a16:creationId xmlns:a16="http://schemas.microsoft.com/office/drawing/2014/main" xmlns="" id="{74181EE1-772B-4066-B59C-A6D976E8ED3D}"/>
              </a:ext>
            </a:extLst>
          </p:cNvPr>
          <p:cNvSpPr>
            <a:spLocks noGrp="1"/>
          </p:cNvSpPr>
          <p:nvPr>
            <p:ph idx="1"/>
          </p:nvPr>
        </p:nvSpPr>
        <p:spPr>
          <a:xfrm>
            <a:off x="457200" y="1295400"/>
            <a:ext cx="8229600" cy="4525963"/>
          </a:xfrm>
        </p:spPr>
        <p:txBody>
          <a:bodyPr/>
          <a:lstStyle/>
          <a:p>
            <a:pPr>
              <a:spcBef>
                <a:spcPct val="0"/>
              </a:spcBef>
              <a:buFont typeface="Arial" panose="020B0604020202020204" pitchFamily="34" charset="0"/>
              <a:buNone/>
            </a:pPr>
            <a:r>
              <a:rPr lang="en-US" altLang="en-US" b="1" dirty="0">
                <a:solidFill>
                  <a:schemeClr val="accent2"/>
                </a:solidFill>
              </a:rPr>
              <a:t>Decision Rule Based on </a:t>
            </a:r>
            <a:r>
              <a:rPr lang="en-US" altLang="en-US" b="1" i="1" dirty="0">
                <a:solidFill>
                  <a:schemeClr val="accent2"/>
                </a:solidFill>
              </a:rPr>
              <a:t>P</a:t>
            </a:r>
            <a:r>
              <a:rPr lang="en-US" altLang="en-US" b="1" dirty="0">
                <a:solidFill>
                  <a:schemeClr val="accent2"/>
                </a:solidFill>
              </a:rPr>
              <a:t>-value</a:t>
            </a:r>
            <a:endParaRPr lang="en-US" altLang="en-US" dirty="0">
              <a:solidFill>
                <a:schemeClr val="accent2"/>
              </a:solidFill>
            </a:endParaRPr>
          </a:p>
          <a:p>
            <a:pPr>
              <a:spcBef>
                <a:spcPct val="0"/>
              </a:spcBef>
            </a:pPr>
            <a:r>
              <a:rPr lang="en-US" altLang="en-US" dirty="0"/>
              <a:t>Compare the </a:t>
            </a:r>
            <a:r>
              <a:rPr lang="en-US" altLang="en-US" i="1" dirty="0"/>
              <a:t>P</a:t>
            </a:r>
            <a:r>
              <a:rPr lang="en-US" altLang="en-US" dirty="0"/>
              <a:t>-value with </a:t>
            </a:r>
            <a:r>
              <a:rPr lang="en-US" altLang="en-US" i="1" dirty="0">
                <a:sym typeface="Symbol" panose="05050102010706020507" pitchFamily="18" charset="2"/>
              </a:rPr>
              <a:t></a:t>
            </a:r>
            <a:r>
              <a:rPr lang="en-US" altLang="en-US" dirty="0">
                <a:sym typeface="Symbol" panose="05050102010706020507" pitchFamily="18" charset="2"/>
              </a:rPr>
              <a:t>.</a:t>
            </a:r>
          </a:p>
          <a:p>
            <a:pPr marL="914400" lvl="1" indent="-514350" eaLnBrk="1" hangingPunct="1">
              <a:buFont typeface="+mj-lt"/>
              <a:buAutoNum type="arabicPeriod"/>
            </a:pPr>
            <a:r>
              <a:rPr lang="en-US" altLang="en-US" dirty="0">
                <a:ea typeface="Times New Roman" panose="02020603050405020304" pitchFamily="18" charset="0"/>
              </a:rPr>
              <a:t>If </a:t>
            </a:r>
            <a:r>
              <a:rPr lang="en-US" altLang="en-US" i="1" dirty="0">
                <a:ea typeface="Times New Roman" panose="02020603050405020304" pitchFamily="18" charset="0"/>
              </a:rPr>
              <a:t>P</a:t>
            </a:r>
            <a:r>
              <a:rPr lang="en-US" altLang="en-US" dirty="0">
                <a:ea typeface="Times New Roman" panose="02020603050405020304" pitchFamily="18" charset="0"/>
              </a:rPr>
              <a:t> </a:t>
            </a:r>
            <a:r>
              <a:rPr lang="en-US" altLang="en-US" dirty="0">
                <a:ea typeface="Times New Roman" panose="02020603050405020304" pitchFamily="18" charset="0"/>
                <a:sym typeface="Symbol" panose="05050102010706020507" pitchFamily="18" charset="2"/>
              </a:rPr>
              <a:t> </a:t>
            </a:r>
            <a:r>
              <a:rPr lang="en-US" altLang="en-US" i="1" dirty="0">
                <a:ea typeface="Times New Roman" panose="02020603050405020304" pitchFamily="18" charset="0"/>
                <a:sym typeface="Symbol" panose="05050102010706020507" pitchFamily="18" charset="2"/>
              </a:rPr>
              <a:t></a:t>
            </a:r>
            <a:r>
              <a:rPr lang="en-US" altLang="en-US" dirty="0">
                <a:ea typeface="Times New Roman" panose="02020603050405020304" pitchFamily="18" charset="0"/>
                <a:sym typeface="Symbol" panose="05050102010706020507" pitchFamily="18" charset="2"/>
              </a:rPr>
              <a:t>, then reject </a:t>
            </a:r>
            <a:r>
              <a:rPr lang="en-US" altLang="en-US" i="1" dirty="0">
                <a:ea typeface="Times New Roman" panose="02020603050405020304" pitchFamily="18" charset="0"/>
                <a:sym typeface="Symbol" panose="05050102010706020507" pitchFamily="18" charset="2"/>
              </a:rPr>
              <a:t>H</a:t>
            </a:r>
            <a:r>
              <a:rPr lang="en-US" altLang="en-US" baseline="-25000" dirty="0">
                <a:ea typeface="Times New Roman" panose="02020603050405020304" pitchFamily="18" charset="0"/>
                <a:sym typeface="Symbol" panose="05050102010706020507" pitchFamily="18" charset="2"/>
              </a:rPr>
              <a:t>0</a:t>
            </a:r>
            <a:r>
              <a:rPr lang="en-US" altLang="en-US" dirty="0">
                <a:ea typeface="Times New Roman" panose="02020603050405020304" pitchFamily="18" charset="0"/>
                <a:sym typeface="Symbol" panose="05050102010706020507" pitchFamily="18" charset="2"/>
              </a:rPr>
              <a:t>.</a:t>
            </a:r>
          </a:p>
          <a:p>
            <a:pPr marL="914400" lvl="1" indent="-514350" eaLnBrk="1" hangingPunct="1">
              <a:buFont typeface="+mj-lt"/>
              <a:buAutoNum type="arabicPeriod"/>
            </a:pPr>
            <a:r>
              <a:rPr lang="en-US" altLang="en-US" dirty="0">
                <a:ea typeface="Times New Roman" panose="02020603050405020304" pitchFamily="18" charset="0"/>
                <a:sym typeface="Symbol" panose="05050102010706020507" pitchFamily="18" charset="2"/>
              </a:rPr>
              <a:t>If </a:t>
            </a:r>
            <a:r>
              <a:rPr lang="en-US" altLang="en-US" i="1" dirty="0">
                <a:ea typeface="Times New Roman" panose="02020603050405020304" pitchFamily="18" charset="0"/>
              </a:rPr>
              <a:t>P</a:t>
            </a:r>
            <a:r>
              <a:rPr lang="en-US" altLang="en-US" dirty="0">
                <a:ea typeface="Times New Roman" panose="02020603050405020304" pitchFamily="18" charset="0"/>
              </a:rPr>
              <a:t> </a:t>
            </a:r>
            <a:r>
              <a:rPr lang="en-US" altLang="en-US" dirty="0">
                <a:ea typeface="Times New Roman" panose="02020603050405020304" pitchFamily="18" charset="0"/>
                <a:sym typeface="Symbol" panose="05050102010706020507" pitchFamily="18" charset="2"/>
              </a:rPr>
              <a:t>&gt; </a:t>
            </a:r>
            <a:r>
              <a:rPr lang="en-US" altLang="en-US" i="1" dirty="0">
                <a:ea typeface="Times New Roman" panose="02020603050405020304" pitchFamily="18" charset="0"/>
                <a:sym typeface="Symbol" panose="05050102010706020507" pitchFamily="18" charset="2"/>
              </a:rPr>
              <a:t></a:t>
            </a:r>
            <a:r>
              <a:rPr lang="en-US" altLang="en-US" dirty="0">
                <a:ea typeface="Times New Roman" panose="02020603050405020304" pitchFamily="18" charset="0"/>
                <a:sym typeface="Symbol" panose="05050102010706020507" pitchFamily="18" charset="2"/>
              </a:rPr>
              <a:t>, then fail to reject </a:t>
            </a:r>
            <a:r>
              <a:rPr lang="en-US" altLang="en-US" i="1" dirty="0">
                <a:ea typeface="Times New Roman" panose="02020603050405020304" pitchFamily="18" charset="0"/>
                <a:sym typeface="Symbol" panose="05050102010706020507" pitchFamily="18" charset="2"/>
              </a:rPr>
              <a:t>H</a:t>
            </a:r>
            <a:r>
              <a:rPr lang="en-US" altLang="en-US" baseline="-25000" dirty="0">
                <a:ea typeface="Times New Roman" panose="02020603050405020304" pitchFamily="18" charset="0"/>
                <a:sym typeface="Symbol" panose="05050102010706020507" pitchFamily="18" charset="2"/>
              </a:rPr>
              <a:t>0</a:t>
            </a:r>
            <a:r>
              <a:rPr lang="en-US" altLang="en-US" dirty="0">
                <a:ea typeface="Times New Roman" panose="02020603050405020304" pitchFamily="18" charset="0"/>
                <a:sym typeface="Symbol" panose="05050102010706020507" pitchFamily="18" charset="2"/>
              </a:rPr>
              <a:t>.</a:t>
            </a:r>
          </a:p>
          <a:p>
            <a:pPr>
              <a:spcBef>
                <a:spcPct val="0"/>
              </a:spcBef>
            </a:pPr>
            <a:endParaRPr lang="en-US" altLang="en-US" dirty="0">
              <a:sym typeface="Symbol" panose="05050102010706020507" pitchFamily="18" charset="2"/>
            </a:endParaRPr>
          </a:p>
          <a:p>
            <a:pPr eaLnBrk="1" hangingPunct="1"/>
            <a:endParaRPr lang="en-US" altLang="en-US" dirty="0"/>
          </a:p>
        </p:txBody>
      </p:sp>
      <p:graphicFrame>
        <p:nvGraphicFramePr>
          <p:cNvPr id="20" name="Table 19">
            <a:extLst>
              <a:ext uri="{FF2B5EF4-FFF2-40B4-BE49-F238E27FC236}">
                <a16:creationId xmlns:a16="http://schemas.microsoft.com/office/drawing/2014/main" xmlns="" id="{60E43B00-8BF9-4070-9E51-7D79F58125DC}"/>
              </a:ext>
            </a:extLst>
          </p:cNvPr>
          <p:cNvGraphicFramePr>
            <a:graphicFrameLocks noGrp="1"/>
          </p:cNvGraphicFramePr>
          <p:nvPr>
            <p:extLst>
              <p:ext uri="{D42A27DB-BD31-4B8C-83A1-F6EECF244321}">
                <p14:modId xmlns:p14="http://schemas.microsoft.com/office/powerpoint/2010/main" val="2894704485"/>
              </p:ext>
            </p:extLst>
          </p:nvPr>
        </p:nvGraphicFramePr>
        <p:xfrm>
          <a:off x="215900" y="3532188"/>
          <a:ext cx="8678862" cy="2316224"/>
        </p:xfrm>
        <a:graphic>
          <a:graphicData uri="http://schemas.openxmlformats.org/drawingml/2006/table">
            <a:tbl>
              <a:tblPr firstRow="1" bandRow="1">
                <a:tableStyleId>{2D5ABB26-0587-4C30-8999-92F81FD0307C}</a:tableStyleId>
              </a:tblPr>
              <a:tblGrid>
                <a:gridCol w="2225975">
                  <a:extLst>
                    <a:ext uri="{9D8B030D-6E8A-4147-A177-3AD203B41FA5}">
                      <a16:colId xmlns:a16="http://schemas.microsoft.com/office/drawing/2014/main" xmlns="" val="20000"/>
                    </a:ext>
                  </a:extLst>
                </a:gridCol>
                <a:gridCol w="3238038">
                  <a:extLst>
                    <a:ext uri="{9D8B030D-6E8A-4147-A177-3AD203B41FA5}">
                      <a16:colId xmlns:a16="http://schemas.microsoft.com/office/drawing/2014/main" xmlns="" val="20001"/>
                    </a:ext>
                  </a:extLst>
                </a:gridCol>
                <a:gridCol w="3214849">
                  <a:extLst>
                    <a:ext uri="{9D8B030D-6E8A-4147-A177-3AD203B41FA5}">
                      <a16:colId xmlns:a16="http://schemas.microsoft.com/office/drawing/2014/main" xmlns="" val="20002"/>
                    </a:ext>
                  </a:extLst>
                </a:gridCol>
              </a:tblGrid>
              <a:tr h="457125">
                <a:tc>
                  <a:txBody>
                    <a:bodyPr/>
                    <a:lstStyle/>
                    <a:p>
                      <a:endParaRPr lang="en-US" sz="2400" dirty="0"/>
                    </a:p>
                  </a:txBody>
                  <a:tcPr marL="91444" marR="91444" marT="45688" marB="45688">
                    <a:lnL>
                      <a:noFill/>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2">
                  <a:txBody>
                    <a:bodyPr/>
                    <a:lstStyle/>
                    <a:p>
                      <a:pPr algn="ctr"/>
                      <a:r>
                        <a:rPr lang="en-US" sz="2400" b="1" dirty="0">
                          <a:solidFill>
                            <a:schemeClr val="bg1"/>
                          </a:solidFill>
                        </a:rPr>
                        <a:t>Claim</a:t>
                      </a:r>
                      <a:endParaRPr lang="en-US" sz="2400" b="1" baseline="-25000" dirty="0">
                        <a:solidFill>
                          <a:schemeClr val="bg1"/>
                        </a:solidFill>
                      </a:endParaRPr>
                    </a:p>
                  </a:txBody>
                  <a:tcPr marL="91444" marR="91444" marT="45688" marB="456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endParaRPr lang="en-US" dirty="0"/>
                    </a:p>
                  </a:txBody>
                  <a:tcPr/>
                </a:tc>
                <a:extLst>
                  <a:ext uri="{0D108BD9-81ED-4DB2-BD59-A6C34878D82A}">
                    <a16:rowId xmlns:a16="http://schemas.microsoft.com/office/drawing/2014/main" xmlns="" val="10000"/>
                  </a:ext>
                </a:extLst>
              </a:tr>
              <a:tr h="457125">
                <a:tc>
                  <a:txBody>
                    <a:bodyPr/>
                    <a:lstStyle/>
                    <a:p>
                      <a:r>
                        <a:rPr lang="en-US" sz="2400" b="1" dirty="0">
                          <a:solidFill>
                            <a:schemeClr val="bg1"/>
                          </a:solidFill>
                        </a:rPr>
                        <a:t>Decision</a:t>
                      </a:r>
                    </a:p>
                  </a:txBody>
                  <a:tcPr marL="91444" marR="91444" marT="45688" marB="456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2400" dirty="0">
                          <a:solidFill>
                            <a:schemeClr val="accent1"/>
                          </a:solidFill>
                        </a:rPr>
                        <a:t>Claim is</a:t>
                      </a:r>
                      <a:r>
                        <a:rPr lang="en-US" sz="2400" baseline="0" dirty="0">
                          <a:solidFill>
                            <a:schemeClr val="accent1"/>
                          </a:solidFill>
                        </a:rPr>
                        <a:t> </a:t>
                      </a:r>
                      <a:r>
                        <a:rPr lang="en-US" sz="2400" i="1" dirty="0">
                          <a:solidFill>
                            <a:schemeClr val="accent1"/>
                          </a:solidFill>
                        </a:rPr>
                        <a:t>H</a:t>
                      </a:r>
                      <a:r>
                        <a:rPr lang="en-US" sz="2400" baseline="-25000" dirty="0">
                          <a:solidFill>
                            <a:schemeClr val="accent1"/>
                          </a:solidFill>
                        </a:rPr>
                        <a:t>0</a:t>
                      </a:r>
                      <a:endParaRPr lang="en-US" sz="2400" dirty="0">
                        <a:solidFill>
                          <a:schemeClr val="accent1"/>
                        </a:solidFill>
                      </a:endParaRPr>
                    </a:p>
                  </a:txBody>
                  <a:tcPr marL="91444" marR="91444" marT="45688" marB="456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solidFill>
                            <a:schemeClr val="accent1"/>
                          </a:solidFill>
                        </a:rPr>
                        <a:t>Claim is </a:t>
                      </a:r>
                      <a:r>
                        <a:rPr lang="en-US" sz="2400" i="1" dirty="0">
                          <a:solidFill>
                            <a:schemeClr val="accent1"/>
                          </a:solidFill>
                        </a:rPr>
                        <a:t>H</a:t>
                      </a:r>
                      <a:r>
                        <a:rPr lang="en-US" sz="2400" i="1" baseline="-25000" dirty="0">
                          <a:solidFill>
                            <a:schemeClr val="accent1"/>
                          </a:solidFill>
                        </a:rPr>
                        <a:t>a</a:t>
                      </a:r>
                      <a:r>
                        <a:rPr lang="en-US" sz="2400" i="1" dirty="0">
                          <a:solidFill>
                            <a:schemeClr val="accent1"/>
                          </a:solidFill>
                        </a:rPr>
                        <a:t> </a:t>
                      </a:r>
                    </a:p>
                  </a:txBody>
                  <a:tcPr marL="91444" marR="91444" marT="45688" marB="456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7009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solidFill>
                            <a:schemeClr val="accent3"/>
                          </a:solidFill>
                        </a:rPr>
                        <a:t>Reject </a:t>
                      </a:r>
                      <a:r>
                        <a:rPr lang="en-US" sz="2400" i="1" dirty="0">
                          <a:solidFill>
                            <a:schemeClr val="accent3"/>
                          </a:solidFill>
                        </a:rPr>
                        <a:t>H</a:t>
                      </a:r>
                      <a:r>
                        <a:rPr lang="en-US" sz="2400" baseline="-25000" dirty="0">
                          <a:solidFill>
                            <a:schemeClr val="accent3"/>
                          </a:solidFill>
                        </a:rPr>
                        <a:t>0</a:t>
                      </a:r>
                    </a:p>
                  </a:txBody>
                  <a:tcPr marL="91444" marR="91444" marT="45688" marB="4568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US" sz="2000" dirty="0"/>
                    </a:p>
                  </a:txBody>
                  <a:tcPr marL="91444" marR="91444" marT="45688" marB="456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US" sz="2000" b="0" dirty="0">
                        <a:solidFill>
                          <a:schemeClr val="tx1"/>
                        </a:solidFill>
                      </a:endParaRPr>
                    </a:p>
                    <a:p>
                      <a:pPr algn="l"/>
                      <a:endParaRPr lang="en-US" sz="2000" b="0" dirty="0">
                        <a:solidFill>
                          <a:schemeClr val="tx1"/>
                        </a:solidFill>
                      </a:endParaRPr>
                    </a:p>
                  </a:txBody>
                  <a:tcPr marL="91444" marR="91444" marT="45688" marB="456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7009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solidFill>
                            <a:schemeClr val="accent3"/>
                          </a:solidFill>
                        </a:rPr>
                        <a:t>Fail to reject </a:t>
                      </a:r>
                      <a:r>
                        <a:rPr lang="en-US" sz="2400" i="1" dirty="0">
                          <a:solidFill>
                            <a:schemeClr val="accent3"/>
                          </a:solidFill>
                        </a:rPr>
                        <a:t>H</a:t>
                      </a:r>
                      <a:r>
                        <a:rPr lang="en-US" sz="2400" baseline="-25000" dirty="0">
                          <a:solidFill>
                            <a:schemeClr val="accent3"/>
                          </a:solidFill>
                        </a:rPr>
                        <a:t>0</a:t>
                      </a:r>
                    </a:p>
                  </a:txBody>
                  <a:tcPr marL="91444" marR="91444" marT="45688" marB="4568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US" sz="2000" dirty="0"/>
                    </a:p>
                  </a:txBody>
                  <a:tcPr marL="91444" marR="91444" marT="45688" marB="456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US" sz="2000" b="0" dirty="0">
                        <a:solidFill>
                          <a:schemeClr val="tx1"/>
                        </a:solidFill>
                      </a:endParaRPr>
                    </a:p>
                    <a:p>
                      <a:pPr algn="l"/>
                      <a:endParaRPr lang="en-US" sz="2000" b="0" dirty="0">
                        <a:solidFill>
                          <a:schemeClr val="tx1"/>
                        </a:solidFill>
                      </a:endParaRPr>
                    </a:p>
                  </a:txBody>
                  <a:tcPr marL="91444" marR="91444" marT="45688" marB="456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5" name="Rectangle 4">
            <a:extLst>
              <a:ext uri="{FF2B5EF4-FFF2-40B4-BE49-F238E27FC236}">
                <a16:creationId xmlns:a16="http://schemas.microsoft.com/office/drawing/2014/main" xmlns="" id="{E0F289D7-E88F-45FA-B119-4EE71480AFEB}"/>
              </a:ext>
            </a:extLst>
          </p:cNvPr>
          <p:cNvSpPr/>
          <p:nvPr/>
        </p:nvSpPr>
        <p:spPr>
          <a:xfrm>
            <a:off x="2430463" y="4441825"/>
            <a:ext cx="3230562" cy="701675"/>
          </a:xfrm>
          <a:prstGeom prst="rect">
            <a:avLst/>
          </a:prstGeom>
        </p:spPr>
        <p:txBody>
          <a:bodyPr>
            <a:spAutoFit/>
          </a:bodyPr>
          <a:lstStyle/>
          <a:p>
            <a:pPr fontAlgn="auto">
              <a:spcBef>
                <a:spcPts val="0"/>
              </a:spcBef>
              <a:spcAft>
                <a:spcPts val="0"/>
              </a:spcAft>
              <a:defRPr/>
            </a:pPr>
            <a:r>
              <a:rPr lang="en-US" sz="2000" dirty="0">
                <a:solidFill>
                  <a:prstClr val="black"/>
                </a:solidFill>
                <a:latin typeface="Times New Roman"/>
                <a:ea typeface="+mn-ea"/>
              </a:rPr>
              <a:t>There is enough evidence to reject the claim</a:t>
            </a:r>
          </a:p>
        </p:txBody>
      </p:sp>
      <p:sp>
        <p:nvSpPr>
          <p:cNvPr id="6" name="Rectangle 5">
            <a:extLst>
              <a:ext uri="{FF2B5EF4-FFF2-40B4-BE49-F238E27FC236}">
                <a16:creationId xmlns:a16="http://schemas.microsoft.com/office/drawing/2014/main" xmlns="" id="{1E994300-0D4D-44D3-AD08-0FEA306F8114}"/>
              </a:ext>
            </a:extLst>
          </p:cNvPr>
          <p:cNvSpPr/>
          <p:nvPr/>
        </p:nvSpPr>
        <p:spPr>
          <a:xfrm>
            <a:off x="2430463" y="5137150"/>
            <a:ext cx="3216275" cy="701675"/>
          </a:xfrm>
          <a:prstGeom prst="rect">
            <a:avLst/>
          </a:prstGeom>
        </p:spPr>
        <p:txBody>
          <a:bodyPr>
            <a:spAutoFit/>
          </a:bodyPr>
          <a:lstStyle/>
          <a:p>
            <a:pPr fontAlgn="auto">
              <a:spcBef>
                <a:spcPts val="0"/>
              </a:spcBef>
              <a:spcAft>
                <a:spcPts val="0"/>
              </a:spcAft>
              <a:defRPr/>
            </a:pPr>
            <a:r>
              <a:rPr lang="en-US" sz="2000" dirty="0">
                <a:solidFill>
                  <a:prstClr val="black"/>
                </a:solidFill>
                <a:latin typeface="Times New Roman"/>
                <a:ea typeface="+mn-ea"/>
              </a:rPr>
              <a:t>There is not enough evidence to reject the claim</a:t>
            </a:r>
          </a:p>
        </p:txBody>
      </p:sp>
      <p:sp>
        <p:nvSpPr>
          <p:cNvPr id="7" name="Rectangle 6">
            <a:extLst>
              <a:ext uri="{FF2B5EF4-FFF2-40B4-BE49-F238E27FC236}">
                <a16:creationId xmlns:a16="http://schemas.microsoft.com/office/drawing/2014/main" xmlns="" id="{092661E5-BBCD-425E-9B44-DF4CF67118A4}"/>
              </a:ext>
            </a:extLst>
          </p:cNvPr>
          <p:cNvSpPr/>
          <p:nvPr/>
        </p:nvSpPr>
        <p:spPr>
          <a:xfrm>
            <a:off x="5681663" y="4441825"/>
            <a:ext cx="3216275" cy="701675"/>
          </a:xfrm>
          <a:prstGeom prst="rect">
            <a:avLst/>
          </a:prstGeom>
        </p:spPr>
        <p:txBody>
          <a:bodyPr>
            <a:spAutoFit/>
          </a:bodyPr>
          <a:lstStyle/>
          <a:p>
            <a:pPr>
              <a:defRPr/>
            </a:pPr>
            <a:r>
              <a:rPr lang="en-US" sz="2000" dirty="0">
                <a:solidFill>
                  <a:prstClr val="black"/>
                </a:solidFill>
                <a:latin typeface="Times New Roman"/>
                <a:ea typeface="+mn-ea"/>
              </a:rPr>
              <a:t>There is enough evidence to support the claim</a:t>
            </a:r>
            <a:endParaRPr lang="en-US" dirty="0">
              <a:latin typeface="Arial" charset="0"/>
              <a:ea typeface="+mn-ea"/>
              <a:cs typeface="Arial" charset="0"/>
            </a:endParaRPr>
          </a:p>
        </p:txBody>
      </p:sp>
      <p:sp>
        <p:nvSpPr>
          <p:cNvPr id="8" name="Rectangle 7">
            <a:extLst>
              <a:ext uri="{FF2B5EF4-FFF2-40B4-BE49-F238E27FC236}">
                <a16:creationId xmlns:a16="http://schemas.microsoft.com/office/drawing/2014/main" xmlns="" id="{2EC3A782-E26C-4C8D-A17F-08A155D7C7B3}"/>
              </a:ext>
            </a:extLst>
          </p:cNvPr>
          <p:cNvSpPr/>
          <p:nvPr/>
        </p:nvSpPr>
        <p:spPr>
          <a:xfrm>
            <a:off x="5681663" y="5137150"/>
            <a:ext cx="3200400" cy="701675"/>
          </a:xfrm>
          <a:prstGeom prst="rect">
            <a:avLst/>
          </a:prstGeom>
        </p:spPr>
        <p:txBody>
          <a:bodyPr>
            <a:spAutoFit/>
          </a:bodyPr>
          <a:lstStyle/>
          <a:p>
            <a:pPr>
              <a:defRPr/>
            </a:pPr>
            <a:r>
              <a:rPr lang="en-US" sz="2000" dirty="0">
                <a:solidFill>
                  <a:prstClr val="black"/>
                </a:solidFill>
                <a:latin typeface="Times New Roman"/>
                <a:ea typeface="+mn-ea"/>
              </a:rPr>
              <a:t>There is not enough evidence to support the claim</a:t>
            </a:r>
            <a:endParaRPr lang="en-US" dirty="0">
              <a:latin typeface="Arial" charset="0"/>
              <a:ea typeface="+mn-ea"/>
              <a:cs typeface="Arial" charset="0"/>
            </a:endParaRPr>
          </a:p>
        </p:txBody>
      </p:sp>
      <p:sp>
        <p:nvSpPr>
          <p:cNvPr id="60444" name="Footer Placeholder 2">
            <a:extLst>
              <a:ext uri="{FF2B5EF4-FFF2-40B4-BE49-F238E27FC236}">
                <a16:creationId xmlns:a16="http://schemas.microsoft.com/office/drawing/2014/main" xmlns="" id="{DDDC1AD7-34C3-4270-A386-3430CA8B4C65}"/>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24695646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62" name="Rectangle 2">
            <a:extLst>
              <a:ext uri="{FF2B5EF4-FFF2-40B4-BE49-F238E27FC236}">
                <a16:creationId xmlns:a16="http://schemas.microsoft.com/office/drawing/2014/main" xmlns="" id="{38179E9B-B1DF-4FAD-AD5B-8ACA642592A7}"/>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Interpreting a Decision</a:t>
            </a:r>
            <a:endParaRPr lang="el-GR" altLang="en-US" dirty="0">
              <a:solidFill>
                <a:schemeClr val="accent3"/>
              </a:solidFill>
              <a:ea typeface="+mj-ea"/>
            </a:endParaRPr>
          </a:p>
        </p:txBody>
      </p:sp>
      <p:sp>
        <p:nvSpPr>
          <p:cNvPr id="62466" name="Content Placeholder 6">
            <a:extLst>
              <a:ext uri="{FF2B5EF4-FFF2-40B4-BE49-F238E27FC236}">
                <a16:creationId xmlns:a16="http://schemas.microsoft.com/office/drawing/2014/main" xmlns="" id="{2CBC7E03-794E-406F-BAF0-0CA94F602A32}"/>
              </a:ext>
            </a:extLst>
          </p:cNvPr>
          <p:cNvSpPr>
            <a:spLocks noGrp="1"/>
          </p:cNvSpPr>
          <p:nvPr>
            <p:ph idx="1"/>
          </p:nvPr>
        </p:nvSpPr>
        <p:spPr>
          <a:xfrm>
            <a:off x="457200" y="1600200"/>
            <a:ext cx="8229600" cy="2889250"/>
          </a:xfrm>
        </p:spPr>
        <p:txBody>
          <a:bodyPr/>
          <a:lstStyle/>
          <a:p>
            <a:pPr marL="0" indent="0" eaLnBrk="1" hangingPunct="1">
              <a:buFont typeface="Arial" panose="020B0604020202020204" pitchFamily="34" charset="0"/>
              <a:buNone/>
            </a:pPr>
            <a:r>
              <a:rPr lang="en-US" altLang="en-US" dirty="0"/>
              <a:t>You perform a hypothesis test for the following claim.  How should you interpret your decision if you reject </a:t>
            </a:r>
            <a:r>
              <a:rPr lang="en-US" altLang="en-US" i="1" dirty="0"/>
              <a:t>H</a:t>
            </a:r>
            <a:r>
              <a:rPr lang="en-US" altLang="en-US" baseline="-25000" dirty="0"/>
              <a:t>0</a:t>
            </a:r>
            <a:r>
              <a:rPr lang="en-US" altLang="en-US" dirty="0"/>
              <a:t>?  If you fail to reject </a:t>
            </a:r>
            <a:r>
              <a:rPr lang="en-US" altLang="en-US" i="1" dirty="0"/>
              <a:t>H</a:t>
            </a:r>
            <a:r>
              <a:rPr lang="en-US" altLang="en-US" baseline="-25000" dirty="0"/>
              <a:t>0</a:t>
            </a:r>
            <a:r>
              <a:rPr lang="en-US" altLang="en-US" dirty="0"/>
              <a:t>?</a:t>
            </a:r>
          </a:p>
          <a:p>
            <a:pPr marL="0" indent="0" eaLnBrk="1" hangingPunct="1">
              <a:buFont typeface="Arial" panose="020B0604020202020204" pitchFamily="34" charset="0"/>
              <a:buAutoNum type="arabicPeriod"/>
            </a:pPr>
            <a:r>
              <a:rPr lang="en-US" altLang="en-US" dirty="0"/>
              <a:t> </a:t>
            </a:r>
            <a:r>
              <a:rPr lang="en-US" altLang="en-US" i="1" dirty="0"/>
              <a:t>H</a:t>
            </a:r>
            <a:r>
              <a:rPr lang="en-US" altLang="en-US" baseline="-25000" dirty="0"/>
              <a:t>0</a:t>
            </a:r>
            <a:r>
              <a:rPr lang="en-US" altLang="en-US" dirty="0"/>
              <a:t> </a:t>
            </a:r>
            <a:r>
              <a:rPr lang="en-US" altLang="en-US" dirty="0">
                <a:solidFill>
                  <a:schemeClr val="accent2"/>
                </a:solidFill>
              </a:rPr>
              <a:t>(Claim)</a:t>
            </a:r>
            <a:r>
              <a:rPr lang="en-US" altLang="en-US" dirty="0"/>
              <a:t>: A school publicizes that the proportion of</a:t>
            </a:r>
            <a:br>
              <a:rPr lang="en-US" altLang="en-US" dirty="0"/>
            </a:br>
            <a:r>
              <a:rPr lang="en-US" altLang="en-US" dirty="0"/>
              <a:t>    its students who are involved in at least one </a:t>
            </a:r>
            <a:br>
              <a:rPr lang="en-US" altLang="en-US" dirty="0"/>
            </a:br>
            <a:r>
              <a:rPr lang="en-US" altLang="en-US" dirty="0"/>
              <a:t>    extracurricular activity is 61%.</a:t>
            </a:r>
          </a:p>
          <a:p>
            <a:pPr marL="0" indent="0" eaLnBrk="1" hangingPunct="1"/>
            <a:endParaRPr lang="en-US" altLang="en-US" dirty="0"/>
          </a:p>
        </p:txBody>
      </p:sp>
      <p:sp>
        <p:nvSpPr>
          <p:cNvPr id="62467" name="Footer Placeholder 2">
            <a:extLst>
              <a:ext uri="{FF2B5EF4-FFF2-40B4-BE49-F238E27FC236}">
                <a16:creationId xmlns:a16="http://schemas.microsoft.com/office/drawing/2014/main" xmlns="" id="{DD13F69D-A372-47BD-8A38-B2982E3A0AE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02434960"/>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62" name="Rectangle 2">
            <a:extLst>
              <a:ext uri="{FF2B5EF4-FFF2-40B4-BE49-F238E27FC236}">
                <a16:creationId xmlns:a16="http://schemas.microsoft.com/office/drawing/2014/main" xmlns="" id="{8513DBA5-C7DE-4E1C-AF23-DADC95492CB6}"/>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Interpreting a Decision</a:t>
            </a:r>
            <a:endParaRPr lang="el-GR" altLang="en-US" dirty="0">
              <a:solidFill>
                <a:schemeClr val="accent3"/>
              </a:solidFill>
              <a:ea typeface="+mj-ea"/>
            </a:endParaRPr>
          </a:p>
        </p:txBody>
      </p:sp>
      <p:sp>
        <p:nvSpPr>
          <p:cNvPr id="7" name="Content Placeholder 6">
            <a:extLst>
              <a:ext uri="{FF2B5EF4-FFF2-40B4-BE49-F238E27FC236}">
                <a16:creationId xmlns:a16="http://schemas.microsoft.com/office/drawing/2014/main" xmlns="" id="{EC98EF19-F660-4CE6-B8EF-F9C14D815F36}"/>
              </a:ext>
            </a:extLst>
          </p:cNvPr>
          <p:cNvSpPr>
            <a:spLocks noGrp="1"/>
          </p:cNvSpPr>
          <p:nvPr>
            <p:ph idx="1"/>
          </p:nvPr>
        </p:nvSpPr>
        <p:spPr>
          <a:xfrm>
            <a:off x="457200" y="1600200"/>
            <a:ext cx="8229600" cy="4313238"/>
          </a:xfrm>
        </p:spPr>
        <p:txBody>
          <a:bodyPr/>
          <a:lstStyle/>
          <a:p>
            <a:pPr marL="349250" indent="-349250" eaLnBrk="1" hangingPunct="1"/>
            <a:r>
              <a:rPr lang="en-US" altLang="en-US"/>
              <a:t>The claim is represented by </a:t>
            </a:r>
            <a:r>
              <a:rPr lang="en-US" altLang="en-US" i="1"/>
              <a:t>H</a:t>
            </a:r>
            <a:r>
              <a:rPr lang="en-US" altLang="en-US" baseline="-25000"/>
              <a:t>0</a:t>
            </a:r>
            <a:r>
              <a:rPr lang="en-US" altLang="en-US"/>
              <a:t>. </a:t>
            </a:r>
          </a:p>
          <a:p>
            <a:pPr marL="349250" indent="-349250" eaLnBrk="1" hangingPunct="1"/>
            <a:r>
              <a:rPr lang="en-US" altLang="en-US"/>
              <a:t>If you reject </a:t>
            </a:r>
            <a:r>
              <a:rPr lang="en-US" altLang="en-US" i="1"/>
              <a:t>H</a:t>
            </a:r>
            <a:r>
              <a:rPr lang="en-US" altLang="en-US" baseline="-25000"/>
              <a:t>0</a:t>
            </a:r>
            <a:r>
              <a:rPr lang="en-US" altLang="en-US"/>
              <a:t> you should conclude “</a:t>
            </a:r>
            <a:r>
              <a:rPr lang="en-US" altLang="ja-JP"/>
              <a:t>there is enough evidence to reject the school</a:t>
            </a:r>
            <a:r>
              <a:rPr lang="en-US" altLang="en-US"/>
              <a:t>’</a:t>
            </a:r>
            <a:r>
              <a:rPr lang="en-US" altLang="ja-JP"/>
              <a:t>s claim that the proportion of students who are involved in at least one extracurricular activity is 61%.</a:t>
            </a:r>
            <a:r>
              <a:rPr lang="en-US" altLang="en-US"/>
              <a:t>”</a:t>
            </a:r>
            <a:endParaRPr lang="en-US" altLang="ja-JP"/>
          </a:p>
          <a:p>
            <a:pPr marL="349250" indent="-349250" eaLnBrk="1" hangingPunct="1"/>
            <a:r>
              <a:rPr lang="en-US" altLang="en-US"/>
              <a:t>If you fail to reject </a:t>
            </a:r>
            <a:r>
              <a:rPr lang="en-US" altLang="en-US" i="1"/>
              <a:t>H</a:t>
            </a:r>
            <a:r>
              <a:rPr lang="en-US" altLang="en-US" baseline="-25000"/>
              <a:t>0</a:t>
            </a:r>
            <a:r>
              <a:rPr lang="en-US" altLang="en-US"/>
              <a:t>, you should conclude “</a:t>
            </a:r>
            <a:r>
              <a:rPr lang="en-US" altLang="ja-JP"/>
              <a:t>there is not enough evidence to reject the school</a:t>
            </a:r>
            <a:r>
              <a:rPr lang="en-US" altLang="en-US"/>
              <a:t>’</a:t>
            </a:r>
            <a:r>
              <a:rPr lang="en-US" altLang="ja-JP"/>
              <a:t>s claim that the proportion of students who are involved in at least one extracurricular activity is 61%.</a:t>
            </a:r>
            <a:r>
              <a:rPr lang="en-US" altLang="en-US"/>
              <a:t>”</a:t>
            </a:r>
          </a:p>
        </p:txBody>
      </p:sp>
      <p:sp>
        <p:nvSpPr>
          <p:cNvPr id="64515" name="Footer Placeholder 2">
            <a:extLst>
              <a:ext uri="{FF2B5EF4-FFF2-40B4-BE49-F238E27FC236}">
                <a16:creationId xmlns:a16="http://schemas.microsoft.com/office/drawing/2014/main" xmlns="" id="{B01E9C71-5264-4687-9008-704BC8876D2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24553267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62" name="Rectangle 2">
            <a:extLst>
              <a:ext uri="{FF2B5EF4-FFF2-40B4-BE49-F238E27FC236}">
                <a16:creationId xmlns:a16="http://schemas.microsoft.com/office/drawing/2014/main" xmlns="" id="{84C12A50-4690-49FB-9D8D-2B576BD835EE}"/>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Example: Interpreting a Decision</a:t>
            </a:r>
            <a:endParaRPr lang="el-GR" altLang="en-US" dirty="0">
              <a:solidFill>
                <a:schemeClr val="accent3"/>
              </a:solidFill>
              <a:ea typeface="+mj-ea"/>
            </a:endParaRPr>
          </a:p>
        </p:txBody>
      </p:sp>
      <p:sp>
        <p:nvSpPr>
          <p:cNvPr id="66562" name="Content Placeholder 6">
            <a:extLst>
              <a:ext uri="{FF2B5EF4-FFF2-40B4-BE49-F238E27FC236}">
                <a16:creationId xmlns:a16="http://schemas.microsoft.com/office/drawing/2014/main" xmlns="" id="{B2F3D793-EDD7-4924-A3BF-A669FD8EFEAE}"/>
              </a:ext>
            </a:extLst>
          </p:cNvPr>
          <p:cNvSpPr>
            <a:spLocks noGrp="1"/>
          </p:cNvSpPr>
          <p:nvPr>
            <p:ph idx="1"/>
          </p:nvPr>
        </p:nvSpPr>
        <p:spPr>
          <a:xfrm>
            <a:off x="457200" y="1600200"/>
            <a:ext cx="8229600" cy="2889250"/>
          </a:xfrm>
        </p:spPr>
        <p:txBody>
          <a:bodyPr/>
          <a:lstStyle/>
          <a:p>
            <a:pPr marL="0" indent="0" eaLnBrk="1" hangingPunct="1">
              <a:buFont typeface="Arial" panose="020B0604020202020204" pitchFamily="34" charset="0"/>
              <a:buNone/>
            </a:pPr>
            <a:r>
              <a:rPr lang="en-US" altLang="en-US" dirty="0"/>
              <a:t>You perform a hypothesis test for the following claim.  How should you interpret your decision if you reject </a:t>
            </a:r>
            <a:r>
              <a:rPr lang="en-US" altLang="en-US" i="1" dirty="0"/>
              <a:t>H</a:t>
            </a:r>
            <a:r>
              <a:rPr lang="en-US" altLang="en-US" baseline="-25000" dirty="0"/>
              <a:t>0</a:t>
            </a:r>
            <a:r>
              <a:rPr lang="en-US" altLang="en-US" dirty="0"/>
              <a:t>?  If you fail to reject </a:t>
            </a:r>
            <a:r>
              <a:rPr lang="en-US" altLang="en-US" i="1" dirty="0"/>
              <a:t>H</a:t>
            </a:r>
            <a:r>
              <a:rPr lang="en-US" altLang="en-US" baseline="-25000" dirty="0"/>
              <a:t>0</a:t>
            </a:r>
            <a:r>
              <a:rPr lang="en-US" altLang="en-US" dirty="0"/>
              <a:t>?</a:t>
            </a:r>
          </a:p>
          <a:p>
            <a:pPr marL="0" indent="0" eaLnBrk="1" hangingPunct="1">
              <a:buFont typeface="Arial" panose="020B0604020202020204" pitchFamily="34" charset="0"/>
              <a:buAutoNum type="arabicPeriod" startAt="2"/>
            </a:pPr>
            <a:r>
              <a:rPr lang="en-US" altLang="en-US" dirty="0"/>
              <a:t> </a:t>
            </a:r>
            <a:r>
              <a:rPr lang="en-US" altLang="en-US" i="1" dirty="0"/>
              <a:t>H</a:t>
            </a:r>
            <a:r>
              <a:rPr lang="en-US" altLang="en-US" baseline="-25000" dirty="0"/>
              <a:t>a</a:t>
            </a:r>
            <a:r>
              <a:rPr lang="en-US" altLang="en-US" dirty="0"/>
              <a:t> </a:t>
            </a:r>
            <a:r>
              <a:rPr lang="en-US" altLang="en-US" dirty="0">
                <a:solidFill>
                  <a:srgbClr val="AE0337"/>
                </a:solidFill>
              </a:rPr>
              <a:t>(Claim)</a:t>
            </a:r>
            <a:r>
              <a:rPr lang="en-US" altLang="en-US" dirty="0"/>
              <a:t>: A car dealership announces that the mean </a:t>
            </a:r>
            <a:br>
              <a:rPr lang="en-US" altLang="en-US" dirty="0"/>
            </a:br>
            <a:r>
              <a:rPr lang="en-US" altLang="en-US" dirty="0"/>
              <a:t>    time for an oil change is less than 15 minutes.</a:t>
            </a:r>
          </a:p>
          <a:p>
            <a:pPr marL="0" indent="0" eaLnBrk="1" hangingPunct="1"/>
            <a:endParaRPr lang="en-US" altLang="en-US" dirty="0"/>
          </a:p>
        </p:txBody>
      </p:sp>
      <p:sp>
        <p:nvSpPr>
          <p:cNvPr id="5" name="Rectangle 4">
            <a:extLst>
              <a:ext uri="{FF2B5EF4-FFF2-40B4-BE49-F238E27FC236}">
                <a16:creationId xmlns:a16="http://schemas.microsoft.com/office/drawing/2014/main" xmlns="" id="{326C7580-50EB-440C-8435-EDBFE1D563E8}"/>
              </a:ext>
            </a:extLst>
          </p:cNvPr>
          <p:cNvSpPr>
            <a:spLocks noChangeArrowheads="1"/>
          </p:cNvSpPr>
          <p:nvPr/>
        </p:nvSpPr>
        <p:spPr bwMode="auto">
          <a:xfrm>
            <a:off x="457200" y="4413250"/>
            <a:ext cx="812165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9250" indent="-34925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Clr>
                <a:srgbClr val="D17230"/>
              </a:buClr>
            </a:pPr>
            <a:r>
              <a:rPr lang="en-US" altLang="en-US" sz="2800" b="1" dirty="0">
                <a:solidFill>
                  <a:srgbClr val="83BB35"/>
                </a:solidFill>
                <a:latin typeface="Times New Roman" panose="02020603050405020304" pitchFamily="18" charset="0"/>
                <a:cs typeface="Times New Roman" panose="02020603050405020304" pitchFamily="18" charset="0"/>
              </a:rPr>
              <a:t>Solution:</a:t>
            </a:r>
          </a:p>
          <a:p>
            <a:pPr eaLnBrk="1" hangingPunct="1">
              <a:spcBef>
                <a:spcPct val="20000"/>
              </a:spcBef>
              <a:buClr>
                <a:srgbClr val="FFC000"/>
              </a:buClr>
              <a:buFont typeface="Arial" panose="020B0604020202020204" pitchFamily="34" charset="0"/>
              <a:buChar char="•"/>
            </a:pPr>
            <a:r>
              <a:rPr lang="en-US" altLang="en-US" sz="2800" dirty="0">
                <a:solidFill>
                  <a:srgbClr val="000000"/>
                </a:solidFill>
                <a:latin typeface="Times New Roman" panose="02020603050405020304" pitchFamily="18" charset="0"/>
                <a:cs typeface="Times New Roman" panose="02020603050405020304" pitchFamily="18" charset="0"/>
              </a:rPr>
              <a:t>The claim is represented by </a:t>
            </a:r>
            <a:r>
              <a:rPr lang="en-US" altLang="en-US" sz="2800" i="1" dirty="0">
                <a:solidFill>
                  <a:srgbClr val="000000"/>
                </a:solidFill>
                <a:latin typeface="Times New Roman" panose="02020603050405020304" pitchFamily="18" charset="0"/>
                <a:cs typeface="Times New Roman" panose="02020603050405020304" pitchFamily="18" charset="0"/>
              </a:rPr>
              <a:t>H</a:t>
            </a:r>
            <a:r>
              <a:rPr lang="en-US" altLang="en-US" sz="2800" i="1" baseline="-25000" dirty="0">
                <a:solidFill>
                  <a:srgbClr val="000000"/>
                </a:solidFill>
                <a:latin typeface="Times New Roman" panose="02020603050405020304" pitchFamily="18" charset="0"/>
                <a:cs typeface="Times New Roman" panose="02020603050405020304" pitchFamily="18" charset="0"/>
              </a:rPr>
              <a:t>a</a:t>
            </a:r>
            <a:r>
              <a:rPr lang="en-US" altLang="en-US" sz="2800" dirty="0">
                <a:solidFill>
                  <a:srgbClr val="000000"/>
                </a:solidFill>
                <a:latin typeface="Times New Roman" panose="02020603050405020304" pitchFamily="18" charset="0"/>
                <a:cs typeface="Times New Roman" panose="02020603050405020304" pitchFamily="18" charset="0"/>
              </a:rPr>
              <a:t>. </a:t>
            </a:r>
          </a:p>
          <a:p>
            <a:pPr eaLnBrk="1" hangingPunct="1">
              <a:spcBef>
                <a:spcPct val="20000"/>
              </a:spcBef>
              <a:buClr>
                <a:srgbClr val="FFC000"/>
              </a:buClr>
              <a:buFont typeface="Arial" panose="020B0604020202020204" pitchFamily="34" charset="0"/>
              <a:buChar char="•"/>
            </a:pPr>
            <a:r>
              <a:rPr lang="en-US" altLang="en-US" sz="2800" i="1" dirty="0">
                <a:solidFill>
                  <a:srgbClr val="000000"/>
                </a:solidFill>
                <a:latin typeface="Times New Roman" panose="02020603050405020304" pitchFamily="18" charset="0"/>
                <a:cs typeface="Times New Roman" panose="02020603050405020304" pitchFamily="18" charset="0"/>
              </a:rPr>
              <a:t>H</a:t>
            </a:r>
            <a:r>
              <a:rPr lang="en-US" altLang="en-US" sz="2800" baseline="-25000" dirty="0">
                <a:solidFill>
                  <a:srgbClr val="000000"/>
                </a:solidFill>
                <a:latin typeface="Times New Roman" panose="02020603050405020304" pitchFamily="18" charset="0"/>
                <a:cs typeface="Times New Roman" panose="02020603050405020304" pitchFamily="18" charset="0"/>
              </a:rPr>
              <a:t>0</a:t>
            </a:r>
            <a:r>
              <a:rPr lang="en-US" altLang="en-US" sz="2800" dirty="0">
                <a:solidFill>
                  <a:srgbClr val="000000"/>
                </a:solidFill>
                <a:latin typeface="Times New Roman" panose="02020603050405020304" pitchFamily="18" charset="0"/>
                <a:cs typeface="Times New Roman" panose="02020603050405020304" pitchFamily="18" charset="0"/>
              </a:rPr>
              <a:t> is “the mean time for an oil change is greater than or equal to 15 minutes.”</a:t>
            </a:r>
          </a:p>
        </p:txBody>
      </p:sp>
      <p:sp>
        <p:nvSpPr>
          <p:cNvPr id="66564" name="Footer Placeholder 2">
            <a:extLst>
              <a:ext uri="{FF2B5EF4-FFF2-40B4-BE49-F238E27FC236}">
                <a16:creationId xmlns:a16="http://schemas.microsoft.com/office/drawing/2014/main" xmlns="" id="{FDF18BFD-9ACD-4F06-B614-7F365B12199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60859631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62" name="Rectangle 2">
            <a:extLst>
              <a:ext uri="{FF2B5EF4-FFF2-40B4-BE49-F238E27FC236}">
                <a16:creationId xmlns:a16="http://schemas.microsoft.com/office/drawing/2014/main" xmlns="" id="{90477073-10B7-4D73-92F7-CFD0BD13D7F4}"/>
              </a:ext>
            </a:extLst>
          </p:cNvPr>
          <p:cNvSpPr>
            <a:spLocks noGrp="1" noChangeArrowheads="1"/>
          </p:cNvSpPr>
          <p:nvPr>
            <p:ph type="title"/>
          </p:nvPr>
        </p:nvSpPr>
        <p:spPr/>
        <p:txBody>
          <a:bodyPr/>
          <a:lstStyle/>
          <a:p>
            <a:pPr eaLnBrk="1" hangingPunct="1">
              <a:defRPr/>
            </a:pPr>
            <a:r>
              <a:rPr lang="en-US" altLang="en-US" dirty="0">
                <a:solidFill>
                  <a:schemeClr val="accent3"/>
                </a:solidFill>
                <a:ea typeface="+mj-ea"/>
              </a:rPr>
              <a:t>Solution: Interpreting a Decision</a:t>
            </a:r>
            <a:endParaRPr lang="el-GR" altLang="en-US" dirty="0">
              <a:solidFill>
                <a:schemeClr val="accent3"/>
              </a:solidFill>
              <a:ea typeface="+mj-ea"/>
            </a:endParaRPr>
          </a:p>
        </p:txBody>
      </p:sp>
      <p:sp>
        <p:nvSpPr>
          <p:cNvPr id="7" name="Content Placeholder 6">
            <a:extLst>
              <a:ext uri="{FF2B5EF4-FFF2-40B4-BE49-F238E27FC236}">
                <a16:creationId xmlns:a16="http://schemas.microsoft.com/office/drawing/2014/main" xmlns="" id="{983D2DFE-4602-4F6C-B2E8-9307CC27EC6A}"/>
              </a:ext>
            </a:extLst>
          </p:cNvPr>
          <p:cNvSpPr>
            <a:spLocks noGrp="1"/>
          </p:cNvSpPr>
          <p:nvPr>
            <p:ph idx="1"/>
          </p:nvPr>
        </p:nvSpPr>
        <p:spPr>
          <a:xfrm>
            <a:off x="457200" y="1600200"/>
            <a:ext cx="8229600" cy="4206875"/>
          </a:xfrm>
        </p:spPr>
        <p:txBody>
          <a:bodyPr/>
          <a:lstStyle/>
          <a:p>
            <a:r>
              <a:rPr lang="en-US" altLang="en-US"/>
              <a:t>If you reject </a:t>
            </a:r>
            <a:r>
              <a:rPr lang="en-US" altLang="en-US" i="1"/>
              <a:t>H</a:t>
            </a:r>
            <a:r>
              <a:rPr lang="en-US" altLang="en-US" baseline="-25000"/>
              <a:t>0</a:t>
            </a:r>
            <a:r>
              <a:rPr lang="en-US" altLang="en-US"/>
              <a:t> you should conclude “there is enough evidence to support the dealership’s claim that the mean time for an oil change is less than 15 minutes.”</a:t>
            </a:r>
          </a:p>
          <a:p>
            <a:pPr eaLnBrk="1" hangingPunct="1"/>
            <a:endParaRPr lang="en-US" altLang="en-US"/>
          </a:p>
          <a:p>
            <a:r>
              <a:rPr lang="en-US" altLang="en-US"/>
              <a:t>If you fail to reject </a:t>
            </a:r>
            <a:r>
              <a:rPr lang="en-US" altLang="en-US" i="1"/>
              <a:t>H</a:t>
            </a:r>
            <a:r>
              <a:rPr lang="en-US" altLang="en-US" baseline="-25000"/>
              <a:t>0</a:t>
            </a:r>
            <a:r>
              <a:rPr lang="en-US" altLang="en-US"/>
              <a:t>, you should conclude “there is not enough evidence to support the dealership’s</a:t>
            </a:r>
            <a:r>
              <a:rPr lang="en-US" altLang="en-US" i="1"/>
              <a:t> </a:t>
            </a:r>
            <a:r>
              <a:rPr lang="en-US" altLang="en-US"/>
              <a:t>claim that the mean time for an oil change is less than 15 minutes.”</a:t>
            </a:r>
          </a:p>
        </p:txBody>
      </p:sp>
      <p:sp>
        <p:nvSpPr>
          <p:cNvPr id="68611" name="Footer Placeholder 2">
            <a:extLst>
              <a:ext uri="{FF2B5EF4-FFF2-40B4-BE49-F238E27FC236}">
                <a16:creationId xmlns:a16="http://schemas.microsoft.com/office/drawing/2014/main" xmlns="" id="{FC88E642-C569-4944-818C-704EA5357FD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81236257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xmlns="" id="{61D4DA1D-82AB-4516-9BB2-7FEB17487013}"/>
              </a:ext>
            </a:extLst>
          </p:cNvPr>
          <p:cNvSpPr/>
          <p:nvPr/>
        </p:nvSpPr>
        <p:spPr>
          <a:xfrm>
            <a:off x="1933575" y="2981325"/>
            <a:ext cx="531813" cy="38258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0" name="Rectangle 39">
            <a:extLst>
              <a:ext uri="{FF2B5EF4-FFF2-40B4-BE49-F238E27FC236}">
                <a16:creationId xmlns:a16="http://schemas.microsoft.com/office/drawing/2014/main" xmlns="" id="{5BA3226A-7C31-40A4-A522-E98FF48CB229}"/>
              </a:ext>
            </a:extLst>
          </p:cNvPr>
          <p:cNvSpPr/>
          <p:nvPr/>
        </p:nvSpPr>
        <p:spPr>
          <a:xfrm>
            <a:off x="3195638" y="2130425"/>
            <a:ext cx="531812" cy="38258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9" name="Rectangle 38">
            <a:extLst>
              <a:ext uri="{FF2B5EF4-FFF2-40B4-BE49-F238E27FC236}">
                <a16:creationId xmlns:a16="http://schemas.microsoft.com/office/drawing/2014/main" xmlns="" id="{5791C6DA-6805-4804-B9B9-6EC1F9AD3618}"/>
              </a:ext>
            </a:extLst>
          </p:cNvPr>
          <p:cNvSpPr/>
          <p:nvPr/>
        </p:nvSpPr>
        <p:spPr>
          <a:xfrm>
            <a:off x="1895475" y="2144713"/>
            <a:ext cx="531813" cy="38258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20612" name="Text Box 4">
            <a:extLst>
              <a:ext uri="{FF2B5EF4-FFF2-40B4-BE49-F238E27FC236}">
                <a16:creationId xmlns:a16="http://schemas.microsoft.com/office/drawing/2014/main" xmlns="" id="{23771192-5CF6-4268-9F5C-62E799415A1F}"/>
              </a:ext>
            </a:extLst>
          </p:cNvPr>
          <p:cNvSpPr txBox="1">
            <a:spLocks noChangeArrowheads="1"/>
          </p:cNvSpPr>
          <p:nvPr/>
        </p:nvSpPr>
        <p:spPr bwMode="auto">
          <a:xfrm>
            <a:off x="366713" y="1195388"/>
            <a:ext cx="8458200" cy="478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ea typeface="MS PGothic" panose="020B0600070205080204" pitchFamily="34" charset="-128"/>
              </a:defRPr>
            </a:lvl1pPr>
            <a:lvl2pPr marL="914400" indent="-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Clr>
                <a:schemeClr val="accent1"/>
              </a:buClr>
              <a:buFontTx/>
              <a:buAutoNum type="arabicPeriod"/>
            </a:pPr>
            <a:r>
              <a:rPr lang="en-US" altLang="en-US" sz="2800" dirty="0">
                <a:latin typeface="Times New Roman" panose="02020603050405020304" pitchFamily="18" charset="0"/>
              </a:rPr>
              <a:t>State the claim mathematically and verbally.  Identify the null and alternative hypotheses.</a:t>
            </a:r>
          </a:p>
          <a:p>
            <a:pPr lvl="1" eaLnBrk="1" hangingPunct="1">
              <a:buClr>
                <a:schemeClr val="accent1"/>
              </a:buClr>
            </a:pPr>
            <a:r>
              <a:rPr lang="en-US" altLang="en-US" sz="2800" dirty="0">
                <a:latin typeface="Times New Roman" panose="02020603050405020304" pitchFamily="18" charset="0"/>
              </a:rPr>
              <a:t>	</a:t>
            </a:r>
            <a:r>
              <a:rPr lang="en-US" altLang="en-US" sz="2800" i="1" dirty="0">
                <a:latin typeface="Times New Roman" panose="02020603050405020304" pitchFamily="18" charset="0"/>
              </a:rPr>
              <a:t>H</a:t>
            </a:r>
            <a:r>
              <a:rPr lang="en-US" altLang="en-US" sz="2800" baseline="-25000" dirty="0">
                <a:latin typeface="Times New Roman" panose="02020603050405020304" pitchFamily="18" charset="0"/>
              </a:rPr>
              <a:t>0</a:t>
            </a:r>
            <a:r>
              <a:rPr lang="en-US" altLang="en-US" sz="2800" dirty="0">
                <a:latin typeface="Times New Roman" panose="02020603050405020304" pitchFamily="18" charset="0"/>
              </a:rPr>
              <a:t>:  ?      </a:t>
            </a:r>
            <a:r>
              <a:rPr lang="en-US" altLang="en-US" sz="2800" i="1" dirty="0">
                <a:latin typeface="Times New Roman" panose="02020603050405020304" pitchFamily="18" charset="0"/>
              </a:rPr>
              <a:t>H</a:t>
            </a:r>
            <a:r>
              <a:rPr lang="en-US" altLang="en-US" sz="2800" i="1" baseline="-25000" dirty="0">
                <a:latin typeface="Times New Roman" panose="02020603050405020304" pitchFamily="18" charset="0"/>
              </a:rPr>
              <a:t>a</a:t>
            </a:r>
            <a:r>
              <a:rPr lang="en-US" altLang="en-US" sz="2800" dirty="0">
                <a:latin typeface="Times New Roman" panose="02020603050405020304" pitchFamily="18" charset="0"/>
              </a:rPr>
              <a:t>:  ?</a:t>
            </a:r>
          </a:p>
          <a:p>
            <a:pPr eaLnBrk="1" hangingPunct="1">
              <a:buClr>
                <a:schemeClr val="accent1"/>
              </a:buClr>
              <a:buFontTx/>
              <a:buAutoNum type="arabicPeriod"/>
            </a:pPr>
            <a:r>
              <a:rPr lang="en-US" altLang="en-US" sz="2800" dirty="0">
                <a:latin typeface="Times New Roman" panose="02020603050405020304" pitchFamily="18" charset="0"/>
                <a:sym typeface="Symbol" panose="05050102010706020507" pitchFamily="18" charset="2"/>
              </a:rPr>
              <a:t>Specify the level of significance.</a:t>
            </a:r>
          </a:p>
          <a:p>
            <a:pPr lvl="1" eaLnBrk="1" hangingPunct="1">
              <a:buClr>
                <a:schemeClr val="accent1"/>
              </a:buClr>
            </a:pPr>
            <a:r>
              <a:rPr lang="en-US" altLang="en-US" sz="2800" dirty="0">
                <a:latin typeface="Times New Roman" panose="02020603050405020304" pitchFamily="18" charset="0"/>
                <a:sym typeface="Symbol" panose="05050102010706020507" pitchFamily="18" charset="2"/>
              </a:rPr>
              <a:t>	</a:t>
            </a:r>
            <a:r>
              <a:rPr lang="el-GR" altLang="en-US" sz="2800" i="1" dirty="0">
                <a:latin typeface="Times New Roman" panose="02020603050405020304" pitchFamily="18" charset="0"/>
                <a:cs typeface="Times New Roman" panose="02020603050405020304" pitchFamily="18" charset="0"/>
                <a:sym typeface="Symbol" panose="05050102010706020507" pitchFamily="18" charset="2"/>
              </a:rPr>
              <a:t>α</a:t>
            </a:r>
            <a:r>
              <a:rPr lang="en-US" altLang="en-US" sz="2800" dirty="0">
                <a:latin typeface="Times New Roman" panose="02020603050405020304" pitchFamily="18" charset="0"/>
                <a:cs typeface="Times New Roman" panose="02020603050405020304" pitchFamily="18" charset="0"/>
                <a:sym typeface="Symbol" panose="05050102010706020507" pitchFamily="18" charset="2"/>
              </a:rPr>
              <a:t> =   ?</a:t>
            </a:r>
            <a:endParaRPr lang="en-US" altLang="en-US" sz="2800" dirty="0">
              <a:latin typeface="Times New Roman" panose="02020603050405020304" pitchFamily="18" charset="0"/>
              <a:sym typeface="Symbol" panose="05050102010706020507" pitchFamily="18" charset="2"/>
            </a:endParaRPr>
          </a:p>
          <a:p>
            <a:pPr eaLnBrk="1" hangingPunct="1">
              <a:buClr>
                <a:schemeClr val="accent1"/>
              </a:buClr>
              <a:buFontTx/>
              <a:buAutoNum type="arabicPeriod"/>
            </a:pPr>
            <a:r>
              <a:rPr lang="en-US" altLang="en-US" sz="2800" dirty="0">
                <a:latin typeface="Times New Roman" panose="02020603050405020304" pitchFamily="18" charset="0"/>
                <a:sym typeface="Symbol" panose="05050102010706020507" pitchFamily="18" charset="2"/>
              </a:rPr>
              <a:t>Determine the standardized </a:t>
            </a:r>
            <a:br>
              <a:rPr lang="en-US" altLang="en-US" sz="2800" dirty="0">
                <a:latin typeface="Times New Roman" panose="02020603050405020304" pitchFamily="18" charset="0"/>
                <a:sym typeface="Symbol" panose="05050102010706020507" pitchFamily="18" charset="2"/>
              </a:rPr>
            </a:br>
            <a:r>
              <a:rPr lang="en-US" altLang="en-US" sz="2800" dirty="0">
                <a:latin typeface="Times New Roman" panose="02020603050405020304" pitchFamily="18" charset="0"/>
                <a:sym typeface="Symbol" panose="05050102010706020507" pitchFamily="18" charset="2"/>
              </a:rPr>
              <a:t>sampling distribution and </a:t>
            </a:r>
            <a:br>
              <a:rPr lang="en-US" altLang="en-US" sz="2800" dirty="0">
                <a:latin typeface="Times New Roman" panose="02020603050405020304" pitchFamily="18" charset="0"/>
                <a:sym typeface="Symbol" panose="05050102010706020507" pitchFamily="18" charset="2"/>
              </a:rPr>
            </a:br>
            <a:r>
              <a:rPr lang="en-US" altLang="en-US" sz="2800" dirty="0">
                <a:latin typeface="Times New Roman" panose="02020603050405020304" pitchFamily="18" charset="0"/>
                <a:sym typeface="Symbol" panose="05050102010706020507" pitchFamily="18" charset="2"/>
              </a:rPr>
              <a:t>draw its graph.</a:t>
            </a:r>
          </a:p>
          <a:p>
            <a:pPr eaLnBrk="1" hangingPunct="1">
              <a:buClr>
                <a:schemeClr val="accent1"/>
              </a:buClr>
              <a:buFontTx/>
              <a:buAutoNum type="arabicPeriod"/>
            </a:pPr>
            <a:r>
              <a:rPr lang="en-US" altLang="en-US" sz="2800" dirty="0">
                <a:latin typeface="Times New Roman" panose="02020603050405020304" pitchFamily="18" charset="0"/>
                <a:sym typeface="Symbol" panose="05050102010706020507" pitchFamily="18" charset="2"/>
              </a:rPr>
              <a:t>Calculate the test statistic</a:t>
            </a:r>
            <a:br>
              <a:rPr lang="en-US" altLang="en-US" sz="2800" dirty="0">
                <a:latin typeface="Times New Roman" panose="02020603050405020304" pitchFamily="18" charset="0"/>
                <a:sym typeface="Symbol" panose="05050102010706020507" pitchFamily="18" charset="2"/>
              </a:rPr>
            </a:br>
            <a:r>
              <a:rPr lang="en-US" altLang="en-US" sz="2800" dirty="0">
                <a:latin typeface="Times New Roman" panose="02020603050405020304" pitchFamily="18" charset="0"/>
                <a:sym typeface="Symbol" panose="05050102010706020507" pitchFamily="18" charset="2"/>
              </a:rPr>
              <a:t>and its standardized value.</a:t>
            </a:r>
            <a:br>
              <a:rPr lang="en-US" altLang="en-US" sz="2800" dirty="0">
                <a:latin typeface="Times New Roman" panose="02020603050405020304" pitchFamily="18" charset="0"/>
                <a:sym typeface="Symbol" panose="05050102010706020507" pitchFamily="18" charset="2"/>
              </a:rPr>
            </a:br>
            <a:r>
              <a:rPr lang="en-US" altLang="en-US" sz="2800" dirty="0">
                <a:latin typeface="Times New Roman" panose="02020603050405020304" pitchFamily="18" charset="0"/>
                <a:sym typeface="Symbol" panose="05050102010706020507" pitchFamily="18" charset="2"/>
              </a:rPr>
              <a:t>Add it to your sketch.</a:t>
            </a:r>
          </a:p>
        </p:txBody>
      </p:sp>
      <p:sp>
        <p:nvSpPr>
          <p:cNvPr id="70661" name="Rectangle 2">
            <a:extLst>
              <a:ext uri="{FF2B5EF4-FFF2-40B4-BE49-F238E27FC236}">
                <a16:creationId xmlns:a16="http://schemas.microsoft.com/office/drawing/2014/main" xmlns="" id="{7E3B42E5-36E8-4820-8413-8A0FD22817DB}"/>
              </a:ext>
            </a:extLst>
          </p:cNvPr>
          <p:cNvSpPr>
            <a:spLocks noGrp="1" noChangeArrowheads="1"/>
          </p:cNvSpPr>
          <p:nvPr>
            <p:ph type="title"/>
          </p:nvPr>
        </p:nvSpPr>
        <p:spPr>
          <a:xfrm>
            <a:off x="0" y="125413"/>
            <a:ext cx="9144000" cy="990600"/>
          </a:xfrm>
        </p:spPr>
        <p:txBody>
          <a:bodyPr/>
          <a:lstStyle/>
          <a:p>
            <a:pPr eaLnBrk="1" hangingPunct="1"/>
            <a:r>
              <a:rPr lang="en-US" altLang="en-US" sz="3200"/>
              <a:t>Steps for Hypothesis Testing</a:t>
            </a:r>
            <a:endParaRPr lang="el-GR" altLang="en-US" sz="3200"/>
          </a:p>
        </p:txBody>
      </p:sp>
      <p:sp>
        <p:nvSpPr>
          <p:cNvPr id="70666" name="Footer Placeholder 2">
            <a:extLst>
              <a:ext uri="{FF2B5EF4-FFF2-40B4-BE49-F238E27FC236}">
                <a16:creationId xmlns:a16="http://schemas.microsoft.com/office/drawing/2014/main" xmlns="" id="{3E922663-BCE0-4758-BFB1-3D7BF8618832}"/>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4" name="Picture 3" descr="A close up of a logo&#10;&#10;Description generated with very high confidence">
            <a:extLst>
              <a:ext uri="{FF2B5EF4-FFF2-40B4-BE49-F238E27FC236}">
                <a16:creationId xmlns:a16="http://schemas.microsoft.com/office/drawing/2014/main" xmlns="" id="{6EB54A8F-D3B4-4062-9974-8BFE0E0AE1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7714" y="2760314"/>
            <a:ext cx="3385421" cy="2021451"/>
          </a:xfrm>
          <a:prstGeom prst="rect">
            <a:avLst/>
          </a:prstGeom>
        </p:spPr>
      </p:pic>
      <p:pic>
        <p:nvPicPr>
          <p:cNvPr id="6" name="Picture 5">
            <a:extLst>
              <a:ext uri="{FF2B5EF4-FFF2-40B4-BE49-F238E27FC236}">
                <a16:creationId xmlns:a16="http://schemas.microsoft.com/office/drawing/2014/main" xmlns="" id="{5620AEB8-2CAD-4FB4-897A-93AF88D89A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7240" y="4723628"/>
            <a:ext cx="3675895" cy="1623063"/>
          </a:xfrm>
          <a:prstGeom prst="rect">
            <a:avLst/>
          </a:prstGeom>
        </p:spPr>
      </p:pic>
    </p:spTree>
    <p:extLst>
      <p:ext uri="{BB962C8B-B14F-4D97-AF65-F5344CB8AC3E}">
        <p14:creationId xmlns:p14="http://schemas.microsoft.com/office/powerpoint/2010/main" val="37142113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0612">
                                            <p:txEl>
                                              <p:pRg st="2" end="2"/>
                                            </p:txEl>
                                          </p:spTgt>
                                        </p:tgtEl>
                                        <p:attrNameLst>
                                          <p:attrName>style.visibility</p:attrName>
                                        </p:attrNameLst>
                                      </p:cBhvr>
                                      <p:to>
                                        <p:strVal val="visible"/>
                                      </p:to>
                                    </p:set>
                                    <p:animEffect transition="in" filter="fade">
                                      <p:cBhvr>
                                        <p:cTn id="7" dur="500"/>
                                        <p:tgtEl>
                                          <p:spTgt spid="1220612">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220612">
                                            <p:txEl>
                                              <p:pRg st="3" end="3"/>
                                            </p:txEl>
                                          </p:spTgt>
                                        </p:tgtEl>
                                        <p:attrNameLst>
                                          <p:attrName>style.visibility</p:attrName>
                                        </p:attrNameLst>
                                      </p:cBhvr>
                                      <p:to>
                                        <p:strVal val="visible"/>
                                      </p:to>
                                    </p:set>
                                    <p:animEffect transition="in" filter="fade">
                                      <p:cBhvr>
                                        <p:cTn id="10" dur="500"/>
                                        <p:tgtEl>
                                          <p:spTgt spid="1220612">
                                            <p:txEl>
                                              <p:pRg st="3" end="3"/>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220612">
                                            <p:txEl>
                                              <p:pRg st="4" end="4"/>
                                            </p:txEl>
                                          </p:spTgt>
                                        </p:tgtEl>
                                        <p:attrNameLst>
                                          <p:attrName>style.visibility</p:attrName>
                                        </p:attrNameLst>
                                      </p:cBhvr>
                                      <p:to>
                                        <p:strVal val="visible"/>
                                      </p:to>
                                    </p:set>
                                    <p:animEffect transition="in" filter="fade">
                                      <p:cBhvr>
                                        <p:cTn id="18" dur="500"/>
                                        <p:tgtEl>
                                          <p:spTgt spid="1220612">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220612">
                                            <p:txEl>
                                              <p:pRg st="5" end="5"/>
                                            </p:txEl>
                                          </p:spTgt>
                                        </p:tgtEl>
                                        <p:attrNameLst>
                                          <p:attrName>style.visibility</p:attrName>
                                        </p:attrNameLst>
                                      </p:cBhvr>
                                      <p:to>
                                        <p:strVal val="visible"/>
                                      </p:to>
                                    </p:set>
                                    <p:animEffect transition="in" filter="fade">
                                      <p:cBhvr>
                                        <p:cTn id="26" dur="500"/>
                                        <p:tgtEl>
                                          <p:spTgt spid="1220612">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a:extLst>
              <a:ext uri="{FF2B5EF4-FFF2-40B4-BE49-F238E27FC236}">
                <a16:creationId xmlns:a16="http://schemas.microsoft.com/office/drawing/2014/main" xmlns="" id="{08E61000-4F2A-4F37-9975-5D0E04DB7E16}"/>
              </a:ext>
            </a:extLst>
          </p:cNvPr>
          <p:cNvSpPr>
            <a:spLocks noGrp="1"/>
          </p:cNvSpPr>
          <p:nvPr>
            <p:ph type="title"/>
          </p:nvPr>
        </p:nvSpPr>
        <p:spPr/>
        <p:txBody>
          <a:bodyPr/>
          <a:lstStyle/>
          <a:p>
            <a:pPr eaLnBrk="1" hangingPunct="1"/>
            <a:r>
              <a:rPr lang="en-US" altLang="en-US"/>
              <a:t>Section 7.1 Objectives</a:t>
            </a:r>
          </a:p>
        </p:txBody>
      </p:sp>
      <p:sp>
        <p:nvSpPr>
          <p:cNvPr id="15362" name="Content Placeholder 2">
            <a:extLst>
              <a:ext uri="{FF2B5EF4-FFF2-40B4-BE49-F238E27FC236}">
                <a16:creationId xmlns:a16="http://schemas.microsoft.com/office/drawing/2014/main" xmlns="" id="{7F73DEF4-9456-4908-9364-D89D7D1BA0DD}"/>
              </a:ext>
            </a:extLst>
          </p:cNvPr>
          <p:cNvSpPr>
            <a:spLocks noGrp="1"/>
          </p:cNvSpPr>
          <p:nvPr>
            <p:ph idx="1"/>
          </p:nvPr>
        </p:nvSpPr>
        <p:spPr>
          <a:xfrm>
            <a:off x="457200" y="1323975"/>
            <a:ext cx="8229600" cy="4525963"/>
          </a:xfrm>
        </p:spPr>
        <p:txBody>
          <a:bodyPr/>
          <a:lstStyle/>
          <a:p>
            <a:pPr eaLnBrk="1" hangingPunct="1"/>
            <a:r>
              <a:rPr lang="en-US" altLang="en-US" dirty="0"/>
              <a:t>A practical introduction to hypothesis tests</a:t>
            </a:r>
          </a:p>
          <a:p>
            <a:pPr eaLnBrk="1" hangingPunct="1"/>
            <a:r>
              <a:rPr lang="en-US" altLang="en-US" dirty="0"/>
              <a:t>How to state a null hypothesis and an alternative hypothesis</a:t>
            </a:r>
          </a:p>
          <a:p>
            <a:pPr eaLnBrk="1" hangingPunct="1"/>
            <a:r>
              <a:rPr lang="en-US" altLang="en-US" dirty="0"/>
              <a:t>How to Identify type I and type II errors and interpret the level of significance</a:t>
            </a:r>
          </a:p>
          <a:p>
            <a:pPr eaLnBrk="1" hangingPunct="1"/>
            <a:r>
              <a:rPr lang="en-US" altLang="en-US" dirty="0"/>
              <a:t>How to know whether to use a one-tailed or two-tailed statistical test and find a </a:t>
            </a:r>
            <a:r>
              <a:rPr lang="en-US" altLang="en-US" i="1" dirty="0"/>
              <a:t>P</a:t>
            </a:r>
            <a:r>
              <a:rPr lang="en-US" altLang="en-US" dirty="0"/>
              <a:t>-value</a:t>
            </a:r>
          </a:p>
          <a:p>
            <a:pPr eaLnBrk="1" hangingPunct="1"/>
            <a:r>
              <a:rPr lang="en-US" altLang="en-US" dirty="0"/>
              <a:t>How to make and interpret a decision based on the results of a statistical test</a:t>
            </a:r>
          </a:p>
          <a:p>
            <a:pPr eaLnBrk="1" hangingPunct="1"/>
            <a:r>
              <a:rPr lang="en-US" altLang="en-US" dirty="0"/>
              <a:t>How to write a claim for a hypothesis test </a:t>
            </a:r>
          </a:p>
        </p:txBody>
      </p:sp>
      <p:sp>
        <p:nvSpPr>
          <p:cNvPr id="15363" name="Footer Placeholder 2">
            <a:extLst>
              <a:ext uri="{FF2B5EF4-FFF2-40B4-BE49-F238E27FC236}">
                <a16:creationId xmlns:a16="http://schemas.microsoft.com/office/drawing/2014/main" xmlns="" id="{BCFB3B42-24DB-4D10-A43A-56671C5B5780}"/>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443671371"/>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a:extLst>
              <a:ext uri="{FF2B5EF4-FFF2-40B4-BE49-F238E27FC236}">
                <a16:creationId xmlns:a16="http://schemas.microsoft.com/office/drawing/2014/main" xmlns="" id="{CBE6FD67-3FE0-4469-A1BD-A479BCFB8597}"/>
              </a:ext>
            </a:extLst>
          </p:cNvPr>
          <p:cNvSpPr>
            <a:spLocks noGrp="1" noChangeArrowheads="1"/>
          </p:cNvSpPr>
          <p:nvPr>
            <p:ph type="title"/>
          </p:nvPr>
        </p:nvSpPr>
        <p:spPr/>
        <p:txBody>
          <a:bodyPr/>
          <a:lstStyle/>
          <a:p>
            <a:pPr eaLnBrk="1" hangingPunct="1"/>
            <a:r>
              <a:rPr lang="en-US" altLang="en-US"/>
              <a:t>Steps for Hypothesis Testing</a:t>
            </a:r>
            <a:endParaRPr lang="el-GR" altLang="en-US"/>
          </a:p>
        </p:txBody>
      </p:sp>
      <p:sp>
        <p:nvSpPr>
          <p:cNvPr id="67587" name="Content Placeholder 14">
            <a:extLst>
              <a:ext uri="{FF2B5EF4-FFF2-40B4-BE49-F238E27FC236}">
                <a16:creationId xmlns:a16="http://schemas.microsoft.com/office/drawing/2014/main" xmlns="" id="{D1B2F8E6-0249-46F7-BA0C-B3372723AC89}"/>
              </a:ext>
            </a:extLst>
          </p:cNvPr>
          <p:cNvSpPr>
            <a:spLocks noGrp="1"/>
          </p:cNvSpPr>
          <p:nvPr>
            <p:ph idx="1"/>
          </p:nvPr>
        </p:nvSpPr>
        <p:spPr/>
        <p:txBody>
          <a:bodyPr/>
          <a:lstStyle/>
          <a:p>
            <a:pPr marL="457200" indent="-457200">
              <a:buFontTx/>
              <a:buAutoNum type="arabicPeriod" startAt="5"/>
            </a:pPr>
            <a:r>
              <a:rPr lang="en-US" altLang="en-US" dirty="0"/>
              <a:t>Find the </a:t>
            </a:r>
            <a:r>
              <a:rPr lang="en-US" altLang="en-US" i="1" dirty="0"/>
              <a:t>P</a:t>
            </a:r>
            <a:r>
              <a:rPr lang="en-US" altLang="en-US" dirty="0"/>
              <a:t>-value.</a:t>
            </a:r>
          </a:p>
          <a:p>
            <a:pPr marL="457200" indent="-457200">
              <a:buFontTx/>
              <a:buAutoNum type="arabicPeriod" startAt="5"/>
            </a:pPr>
            <a:r>
              <a:rPr lang="en-US" altLang="en-US" dirty="0">
                <a:sym typeface="Symbol" panose="05050102010706020507" pitchFamily="18" charset="2"/>
              </a:rPr>
              <a:t>Use the following decision rule.</a:t>
            </a:r>
            <a:br>
              <a:rPr lang="en-US" altLang="en-US" dirty="0">
                <a:sym typeface="Symbol" panose="05050102010706020507" pitchFamily="18" charset="2"/>
              </a:rPr>
            </a:br>
            <a:r>
              <a:rPr lang="en-US" altLang="en-US" dirty="0">
                <a:sym typeface="Symbol" panose="05050102010706020507" pitchFamily="18" charset="2"/>
              </a:rPr>
              <a:t/>
            </a:r>
            <a:br>
              <a:rPr lang="en-US" altLang="en-US" dirty="0">
                <a:sym typeface="Symbol" panose="05050102010706020507" pitchFamily="18" charset="2"/>
              </a:rPr>
            </a:br>
            <a:endParaRPr lang="en-US" altLang="en-US" dirty="0">
              <a:sym typeface="Symbol" panose="05050102010706020507" pitchFamily="18" charset="2"/>
            </a:endParaRPr>
          </a:p>
          <a:p>
            <a:pPr marL="457200" indent="-457200">
              <a:buFontTx/>
              <a:buAutoNum type="arabicPeriod" startAt="5"/>
            </a:pPr>
            <a:endParaRPr lang="en-US" altLang="en-US" dirty="0">
              <a:sym typeface="Symbol" panose="05050102010706020507" pitchFamily="18" charset="2"/>
            </a:endParaRPr>
          </a:p>
          <a:p>
            <a:pPr marL="457200" indent="-457200">
              <a:buFontTx/>
              <a:buAutoNum type="arabicPeriod" startAt="5"/>
            </a:pPr>
            <a:endParaRPr lang="en-US" altLang="en-US" dirty="0">
              <a:sym typeface="Symbol" panose="05050102010706020507" pitchFamily="18" charset="2"/>
            </a:endParaRPr>
          </a:p>
          <a:p>
            <a:pPr marL="457200" indent="-457200">
              <a:buFontTx/>
              <a:buAutoNum type="arabicPeriod" startAt="5"/>
            </a:pPr>
            <a:endParaRPr lang="en-US" altLang="en-US" dirty="0">
              <a:sym typeface="Symbol" panose="05050102010706020507" pitchFamily="18" charset="2"/>
            </a:endParaRPr>
          </a:p>
          <a:p>
            <a:pPr marL="457200" indent="-457200">
              <a:buFontTx/>
              <a:buAutoNum type="arabicPeriod" startAt="5"/>
            </a:pPr>
            <a:r>
              <a:rPr lang="en-US" altLang="en-US" dirty="0">
                <a:sym typeface="Symbol" panose="05050102010706020507" pitchFamily="18" charset="2"/>
              </a:rPr>
              <a:t>Write a statement to interpret the decision in the context of the original claim.</a:t>
            </a:r>
          </a:p>
        </p:txBody>
      </p:sp>
      <p:sp>
        <p:nvSpPr>
          <p:cNvPr id="72712" name="Footer Placeholder 2">
            <a:extLst>
              <a:ext uri="{FF2B5EF4-FFF2-40B4-BE49-F238E27FC236}">
                <a16:creationId xmlns:a16="http://schemas.microsoft.com/office/drawing/2014/main" xmlns="" id="{85CB7C71-0DB4-49B5-9100-AF7F149DB043}"/>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screenshot of a cell phone&#10;&#10;Description generated with very high confidence">
            <a:extLst>
              <a:ext uri="{FF2B5EF4-FFF2-40B4-BE49-F238E27FC236}">
                <a16:creationId xmlns:a16="http://schemas.microsoft.com/office/drawing/2014/main" xmlns="" id="{3A082024-09E4-43EC-A7A8-69CE6A8A07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1914" y="2706501"/>
            <a:ext cx="6667548" cy="2325889"/>
          </a:xfrm>
          <a:prstGeom prst="rect">
            <a:avLst/>
          </a:prstGeom>
        </p:spPr>
      </p:pic>
    </p:spTree>
    <p:extLst>
      <p:ext uri="{BB962C8B-B14F-4D97-AF65-F5344CB8AC3E}">
        <p14:creationId xmlns:p14="http://schemas.microsoft.com/office/powerpoint/2010/main" val="10261529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xEl>
                                              <p:pRg st="1" end="1"/>
                                            </p:txEl>
                                          </p:spTgt>
                                        </p:tgtEl>
                                        <p:attrNameLst>
                                          <p:attrName>style.visibility</p:attrName>
                                        </p:attrNameLst>
                                      </p:cBhvr>
                                      <p:to>
                                        <p:strVal val="visible"/>
                                      </p:to>
                                    </p:set>
                                    <p:animEffect transition="in" filter="fade">
                                      <p:cBhvr>
                                        <p:cTn id="7" dur="500"/>
                                        <p:tgtEl>
                                          <p:spTgt spid="6758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7587">
                                            <p:txEl>
                                              <p:pRg st="5" end="5"/>
                                            </p:txEl>
                                          </p:spTgt>
                                        </p:tgtEl>
                                        <p:attrNameLst>
                                          <p:attrName>style.visibility</p:attrName>
                                        </p:attrNameLst>
                                      </p:cBhvr>
                                      <p:to>
                                        <p:strVal val="visible"/>
                                      </p:to>
                                    </p:set>
                                    <p:animEffect transition="in" filter="fade">
                                      <p:cBhvr>
                                        <p:cTn id="15" dur="500"/>
                                        <p:tgtEl>
                                          <p:spTgt spid="675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A96EFA8B-F802-484A-B56F-E0BAD80D881D}"/>
              </a:ext>
            </a:extLst>
          </p:cNvPr>
          <p:cNvSpPr>
            <a:spLocks noGrp="1"/>
          </p:cNvSpPr>
          <p:nvPr>
            <p:ph idx="1"/>
          </p:nvPr>
        </p:nvSpPr>
        <p:spPr/>
        <p:txBody>
          <a:bodyPr/>
          <a:lstStyle/>
          <a:p>
            <a:r>
              <a:rPr lang="en-US" sz="2600" dirty="0"/>
              <a:t>The strategy that you will use in hypothesis testing should depend on whether you are trying to support or reject a claim.</a:t>
            </a:r>
          </a:p>
          <a:p>
            <a:r>
              <a:rPr lang="en-US" sz="2600" dirty="0"/>
              <a:t>You cannot use a hypothesis test to support your claim when your claim is the null hypothesis.</a:t>
            </a:r>
          </a:p>
          <a:p>
            <a:r>
              <a:rPr lang="en-US" sz="2600" dirty="0"/>
              <a:t>As a researcher, to perform a hypothesis test where the possible outcome will support a claim, word the claim so it is the alternative hypothesis. </a:t>
            </a:r>
          </a:p>
          <a:p>
            <a:r>
              <a:rPr lang="en-US" sz="2600" dirty="0"/>
              <a:t>To perform a hypothesis test where the possible outcome will reject a claim, word it so the claim is the null hypothesis.</a:t>
            </a:r>
          </a:p>
        </p:txBody>
      </p:sp>
      <p:sp>
        <p:nvSpPr>
          <p:cNvPr id="3" name="Title 2">
            <a:extLst>
              <a:ext uri="{FF2B5EF4-FFF2-40B4-BE49-F238E27FC236}">
                <a16:creationId xmlns:a16="http://schemas.microsoft.com/office/drawing/2014/main" xmlns="" id="{379E31E6-1CBB-4C58-AD50-F71ACEB75136}"/>
              </a:ext>
            </a:extLst>
          </p:cNvPr>
          <p:cNvSpPr>
            <a:spLocks noGrp="1"/>
          </p:cNvSpPr>
          <p:nvPr>
            <p:ph type="title"/>
          </p:nvPr>
        </p:nvSpPr>
        <p:spPr/>
        <p:txBody>
          <a:bodyPr/>
          <a:lstStyle/>
          <a:p>
            <a:r>
              <a:rPr lang="en-US" dirty="0"/>
              <a:t>Strategies for Hypothesis Testing</a:t>
            </a:r>
          </a:p>
        </p:txBody>
      </p:sp>
    </p:spTree>
    <p:extLst>
      <p:ext uri="{BB962C8B-B14F-4D97-AF65-F5344CB8AC3E}">
        <p14:creationId xmlns:p14="http://schemas.microsoft.com/office/powerpoint/2010/main" val="173406637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79E31E6-1CBB-4C58-AD50-F71ACEB75136}"/>
              </a:ext>
            </a:extLst>
          </p:cNvPr>
          <p:cNvSpPr>
            <a:spLocks noGrp="1"/>
          </p:cNvSpPr>
          <p:nvPr>
            <p:ph type="title"/>
          </p:nvPr>
        </p:nvSpPr>
        <p:spPr/>
        <p:txBody>
          <a:bodyPr/>
          <a:lstStyle/>
          <a:p>
            <a:r>
              <a:rPr lang="en-US" dirty="0">
                <a:solidFill>
                  <a:schemeClr val="accent3"/>
                </a:solidFill>
              </a:rPr>
              <a:t>Example: Writing the Hypotheses</a:t>
            </a:r>
          </a:p>
        </p:txBody>
      </p:sp>
      <p:sp>
        <p:nvSpPr>
          <p:cNvPr id="5" name="Content Placeholder 4">
            <a:extLst>
              <a:ext uri="{FF2B5EF4-FFF2-40B4-BE49-F238E27FC236}">
                <a16:creationId xmlns:a16="http://schemas.microsoft.com/office/drawing/2014/main" xmlns="" id="{EF808B13-578F-4DFA-A05B-7A9F3A08B18B}"/>
              </a:ext>
            </a:extLst>
          </p:cNvPr>
          <p:cNvSpPr>
            <a:spLocks noGrp="1"/>
          </p:cNvSpPr>
          <p:nvPr>
            <p:ph idx="1"/>
          </p:nvPr>
        </p:nvSpPr>
        <p:spPr/>
        <p:txBody>
          <a:bodyPr/>
          <a:lstStyle/>
          <a:p>
            <a:pPr marL="0" indent="0">
              <a:buNone/>
            </a:pPr>
            <a:r>
              <a:rPr lang="en-US" dirty="0"/>
              <a:t>A medical research team is investigating the benefits of a new surgical treatment. One of the claims is that the mean recovery time for patients after the new treatment is less than 96 hours.</a:t>
            </a:r>
          </a:p>
          <a:p>
            <a:pPr marL="514350" indent="-514350">
              <a:buFont typeface="+mj-lt"/>
              <a:buAutoNum type="arabicPeriod"/>
            </a:pPr>
            <a:r>
              <a:rPr lang="en-US" dirty="0"/>
              <a:t>How would you write the null and alternative hypotheses when you are on the research team and want to support the claim? How should you interpret a decision that rejects the null hypothesis?</a:t>
            </a:r>
          </a:p>
        </p:txBody>
      </p:sp>
    </p:spTree>
    <p:extLst>
      <p:ext uri="{BB962C8B-B14F-4D97-AF65-F5344CB8AC3E}">
        <p14:creationId xmlns:p14="http://schemas.microsoft.com/office/powerpoint/2010/main" val="1294828782"/>
      </p:ext>
    </p:extLst>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79E31E6-1CBB-4C58-AD50-F71ACEB75136}"/>
              </a:ext>
            </a:extLst>
          </p:cNvPr>
          <p:cNvSpPr>
            <a:spLocks noGrp="1"/>
          </p:cNvSpPr>
          <p:nvPr>
            <p:ph type="title"/>
          </p:nvPr>
        </p:nvSpPr>
        <p:spPr/>
        <p:txBody>
          <a:bodyPr/>
          <a:lstStyle/>
          <a:p>
            <a:r>
              <a:rPr lang="en-US" dirty="0">
                <a:solidFill>
                  <a:schemeClr val="accent3"/>
                </a:solidFill>
              </a:rPr>
              <a:t>Solution: Writing the Hypotheses</a:t>
            </a:r>
          </a:p>
        </p:txBody>
      </p:sp>
      <p:sp>
        <p:nvSpPr>
          <p:cNvPr id="5" name="Content Placeholder 4">
            <a:extLst>
              <a:ext uri="{FF2B5EF4-FFF2-40B4-BE49-F238E27FC236}">
                <a16:creationId xmlns:a16="http://schemas.microsoft.com/office/drawing/2014/main" xmlns="" id="{EF808B13-578F-4DFA-A05B-7A9F3A08B18B}"/>
              </a:ext>
            </a:extLst>
          </p:cNvPr>
          <p:cNvSpPr>
            <a:spLocks noGrp="1"/>
          </p:cNvSpPr>
          <p:nvPr>
            <p:ph idx="1"/>
          </p:nvPr>
        </p:nvSpPr>
        <p:spPr/>
        <p:txBody>
          <a:bodyPr/>
          <a:lstStyle/>
          <a:p>
            <a:pPr marL="0" indent="0">
              <a:buNone/>
            </a:pPr>
            <a:r>
              <a:rPr lang="en-US" b="1" dirty="0">
                <a:solidFill>
                  <a:schemeClr val="accent3"/>
                </a:solidFill>
              </a:rPr>
              <a:t>Solution:</a:t>
            </a:r>
          </a:p>
          <a:p>
            <a:pPr marL="514350" indent="-514350">
              <a:buFont typeface="+mj-lt"/>
              <a:buAutoNum type="arabicPeriod"/>
            </a:pPr>
            <a:r>
              <a:rPr lang="en-US" dirty="0"/>
              <a:t>To answer the question, first think about the context of the claim. Because you want to support this claim, make the alternative hypothesis state that the mean recovery time for patients is less than 96 hours. So, </a:t>
            </a:r>
            <a:r>
              <a:rPr lang="en-US" i="1" dirty="0"/>
              <a:t>H</a:t>
            </a:r>
            <a:r>
              <a:rPr lang="en-US" i="1" baseline="-25000" dirty="0"/>
              <a:t>a</a:t>
            </a:r>
            <a:r>
              <a:rPr lang="en-US" dirty="0"/>
              <a:t>: </a:t>
            </a:r>
            <a:r>
              <a:rPr lang="en-US" i="1" dirty="0">
                <a:sym typeface="Symbol" panose="05050102010706020507" pitchFamily="18" charset="2"/>
              </a:rPr>
              <a:t></a:t>
            </a:r>
            <a:r>
              <a:rPr lang="en-US" dirty="0"/>
              <a:t> &lt; 96 hours. Its complement, </a:t>
            </a:r>
            <a:r>
              <a:rPr lang="en-US" i="1" dirty="0"/>
              <a:t>H</a:t>
            </a:r>
            <a:r>
              <a:rPr lang="en-US" baseline="-25000" dirty="0"/>
              <a:t>0</a:t>
            </a:r>
            <a:r>
              <a:rPr lang="en-US" dirty="0"/>
              <a:t>: </a:t>
            </a:r>
            <a:r>
              <a:rPr lang="en-US" i="1" dirty="0">
                <a:sym typeface="Symbol" panose="05050102010706020507" pitchFamily="18" charset="2"/>
              </a:rPr>
              <a:t></a:t>
            </a:r>
            <a:r>
              <a:rPr lang="en-US" dirty="0"/>
              <a:t> </a:t>
            </a:r>
            <a:r>
              <a:rPr lang="en-US" dirty="0">
                <a:sym typeface="Symbol" panose="05050102010706020507" pitchFamily="18" charset="2"/>
              </a:rPr>
              <a:t></a:t>
            </a:r>
            <a:r>
              <a:rPr lang="en-US" dirty="0"/>
              <a:t> 96 hours, would be the null hypothesis. If you reject </a:t>
            </a:r>
            <a:r>
              <a:rPr lang="en-US" i="1" dirty="0"/>
              <a:t>H</a:t>
            </a:r>
            <a:r>
              <a:rPr lang="en-US" baseline="-25000" dirty="0"/>
              <a:t>0</a:t>
            </a:r>
            <a:r>
              <a:rPr lang="en-US" dirty="0"/>
              <a:t>, then you will support the claim that the mean recovery time is less than 96 hours.</a:t>
            </a:r>
          </a:p>
          <a:p>
            <a:pPr marL="0" indent="0" algn="ctr">
              <a:buNone/>
            </a:pPr>
            <a:r>
              <a:rPr lang="en-US" i="1" dirty="0"/>
              <a:t>H</a:t>
            </a:r>
            <a:r>
              <a:rPr lang="en-US" baseline="-25000" dirty="0"/>
              <a:t>0</a:t>
            </a:r>
            <a:r>
              <a:rPr lang="en-US" dirty="0"/>
              <a:t>: </a:t>
            </a:r>
            <a:r>
              <a:rPr lang="en-US" i="1" dirty="0">
                <a:sym typeface="Symbol" panose="05050102010706020507" pitchFamily="18" charset="2"/>
              </a:rPr>
              <a:t></a:t>
            </a:r>
            <a:r>
              <a:rPr lang="en-US" dirty="0"/>
              <a:t> </a:t>
            </a:r>
            <a:r>
              <a:rPr lang="en-US" dirty="0">
                <a:sym typeface="Symbol" panose="05050102010706020507" pitchFamily="18" charset="2"/>
              </a:rPr>
              <a:t></a:t>
            </a:r>
            <a:r>
              <a:rPr lang="en-US" dirty="0"/>
              <a:t> 96   and   </a:t>
            </a:r>
            <a:r>
              <a:rPr lang="en-US" i="1" dirty="0"/>
              <a:t>H</a:t>
            </a:r>
            <a:r>
              <a:rPr lang="en-US" i="1" baseline="-25000" dirty="0"/>
              <a:t>a</a:t>
            </a:r>
            <a:r>
              <a:rPr lang="en-US" dirty="0"/>
              <a:t>: </a:t>
            </a:r>
            <a:r>
              <a:rPr lang="en-US" i="1" dirty="0">
                <a:sym typeface="Symbol" panose="05050102010706020507" pitchFamily="18" charset="2"/>
              </a:rPr>
              <a:t></a:t>
            </a:r>
            <a:r>
              <a:rPr lang="en-US" dirty="0"/>
              <a:t> </a:t>
            </a:r>
            <a:r>
              <a:rPr lang="en-US" dirty="0">
                <a:sym typeface="Symbol" panose="05050102010706020507" pitchFamily="18" charset="2"/>
              </a:rPr>
              <a:t>&lt;</a:t>
            </a:r>
            <a:r>
              <a:rPr lang="en-US" dirty="0"/>
              <a:t> 96 </a:t>
            </a:r>
            <a:r>
              <a:rPr lang="en-US" dirty="0">
                <a:solidFill>
                  <a:srgbClr val="AE0337"/>
                </a:solidFill>
              </a:rPr>
              <a:t>(Claim)</a:t>
            </a:r>
          </a:p>
        </p:txBody>
      </p:sp>
    </p:spTree>
    <p:extLst>
      <p:ext uri="{BB962C8B-B14F-4D97-AF65-F5344CB8AC3E}">
        <p14:creationId xmlns:p14="http://schemas.microsoft.com/office/powerpoint/2010/main" val="849496518"/>
      </p:ext>
    </p:extLst>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79E31E6-1CBB-4C58-AD50-F71ACEB75136}"/>
              </a:ext>
            </a:extLst>
          </p:cNvPr>
          <p:cNvSpPr>
            <a:spLocks noGrp="1"/>
          </p:cNvSpPr>
          <p:nvPr>
            <p:ph type="title"/>
          </p:nvPr>
        </p:nvSpPr>
        <p:spPr/>
        <p:txBody>
          <a:bodyPr/>
          <a:lstStyle/>
          <a:p>
            <a:r>
              <a:rPr lang="en-US" dirty="0">
                <a:solidFill>
                  <a:schemeClr val="accent3"/>
                </a:solidFill>
              </a:rPr>
              <a:t>Example: Writing the Hypotheses</a:t>
            </a:r>
          </a:p>
        </p:txBody>
      </p:sp>
      <p:sp>
        <p:nvSpPr>
          <p:cNvPr id="5" name="Content Placeholder 4">
            <a:extLst>
              <a:ext uri="{FF2B5EF4-FFF2-40B4-BE49-F238E27FC236}">
                <a16:creationId xmlns:a16="http://schemas.microsoft.com/office/drawing/2014/main" xmlns="" id="{EF808B13-578F-4DFA-A05B-7A9F3A08B18B}"/>
              </a:ext>
            </a:extLst>
          </p:cNvPr>
          <p:cNvSpPr>
            <a:spLocks noGrp="1"/>
          </p:cNvSpPr>
          <p:nvPr>
            <p:ph idx="1"/>
          </p:nvPr>
        </p:nvSpPr>
        <p:spPr/>
        <p:txBody>
          <a:bodyPr/>
          <a:lstStyle/>
          <a:p>
            <a:pPr marL="0" indent="0">
              <a:buNone/>
            </a:pPr>
            <a:r>
              <a:rPr lang="en-US" dirty="0"/>
              <a:t>A medical research team is investigating the benefits of a new surgical treatment. One of the claims is that the mean recovery time for patients after the new treatment is less than 96 hours.</a:t>
            </a:r>
          </a:p>
          <a:p>
            <a:pPr marL="514350" indent="-514350">
              <a:buFont typeface="+mj-lt"/>
              <a:buAutoNum type="arabicPeriod" startAt="2"/>
            </a:pPr>
            <a:r>
              <a:rPr lang="en-US" dirty="0"/>
              <a:t>How would you write the null and alternative hypotheses when you are on an opposing team and want to reject the claim? How should you interpret a decision that rejects the null hypothesis?</a:t>
            </a:r>
          </a:p>
        </p:txBody>
      </p:sp>
    </p:spTree>
    <p:extLst>
      <p:ext uri="{BB962C8B-B14F-4D97-AF65-F5344CB8AC3E}">
        <p14:creationId xmlns:p14="http://schemas.microsoft.com/office/powerpoint/2010/main" val="1149380412"/>
      </p:ext>
    </p:extLst>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79E31E6-1CBB-4C58-AD50-F71ACEB75136}"/>
              </a:ext>
            </a:extLst>
          </p:cNvPr>
          <p:cNvSpPr>
            <a:spLocks noGrp="1"/>
          </p:cNvSpPr>
          <p:nvPr>
            <p:ph type="title"/>
          </p:nvPr>
        </p:nvSpPr>
        <p:spPr/>
        <p:txBody>
          <a:bodyPr/>
          <a:lstStyle/>
          <a:p>
            <a:r>
              <a:rPr lang="en-US" dirty="0">
                <a:solidFill>
                  <a:schemeClr val="accent3"/>
                </a:solidFill>
              </a:rPr>
              <a:t>Solution: Writing the Hypotheses</a:t>
            </a:r>
          </a:p>
        </p:txBody>
      </p:sp>
      <p:sp>
        <p:nvSpPr>
          <p:cNvPr id="5" name="Content Placeholder 4">
            <a:extLst>
              <a:ext uri="{FF2B5EF4-FFF2-40B4-BE49-F238E27FC236}">
                <a16:creationId xmlns:a16="http://schemas.microsoft.com/office/drawing/2014/main" xmlns="" id="{EF808B13-578F-4DFA-A05B-7A9F3A08B18B}"/>
              </a:ext>
            </a:extLst>
          </p:cNvPr>
          <p:cNvSpPr>
            <a:spLocks noGrp="1"/>
          </p:cNvSpPr>
          <p:nvPr>
            <p:ph idx="1"/>
          </p:nvPr>
        </p:nvSpPr>
        <p:spPr/>
        <p:txBody>
          <a:bodyPr/>
          <a:lstStyle/>
          <a:p>
            <a:pPr marL="0" indent="0">
              <a:buNone/>
            </a:pPr>
            <a:r>
              <a:rPr lang="en-US" b="1" dirty="0">
                <a:solidFill>
                  <a:schemeClr val="accent3"/>
                </a:solidFill>
              </a:rPr>
              <a:t>Solution:</a:t>
            </a:r>
          </a:p>
          <a:p>
            <a:pPr marL="514350" indent="-514350">
              <a:buFont typeface="+mj-lt"/>
              <a:buAutoNum type="arabicPeriod" startAt="2"/>
            </a:pPr>
            <a:r>
              <a:rPr lang="en-US" dirty="0"/>
              <a:t>First think about the context of the claim. As an opposing researcher, you do not want the recovery time to be less than 96 hours. Because you want to reject this claim, make it the null hypothesis. So, </a:t>
            </a:r>
            <a:r>
              <a:rPr lang="en-US" i="1" dirty="0"/>
              <a:t>H</a:t>
            </a:r>
            <a:r>
              <a:rPr lang="en-US" baseline="-25000" dirty="0"/>
              <a:t>0</a:t>
            </a:r>
            <a:r>
              <a:rPr lang="en-US" dirty="0"/>
              <a:t>: </a:t>
            </a:r>
            <a:r>
              <a:rPr lang="en-US" i="1" dirty="0">
                <a:sym typeface="Symbol" panose="05050102010706020507" pitchFamily="18" charset="2"/>
              </a:rPr>
              <a:t></a:t>
            </a:r>
            <a:r>
              <a:rPr lang="en-US" dirty="0"/>
              <a:t> </a:t>
            </a:r>
            <a:r>
              <a:rPr lang="en-US" dirty="0">
                <a:sym typeface="Symbol" panose="05050102010706020507" pitchFamily="18" charset="2"/>
              </a:rPr>
              <a:t></a:t>
            </a:r>
            <a:r>
              <a:rPr lang="en-US" dirty="0"/>
              <a:t> 96 hours. Its complement, </a:t>
            </a:r>
            <a:r>
              <a:rPr lang="en-US" i="1" dirty="0"/>
              <a:t>H</a:t>
            </a:r>
            <a:r>
              <a:rPr lang="en-US" i="1" baseline="-25000" dirty="0"/>
              <a:t>a</a:t>
            </a:r>
            <a:r>
              <a:rPr lang="en-US" dirty="0"/>
              <a:t>: </a:t>
            </a:r>
            <a:r>
              <a:rPr lang="en-US" i="1" dirty="0">
                <a:sym typeface="Symbol" panose="05050102010706020507" pitchFamily="18" charset="2"/>
              </a:rPr>
              <a:t></a:t>
            </a:r>
            <a:r>
              <a:rPr lang="en-US" dirty="0"/>
              <a:t> &gt; 96 hours, would be the alternative hypothesis. If you reject </a:t>
            </a:r>
            <a:r>
              <a:rPr lang="en-US" i="1" dirty="0"/>
              <a:t>H</a:t>
            </a:r>
            <a:r>
              <a:rPr lang="en-US" baseline="-25000" dirty="0"/>
              <a:t>0</a:t>
            </a:r>
            <a:r>
              <a:rPr lang="en-US" dirty="0"/>
              <a:t>, then you will reject the claim that the mean recovery time is less than or equal to 96 hours.</a:t>
            </a:r>
          </a:p>
          <a:p>
            <a:pPr marL="0" indent="0" algn="ctr">
              <a:buNone/>
            </a:pPr>
            <a:r>
              <a:rPr lang="en-US" i="1" dirty="0"/>
              <a:t>H</a:t>
            </a:r>
            <a:r>
              <a:rPr lang="en-US" baseline="-25000" dirty="0"/>
              <a:t>0</a:t>
            </a:r>
            <a:r>
              <a:rPr lang="en-US" dirty="0"/>
              <a:t>: </a:t>
            </a:r>
            <a:r>
              <a:rPr lang="en-US" i="1" dirty="0">
                <a:sym typeface="Symbol" panose="05050102010706020507" pitchFamily="18" charset="2"/>
              </a:rPr>
              <a:t></a:t>
            </a:r>
            <a:r>
              <a:rPr lang="en-US" dirty="0"/>
              <a:t> </a:t>
            </a:r>
            <a:r>
              <a:rPr lang="en-US" dirty="0">
                <a:sym typeface="Symbol" panose="05050102010706020507" pitchFamily="18" charset="2"/>
              </a:rPr>
              <a:t></a:t>
            </a:r>
            <a:r>
              <a:rPr lang="en-US" dirty="0"/>
              <a:t> 96 </a:t>
            </a:r>
            <a:r>
              <a:rPr lang="en-US" dirty="0">
                <a:solidFill>
                  <a:srgbClr val="AE0337"/>
                </a:solidFill>
              </a:rPr>
              <a:t>(Claim)   </a:t>
            </a:r>
            <a:r>
              <a:rPr lang="en-US" dirty="0"/>
              <a:t>and   </a:t>
            </a:r>
            <a:r>
              <a:rPr lang="en-US" i="1" dirty="0"/>
              <a:t>H</a:t>
            </a:r>
            <a:r>
              <a:rPr lang="en-US" i="1" baseline="-25000" dirty="0"/>
              <a:t>a</a:t>
            </a:r>
            <a:r>
              <a:rPr lang="en-US" dirty="0"/>
              <a:t>: </a:t>
            </a:r>
            <a:r>
              <a:rPr lang="en-US" i="1" dirty="0">
                <a:sym typeface="Symbol" panose="05050102010706020507" pitchFamily="18" charset="2"/>
              </a:rPr>
              <a:t></a:t>
            </a:r>
            <a:r>
              <a:rPr lang="en-US" dirty="0"/>
              <a:t> &gt; 96</a:t>
            </a:r>
            <a:endParaRPr lang="en-US" dirty="0">
              <a:solidFill>
                <a:srgbClr val="FF0000"/>
              </a:solidFill>
            </a:endParaRPr>
          </a:p>
        </p:txBody>
      </p:sp>
    </p:spTree>
    <p:extLst>
      <p:ext uri="{BB962C8B-B14F-4D97-AF65-F5344CB8AC3E}">
        <p14:creationId xmlns:p14="http://schemas.microsoft.com/office/powerpoint/2010/main" val="263891171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xmlns="" id="{18B9CEE2-16D3-4DC9-9713-042ACA5E21CC}"/>
              </a:ext>
            </a:extLst>
          </p:cNvPr>
          <p:cNvSpPr>
            <a:spLocks noGrp="1" noChangeArrowheads="1"/>
          </p:cNvSpPr>
          <p:nvPr>
            <p:ph type="title"/>
          </p:nvPr>
        </p:nvSpPr>
        <p:spPr/>
        <p:txBody>
          <a:bodyPr/>
          <a:lstStyle/>
          <a:p>
            <a:pPr eaLnBrk="1" hangingPunct="1"/>
            <a:r>
              <a:rPr lang="en-US" altLang="en-US"/>
              <a:t>Hypothesis Tests</a:t>
            </a:r>
            <a:endParaRPr lang="el-GR" altLang="en-US" i="1"/>
          </a:p>
        </p:txBody>
      </p:sp>
      <p:sp>
        <p:nvSpPr>
          <p:cNvPr id="38915" name="Content Placeholder 6">
            <a:extLst>
              <a:ext uri="{FF2B5EF4-FFF2-40B4-BE49-F238E27FC236}">
                <a16:creationId xmlns:a16="http://schemas.microsoft.com/office/drawing/2014/main" xmlns="" id="{0CD99CE7-37CA-4C4B-AC69-3C95FE3B3F3A}"/>
              </a:ext>
            </a:extLst>
          </p:cNvPr>
          <p:cNvSpPr>
            <a:spLocks noGrp="1"/>
          </p:cNvSpPr>
          <p:nvPr>
            <p:ph idx="1"/>
          </p:nvPr>
        </p:nvSpPr>
        <p:spPr/>
        <p:txBody>
          <a:bodyPr/>
          <a:lstStyle/>
          <a:p>
            <a:pPr eaLnBrk="1" hangingPunct="1">
              <a:buFont typeface="Arial" panose="020B0604020202020204" pitchFamily="34" charset="0"/>
              <a:buNone/>
            </a:pPr>
            <a:r>
              <a:rPr lang="en-US" altLang="en-US" b="1" dirty="0">
                <a:solidFill>
                  <a:schemeClr val="accent2"/>
                </a:solidFill>
              </a:rPr>
              <a:t>Hypothesis test</a:t>
            </a:r>
            <a:r>
              <a:rPr lang="en-US" altLang="en-US" dirty="0"/>
              <a:t> </a:t>
            </a:r>
          </a:p>
          <a:p>
            <a:pPr eaLnBrk="1" hangingPunct="1"/>
            <a:r>
              <a:rPr lang="en-US" altLang="en-US" dirty="0"/>
              <a:t>A  process that uses sample statistics to test a claim about the value of a population parameter.  </a:t>
            </a:r>
          </a:p>
          <a:p>
            <a:r>
              <a:rPr lang="en-US" altLang="en-US" b="1" dirty="0"/>
              <a:t>For example:  </a:t>
            </a:r>
            <a:r>
              <a:rPr lang="en-US" altLang="en-US" dirty="0"/>
              <a:t>C</a:t>
            </a:r>
            <a:r>
              <a:rPr lang="en-US" dirty="0"/>
              <a:t>onsider a manufacturer that advertises its new hybrid car has a mean gas mileage of 50 miles per gallon. If you suspect that the mean mileage is not 50 miles per gallon, how could you show that the advertisement is false?</a:t>
            </a:r>
            <a:endParaRPr lang="en-US" altLang="en-US" dirty="0"/>
          </a:p>
        </p:txBody>
      </p:sp>
      <p:sp>
        <p:nvSpPr>
          <p:cNvPr id="16387" name="Footer Placeholder 2">
            <a:extLst>
              <a:ext uri="{FF2B5EF4-FFF2-40B4-BE49-F238E27FC236}">
                <a16:creationId xmlns:a16="http://schemas.microsoft.com/office/drawing/2014/main" xmlns="" id="{C367F602-98CB-4A19-AEEB-38C95F1FB078}"/>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206358975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a:extLst>
              <a:ext uri="{FF2B5EF4-FFF2-40B4-BE49-F238E27FC236}">
                <a16:creationId xmlns:a16="http://schemas.microsoft.com/office/drawing/2014/main" xmlns="" id="{9E7860B4-A420-4CEE-8527-DD41B074E566}"/>
              </a:ext>
            </a:extLst>
          </p:cNvPr>
          <p:cNvSpPr>
            <a:spLocks noGrp="1"/>
          </p:cNvSpPr>
          <p:nvPr>
            <p:ph type="title"/>
          </p:nvPr>
        </p:nvSpPr>
        <p:spPr/>
        <p:txBody>
          <a:bodyPr/>
          <a:lstStyle/>
          <a:p>
            <a:pPr eaLnBrk="1" hangingPunct="1"/>
            <a:r>
              <a:rPr lang="en-US" altLang="en-US"/>
              <a:t>Hypothesis Tests</a:t>
            </a:r>
          </a:p>
        </p:txBody>
      </p:sp>
      <p:sp>
        <p:nvSpPr>
          <p:cNvPr id="4" name="Content Placeholder 3">
            <a:extLst>
              <a:ext uri="{FF2B5EF4-FFF2-40B4-BE49-F238E27FC236}">
                <a16:creationId xmlns:a16="http://schemas.microsoft.com/office/drawing/2014/main" xmlns="" id="{6B85F389-3AC3-48D0-BD96-60B6DA9F4F41}"/>
              </a:ext>
            </a:extLst>
          </p:cNvPr>
          <p:cNvSpPr>
            <a:spLocks noGrp="1"/>
          </p:cNvSpPr>
          <p:nvPr>
            <p:ph idx="1"/>
          </p:nvPr>
        </p:nvSpPr>
        <p:spPr>
          <a:xfrm>
            <a:off x="457200" y="1414933"/>
            <a:ext cx="8229600" cy="5004447"/>
          </a:xfrm>
        </p:spPr>
        <p:txBody>
          <a:bodyPr>
            <a:spAutoFit/>
          </a:bodyPr>
          <a:lstStyle/>
          <a:p>
            <a:pPr eaLnBrk="1" hangingPunct="1">
              <a:buFont typeface="Arial" panose="020B0604020202020204" pitchFamily="34" charset="0"/>
              <a:buNone/>
            </a:pPr>
            <a:r>
              <a:rPr lang="en-US" altLang="en-US" b="1" dirty="0">
                <a:solidFill>
                  <a:schemeClr val="accent2"/>
                </a:solidFill>
              </a:rPr>
              <a:t>Statistical</a:t>
            </a:r>
            <a:r>
              <a:rPr lang="en-US" altLang="en-US" dirty="0">
                <a:solidFill>
                  <a:schemeClr val="accent2"/>
                </a:solidFill>
              </a:rPr>
              <a:t> </a:t>
            </a:r>
            <a:r>
              <a:rPr lang="en-US" altLang="en-US" b="1" dirty="0">
                <a:solidFill>
                  <a:schemeClr val="accent2"/>
                </a:solidFill>
              </a:rPr>
              <a:t>hypothesis </a:t>
            </a:r>
          </a:p>
          <a:p>
            <a:pPr eaLnBrk="1" hangingPunct="1"/>
            <a:r>
              <a:rPr lang="en-US" altLang="en-US" dirty="0"/>
              <a:t>A statement about a population parameter.</a:t>
            </a:r>
          </a:p>
          <a:p>
            <a:pPr eaLnBrk="1" hangingPunct="1"/>
            <a:r>
              <a:rPr lang="en-US" altLang="en-US" dirty="0"/>
              <a:t>Carefully state a pair of hypotheses</a:t>
            </a:r>
          </a:p>
          <a:p>
            <a:pPr marL="747713" lvl="1" indent="-347663" eaLnBrk="1" hangingPunct="1">
              <a:buFont typeface="Arial" panose="020B0604020202020204" pitchFamily="34" charset="0"/>
              <a:buChar char="•"/>
            </a:pPr>
            <a:r>
              <a:rPr lang="en-US" altLang="en-US" dirty="0">
                <a:ea typeface="Times New Roman" panose="02020603050405020304" pitchFamily="18" charset="0"/>
              </a:rPr>
              <a:t> one that represents the claim </a:t>
            </a:r>
          </a:p>
          <a:p>
            <a:pPr marL="747713" lvl="1" indent="-347663" eaLnBrk="1" hangingPunct="1">
              <a:buFont typeface="Arial" panose="020B0604020202020204" pitchFamily="34" charset="0"/>
              <a:buChar char="•"/>
            </a:pPr>
            <a:r>
              <a:rPr lang="en-US" altLang="en-US" dirty="0">
                <a:ea typeface="Times New Roman" panose="02020603050405020304" pitchFamily="18" charset="0"/>
              </a:rPr>
              <a:t> the other, its complement  </a:t>
            </a:r>
          </a:p>
          <a:p>
            <a:pPr eaLnBrk="1" hangingPunct="1"/>
            <a:r>
              <a:rPr lang="en-US" altLang="en-US" dirty="0"/>
              <a:t>When one of these hypotheses is false, the other must be true.</a:t>
            </a:r>
          </a:p>
          <a:p>
            <a:r>
              <a:rPr lang="en-US" dirty="0"/>
              <a:t>Either hypothesis—the </a:t>
            </a:r>
            <a:r>
              <a:rPr lang="en-US" b="1" dirty="0"/>
              <a:t>null hypothesis </a:t>
            </a:r>
            <a:r>
              <a:rPr lang="en-US" dirty="0"/>
              <a:t>or the </a:t>
            </a:r>
            <a:r>
              <a:rPr lang="en-US" b="1" dirty="0"/>
              <a:t>alternative hypothesis</a:t>
            </a:r>
            <a:r>
              <a:rPr lang="en-US" dirty="0"/>
              <a:t>—may represent the original claim.</a:t>
            </a:r>
            <a:endParaRPr lang="en-US" altLang="en-US" dirty="0"/>
          </a:p>
        </p:txBody>
      </p:sp>
      <p:sp>
        <p:nvSpPr>
          <p:cNvPr id="18435" name="Footer Placeholder 2">
            <a:extLst>
              <a:ext uri="{FF2B5EF4-FFF2-40B4-BE49-F238E27FC236}">
                <a16:creationId xmlns:a16="http://schemas.microsoft.com/office/drawing/2014/main" xmlns="" id="{61625F41-CF18-4FB0-A82D-B69097EAE82D}"/>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129052319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xmlns="" id="{4376C738-587D-423D-8574-815FF3AE8B84}"/>
              </a:ext>
            </a:extLst>
          </p:cNvPr>
          <p:cNvSpPr>
            <a:spLocks noGrp="1"/>
          </p:cNvSpPr>
          <p:nvPr>
            <p:ph idx="1"/>
          </p:nvPr>
        </p:nvSpPr>
        <p:spPr/>
        <p:txBody>
          <a:bodyPr/>
          <a:lstStyle/>
          <a:p>
            <a:pPr marL="514350" indent="-514350">
              <a:buFont typeface="+mj-lt"/>
              <a:buAutoNum type="arabicPeriod"/>
            </a:pPr>
            <a:r>
              <a:rPr lang="en-US" dirty="0"/>
              <a:t>A </a:t>
            </a:r>
            <a:r>
              <a:rPr lang="en-US" b="1" dirty="0"/>
              <a:t>null hypothesis </a:t>
            </a:r>
            <a:r>
              <a:rPr lang="en-US" b="1" i="1" dirty="0"/>
              <a:t>H</a:t>
            </a:r>
            <a:r>
              <a:rPr lang="en-US" b="1" baseline="-25000" dirty="0"/>
              <a:t>0</a:t>
            </a:r>
            <a:r>
              <a:rPr lang="en-US" b="1" dirty="0"/>
              <a:t> </a:t>
            </a:r>
            <a:r>
              <a:rPr lang="en-US" dirty="0"/>
              <a:t>is a statistical hypothesis that contains a statement of equality, such as </a:t>
            </a:r>
            <a:r>
              <a:rPr lang="en-US" dirty="0">
                <a:sym typeface="Symbol" panose="05050102010706020507" pitchFamily="18" charset="2"/>
              </a:rPr>
              <a:t></a:t>
            </a:r>
            <a:r>
              <a:rPr lang="en-US" dirty="0"/>
              <a:t>, =, or </a:t>
            </a:r>
            <a:r>
              <a:rPr lang="en-US" dirty="0">
                <a:sym typeface="Symbol" panose="05050102010706020507" pitchFamily="18" charset="2"/>
              </a:rPr>
              <a:t></a:t>
            </a:r>
            <a:r>
              <a:rPr lang="en-US" dirty="0"/>
              <a:t>.</a:t>
            </a:r>
          </a:p>
          <a:p>
            <a:pPr marL="514350" indent="-514350">
              <a:buFont typeface="+mj-lt"/>
              <a:buAutoNum type="arabicPeriod"/>
            </a:pPr>
            <a:r>
              <a:rPr lang="en-US" dirty="0"/>
              <a:t>The </a:t>
            </a:r>
            <a:r>
              <a:rPr lang="en-US" b="1" dirty="0"/>
              <a:t>alternative hypothesis </a:t>
            </a:r>
            <a:r>
              <a:rPr lang="en-US" b="1" i="1" dirty="0"/>
              <a:t>H</a:t>
            </a:r>
            <a:r>
              <a:rPr lang="en-US" b="1" i="1" baseline="-25000" dirty="0"/>
              <a:t>a</a:t>
            </a:r>
            <a:r>
              <a:rPr lang="en-US" b="1" i="1" dirty="0"/>
              <a:t> </a:t>
            </a:r>
            <a:r>
              <a:rPr lang="en-US" dirty="0"/>
              <a:t>is the complement of the null hypothesis. It is a statement that must be true if </a:t>
            </a:r>
            <a:r>
              <a:rPr lang="en-US" i="1" dirty="0"/>
              <a:t>H</a:t>
            </a:r>
            <a:r>
              <a:rPr lang="en-US" baseline="-25000" dirty="0"/>
              <a:t>0</a:t>
            </a:r>
            <a:r>
              <a:rPr lang="en-US" dirty="0"/>
              <a:t> is false and it contains a statement of strict inequality, such as &gt;,  </a:t>
            </a:r>
            <a:r>
              <a:rPr lang="en-US" dirty="0">
                <a:sym typeface="Symbol" panose="05050102010706020507" pitchFamily="18" charset="2"/>
              </a:rPr>
              <a:t></a:t>
            </a:r>
            <a:r>
              <a:rPr lang="en-US" dirty="0"/>
              <a:t>, or &lt;.</a:t>
            </a:r>
          </a:p>
          <a:p>
            <a:pPr marL="0" indent="0">
              <a:buNone/>
            </a:pPr>
            <a:r>
              <a:rPr lang="en-US" dirty="0"/>
              <a:t>The symbol </a:t>
            </a:r>
            <a:r>
              <a:rPr lang="en-US" i="1" dirty="0"/>
              <a:t>H</a:t>
            </a:r>
            <a:r>
              <a:rPr lang="en-US" baseline="-25000" dirty="0"/>
              <a:t>0</a:t>
            </a:r>
            <a:r>
              <a:rPr lang="en-US" dirty="0"/>
              <a:t> is read as “H sub-zero” or “H naught” and </a:t>
            </a:r>
            <a:r>
              <a:rPr lang="en-US" i="1" dirty="0"/>
              <a:t>H</a:t>
            </a:r>
            <a:r>
              <a:rPr lang="en-US" i="1" baseline="-25000" dirty="0"/>
              <a:t>a</a:t>
            </a:r>
            <a:r>
              <a:rPr lang="en-US" i="1" dirty="0"/>
              <a:t> </a:t>
            </a:r>
            <a:r>
              <a:rPr lang="en-US" dirty="0"/>
              <a:t>is read as “H sub-a.”</a:t>
            </a:r>
          </a:p>
        </p:txBody>
      </p:sp>
      <p:sp>
        <p:nvSpPr>
          <p:cNvPr id="19457" name="Title 1">
            <a:extLst>
              <a:ext uri="{FF2B5EF4-FFF2-40B4-BE49-F238E27FC236}">
                <a16:creationId xmlns:a16="http://schemas.microsoft.com/office/drawing/2014/main" xmlns="" id="{DD0390FC-A131-4304-9427-689BA6698DDF}"/>
              </a:ext>
            </a:extLst>
          </p:cNvPr>
          <p:cNvSpPr>
            <a:spLocks noGrp="1"/>
          </p:cNvSpPr>
          <p:nvPr>
            <p:ph type="title"/>
          </p:nvPr>
        </p:nvSpPr>
        <p:spPr/>
        <p:txBody>
          <a:bodyPr/>
          <a:lstStyle/>
          <a:p>
            <a:pPr eaLnBrk="1" hangingPunct="1"/>
            <a:r>
              <a:rPr lang="en-US" altLang="en-US"/>
              <a:t>Stating a Hypothesis</a:t>
            </a:r>
          </a:p>
        </p:txBody>
      </p:sp>
      <p:sp>
        <p:nvSpPr>
          <p:cNvPr id="19461" name="Footer Placeholder 2">
            <a:extLst>
              <a:ext uri="{FF2B5EF4-FFF2-40B4-BE49-F238E27FC236}">
                <a16:creationId xmlns:a16="http://schemas.microsoft.com/office/drawing/2014/main" xmlns="" id="{BA64A6C3-48C8-4547-AC4F-BD294FD32BF9}"/>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Tree>
    <p:extLst>
      <p:ext uri="{BB962C8B-B14F-4D97-AF65-F5344CB8AC3E}">
        <p14:creationId xmlns:p14="http://schemas.microsoft.com/office/powerpoint/2010/main" val="318914994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a:extLst>
              <a:ext uri="{FF2B5EF4-FFF2-40B4-BE49-F238E27FC236}">
                <a16:creationId xmlns:a16="http://schemas.microsoft.com/office/drawing/2014/main" xmlns="" id="{98BB3481-7CC7-4287-9F79-6F7596D2C7AB}"/>
              </a:ext>
            </a:extLst>
          </p:cNvPr>
          <p:cNvSpPr>
            <a:spLocks noGrp="1"/>
          </p:cNvSpPr>
          <p:nvPr>
            <p:ph type="title"/>
          </p:nvPr>
        </p:nvSpPr>
        <p:spPr/>
        <p:txBody>
          <a:bodyPr/>
          <a:lstStyle/>
          <a:p>
            <a:pPr eaLnBrk="1" hangingPunct="1"/>
            <a:r>
              <a:rPr lang="en-US" altLang="en-US"/>
              <a:t>Stating a Hypothesis</a:t>
            </a:r>
          </a:p>
        </p:txBody>
      </p:sp>
      <p:sp>
        <p:nvSpPr>
          <p:cNvPr id="41987" name="Content Placeholder 3">
            <a:extLst>
              <a:ext uri="{FF2B5EF4-FFF2-40B4-BE49-F238E27FC236}">
                <a16:creationId xmlns:a16="http://schemas.microsoft.com/office/drawing/2014/main" xmlns="" id="{0622BC9B-BB1D-465C-B0D7-5A275D3F4F68}"/>
              </a:ext>
            </a:extLst>
          </p:cNvPr>
          <p:cNvSpPr>
            <a:spLocks noGrp="1"/>
          </p:cNvSpPr>
          <p:nvPr>
            <p:ph idx="1"/>
          </p:nvPr>
        </p:nvSpPr>
        <p:spPr>
          <a:xfrm>
            <a:off x="457200" y="1500188"/>
            <a:ext cx="8229600" cy="3452812"/>
          </a:xfrm>
        </p:spPr>
        <p:txBody>
          <a:bodyPr>
            <a:spAutoFit/>
          </a:bodyPr>
          <a:lstStyle/>
          <a:p>
            <a:pPr eaLnBrk="1" hangingPunct="1"/>
            <a:r>
              <a:rPr lang="en-US" altLang="en-US" dirty="0"/>
              <a:t>To write the null and alternative hypotheses, translate the claim made about the population parameter from a verbal statement to a mathematical statement.</a:t>
            </a:r>
          </a:p>
          <a:p>
            <a:pPr eaLnBrk="1" hangingPunct="1"/>
            <a:r>
              <a:rPr lang="en-US" altLang="en-US" dirty="0"/>
              <a:t>Then, write its complement.</a:t>
            </a:r>
          </a:p>
          <a:p>
            <a:pPr eaLnBrk="1" hangingPunct="1"/>
            <a:endParaRPr lang="en-US" altLang="en-US" dirty="0"/>
          </a:p>
          <a:p>
            <a:pPr eaLnBrk="1" hangingPunct="1"/>
            <a:endParaRPr lang="en-US" altLang="en-US" dirty="0"/>
          </a:p>
          <a:p>
            <a:pPr eaLnBrk="1" hangingPunct="1">
              <a:buFont typeface="Arial" panose="020B0604020202020204" pitchFamily="34" charset="0"/>
              <a:buNone/>
            </a:pPr>
            <a:endParaRPr lang="en-US" altLang="en-US" dirty="0"/>
          </a:p>
        </p:txBody>
      </p:sp>
      <p:sp>
        <p:nvSpPr>
          <p:cNvPr id="4" name="TextBox 3">
            <a:extLst>
              <a:ext uri="{FF2B5EF4-FFF2-40B4-BE49-F238E27FC236}">
                <a16:creationId xmlns:a16="http://schemas.microsoft.com/office/drawing/2014/main" xmlns="" id="{6521654D-1F19-4190-A6E8-E8EE0925EEBA}"/>
              </a:ext>
            </a:extLst>
          </p:cNvPr>
          <p:cNvSpPr txBox="1">
            <a:spLocks noChangeArrowheads="1"/>
          </p:cNvSpPr>
          <p:nvPr/>
        </p:nvSpPr>
        <p:spPr bwMode="auto">
          <a:xfrm>
            <a:off x="976313" y="3475038"/>
            <a:ext cx="18796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dirty="0">
                <a:solidFill>
                  <a:schemeClr val="accent2"/>
                </a:solidFill>
                <a:latin typeface="Times New Roman" panose="02020603050405020304" pitchFamily="18" charset="0"/>
              </a:rPr>
              <a:t>H</a:t>
            </a:r>
            <a:r>
              <a:rPr lang="en-US" altLang="en-US" sz="2800" baseline="-25000" dirty="0">
                <a:solidFill>
                  <a:schemeClr val="accent2"/>
                </a:solidFill>
                <a:latin typeface="Times New Roman" panose="02020603050405020304" pitchFamily="18" charset="0"/>
              </a:rPr>
              <a:t>0</a:t>
            </a:r>
            <a:r>
              <a:rPr lang="en-US" altLang="en-US" sz="2800" dirty="0">
                <a:solidFill>
                  <a:schemeClr val="accent2"/>
                </a:solidFill>
                <a:latin typeface="Times New Roman" panose="02020603050405020304" pitchFamily="18" charset="0"/>
              </a:rPr>
              <a:t>: </a:t>
            </a:r>
            <a:r>
              <a:rPr lang="el-GR" altLang="en-US" sz="2800" i="1" dirty="0">
                <a:solidFill>
                  <a:schemeClr val="accent2"/>
                </a:solidFill>
                <a:latin typeface="Times New Roman" panose="02020603050405020304" pitchFamily="18" charset="0"/>
                <a:cs typeface="Times New Roman" panose="02020603050405020304" pitchFamily="18" charset="0"/>
              </a:rPr>
              <a:t>μ</a:t>
            </a:r>
            <a:r>
              <a:rPr lang="en-US" altLang="en-US" sz="2800" dirty="0">
                <a:solidFill>
                  <a:schemeClr val="accent2"/>
                </a:solidFill>
                <a:latin typeface="Times New Roman" panose="02020603050405020304" pitchFamily="18" charset="0"/>
                <a:cs typeface="Times New Roman" panose="02020603050405020304" pitchFamily="18" charset="0"/>
              </a:rPr>
              <a:t> ≤ </a:t>
            </a:r>
            <a:r>
              <a:rPr lang="en-US" altLang="en-US" sz="2800" i="1" dirty="0">
                <a:solidFill>
                  <a:schemeClr val="accent2"/>
                </a:solidFill>
                <a:latin typeface="Times New Roman" panose="02020603050405020304" pitchFamily="18" charset="0"/>
                <a:cs typeface="Times New Roman" panose="02020603050405020304" pitchFamily="18" charset="0"/>
              </a:rPr>
              <a:t>k</a:t>
            </a:r>
          </a:p>
          <a:p>
            <a:pPr eaLnBrk="1" hangingPunct="1"/>
            <a:r>
              <a:rPr lang="en-US" altLang="en-US" sz="2800" i="1" dirty="0">
                <a:solidFill>
                  <a:schemeClr val="accent2"/>
                </a:solidFill>
                <a:latin typeface="Times New Roman" panose="02020603050405020304" pitchFamily="18" charset="0"/>
              </a:rPr>
              <a:t>H</a:t>
            </a:r>
            <a:r>
              <a:rPr lang="en-US" altLang="en-US" sz="2800" i="1" baseline="-25000" dirty="0">
                <a:solidFill>
                  <a:schemeClr val="accent2"/>
                </a:solidFill>
                <a:latin typeface="Times New Roman" panose="02020603050405020304" pitchFamily="18" charset="0"/>
              </a:rPr>
              <a:t>a</a:t>
            </a:r>
            <a:r>
              <a:rPr lang="en-US" altLang="en-US" sz="2800" dirty="0">
                <a:solidFill>
                  <a:schemeClr val="accent2"/>
                </a:solidFill>
                <a:latin typeface="Times New Roman" panose="02020603050405020304" pitchFamily="18" charset="0"/>
              </a:rPr>
              <a:t>: </a:t>
            </a:r>
            <a:r>
              <a:rPr lang="el-GR" altLang="en-US" sz="2800" i="1" dirty="0">
                <a:solidFill>
                  <a:schemeClr val="accent2"/>
                </a:solidFill>
                <a:latin typeface="Times New Roman" panose="02020603050405020304" pitchFamily="18" charset="0"/>
                <a:cs typeface="Times New Roman" panose="02020603050405020304" pitchFamily="18" charset="0"/>
              </a:rPr>
              <a:t>μ</a:t>
            </a:r>
            <a:r>
              <a:rPr lang="en-US" altLang="en-US" sz="2800" dirty="0">
                <a:solidFill>
                  <a:schemeClr val="accent2"/>
                </a:solidFill>
                <a:latin typeface="Times New Roman" panose="02020603050405020304" pitchFamily="18" charset="0"/>
                <a:cs typeface="Times New Roman" panose="02020603050405020304" pitchFamily="18" charset="0"/>
              </a:rPr>
              <a:t> &gt; </a:t>
            </a:r>
            <a:r>
              <a:rPr lang="en-US" altLang="en-US" sz="2800" i="1" dirty="0">
                <a:solidFill>
                  <a:schemeClr val="accent2"/>
                </a:solidFill>
                <a:latin typeface="Times New Roman" panose="02020603050405020304" pitchFamily="18" charset="0"/>
                <a:cs typeface="Times New Roman" panose="02020603050405020304" pitchFamily="18" charset="0"/>
              </a:rPr>
              <a:t>k</a:t>
            </a:r>
            <a:endParaRPr lang="en-US" altLang="en-US" sz="2800" i="1" dirty="0">
              <a:solidFill>
                <a:schemeClr val="accent2"/>
              </a:solidFill>
              <a:latin typeface="Times New Roman" panose="02020603050405020304" pitchFamily="18" charset="0"/>
            </a:endParaRPr>
          </a:p>
        </p:txBody>
      </p:sp>
      <p:sp>
        <p:nvSpPr>
          <p:cNvPr id="6" name="TextBox 5">
            <a:extLst>
              <a:ext uri="{FF2B5EF4-FFF2-40B4-BE49-F238E27FC236}">
                <a16:creationId xmlns:a16="http://schemas.microsoft.com/office/drawing/2014/main" xmlns="" id="{1E50C9A3-BAAE-422C-9266-BCEC251754AE}"/>
              </a:ext>
            </a:extLst>
          </p:cNvPr>
          <p:cNvSpPr txBox="1">
            <a:spLocks noChangeArrowheads="1"/>
          </p:cNvSpPr>
          <p:nvPr/>
        </p:nvSpPr>
        <p:spPr bwMode="auto">
          <a:xfrm>
            <a:off x="3665538" y="3475038"/>
            <a:ext cx="187801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dirty="0">
                <a:solidFill>
                  <a:schemeClr val="accent2"/>
                </a:solidFill>
                <a:latin typeface="Times New Roman" panose="02020603050405020304" pitchFamily="18" charset="0"/>
              </a:rPr>
              <a:t>H</a:t>
            </a:r>
            <a:r>
              <a:rPr lang="en-US" altLang="en-US" sz="2800" baseline="-25000" dirty="0">
                <a:solidFill>
                  <a:schemeClr val="accent2"/>
                </a:solidFill>
                <a:latin typeface="Times New Roman" panose="02020603050405020304" pitchFamily="18" charset="0"/>
              </a:rPr>
              <a:t>0</a:t>
            </a:r>
            <a:r>
              <a:rPr lang="en-US" altLang="en-US" sz="2800" dirty="0">
                <a:solidFill>
                  <a:schemeClr val="accent2"/>
                </a:solidFill>
                <a:latin typeface="Times New Roman" panose="02020603050405020304" pitchFamily="18" charset="0"/>
              </a:rPr>
              <a:t>: </a:t>
            </a:r>
            <a:r>
              <a:rPr lang="el-GR" altLang="en-US" sz="2800" i="1" dirty="0">
                <a:solidFill>
                  <a:schemeClr val="accent2"/>
                </a:solidFill>
                <a:latin typeface="Times New Roman" panose="02020603050405020304" pitchFamily="18" charset="0"/>
                <a:cs typeface="Times New Roman" panose="02020603050405020304" pitchFamily="18" charset="0"/>
              </a:rPr>
              <a:t>μ</a:t>
            </a:r>
            <a:r>
              <a:rPr lang="en-US" altLang="en-US" sz="2800" dirty="0">
                <a:solidFill>
                  <a:schemeClr val="accent2"/>
                </a:solidFill>
                <a:latin typeface="Times New Roman" panose="02020603050405020304" pitchFamily="18" charset="0"/>
                <a:cs typeface="Times New Roman" panose="02020603050405020304" pitchFamily="18" charset="0"/>
              </a:rPr>
              <a:t> ≥ </a:t>
            </a:r>
            <a:r>
              <a:rPr lang="en-US" altLang="en-US" sz="2800" i="1" dirty="0">
                <a:solidFill>
                  <a:schemeClr val="accent2"/>
                </a:solidFill>
                <a:latin typeface="Times New Roman" panose="02020603050405020304" pitchFamily="18" charset="0"/>
                <a:cs typeface="Times New Roman" panose="02020603050405020304" pitchFamily="18" charset="0"/>
              </a:rPr>
              <a:t>k</a:t>
            </a:r>
          </a:p>
          <a:p>
            <a:pPr eaLnBrk="1" hangingPunct="1"/>
            <a:r>
              <a:rPr lang="en-US" altLang="en-US" sz="2800" i="1" dirty="0">
                <a:solidFill>
                  <a:schemeClr val="accent2"/>
                </a:solidFill>
                <a:latin typeface="Times New Roman" panose="02020603050405020304" pitchFamily="18" charset="0"/>
              </a:rPr>
              <a:t>H</a:t>
            </a:r>
            <a:r>
              <a:rPr lang="en-US" altLang="en-US" sz="2800" i="1" baseline="-25000" dirty="0">
                <a:solidFill>
                  <a:schemeClr val="accent2"/>
                </a:solidFill>
                <a:latin typeface="Times New Roman" panose="02020603050405020304" pitchFamily="18" charset="0"/>
              </a:rPr>
              <a:t>a</a:t>
            </a:r>
            <a:r>
              <a:rPr lang="en-US" altLang="en-US" sz="2800" dirty="0">
                <a:solidFill>
                  <a:schemeClr val="accent2"/>
                </a:solidFill>
                <a:latin typeface="Times New Roman" panose="02020603050405020304" pitchFamily="18" charset="0"/>
              </a:rPr>
              <a:t>: </a:t>
            </a:r>
            <a:r>
              <a:rPr lang="el-GR" altLang="en-US" sz="2800" i="1" dirty="0">
                <a:solidFill>
                  <a:schemeClr val="accent2"/>
                </a:solidFill>
                <a:latin typeface="Times New Roman" panose="02020603050405020304" pitchFamily="18" charset="0"/>
                <a:cs typeface="Times New Roman" panose="02020603050405020304" pitchFamily="18" charset="0"/>
              </a:rPr>
              <a:t>μ</a:t>
            </a:r>
            <a:r>
              <a:rPr lang="en-US" altLang="en-US" sz="2800" dirty="0">
                <a:solidFill>
                  <a:schemeClr val="accent2"/>
                </a:solidFill>
                <a:latin typeface="Times New Roman" panose="02020603050405020304" pitchFamily="18" charset="0"/>
                <a:cs typeface="Times New Roman" panose="02020603050405020304" pitchFamily="18" charset="0"/>
              </a:rPr>
              <a:t> &lt; </a:t>
            </a:r>
            <a:r>
              <a:rPr lang="en-US" altLang="en-US" sz="2800" i="1" dirty="0">
                <a:solidFill>
                  <a:schemeClr val="accent2"/>
                </a:solidFill>
                <a:latin typeface="Times New Roman" panose="02020603050405020304" pitchFamily="18" charset="0"/>
                <a:cs typeface="Times New Roman" panose="02020603050405020304" pitchFamily="18" charset="0"/>
              </a:rPr>
              <a:t>k</a:t>
            </a:r>
            <a:endParaRPr lang="en-US" altLang="en-US" sz="2800" i="1" dirty="0">
              <a:solidFill>
                <a:schemeClr val="accent2"/>
              </a:solidFill>
              <a:latin typeface="Times New Roman" panose="02020603050405020304" pitchFamily="18" charset="0"/>
            </a:endParaRPr>
          </a:p>
        </p:txBody>
      </p:sp>
      <p:sp>
        <p:nvSpPr>
          <p:cNvPr id="7" name="TextBox 6">
            <a:extLst>
              <a:ext uri="{FF2B5EF4-FFF2-40B4-BE49-F238E27FC236}">
                <a16:creationId xmlns:a16="http://schemas.microsoft.com/office/drawing/2014/main" xmlns="" id="{761049BA-199B-4B62-8AD1-66C7F5ACF8E8}"/>
              </a:ext>
            </a:extLst>
          </p:cNvPr>
          <p:cNvSpPr txBox="1">
            <a:spLocks noChangeArrowheads="1"/>
          </p:cNvSpPr>
          <p:nvPr/>
        </p:nvSpPr>
        <p:spPr bwMode="auto">
          <a:xfrm>
            <a:off x="6307138" y="3475038"/>
            <a:ext cx="187801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dirty="0">
                <a:solidFill>
                  <a:schemeClr val="accent2"/>
                </a:solidFill>
                <a:latin typeface="Times New Roman" panose="02020603050405020304" pitchFamily="18" charset="0"/>
              </a:rPr>
              <a:t>H</a:t>
            </a:r>
            <a:r>
              <a:rPr lang="en-US" altLang="en-US" sz="2800" baseline="-25000" dirty="0">
                <a:solidFill>
                  <a:schemeClr val="accent2"/>
                </a:solidFill>
                <a:latin typeface="Times New Roman" panose="02020603050405020304" pitchFamily="18" charset="0"/>
              </a:rPr>
              <a:t>0</a:t>
            </a:r>
            <a:r>
              <a:rPr lang="en-US" altLang="en-US" sz="2800" dirty="0">
                <a:solidFill>
                  <a:schemeClr val="accent2"/>
                </a:solidFill>
                <a:latin typeface="Times New Roman" panose="02020603050405020304" pitchFamily="18" charset="0"/>
              </a:rPr>
              <a:t>: </a:t>
            </a:r>
            <a:r>
              <a:rPr lang="el-GR" altLang="en-US" sz="2800" i="1" dirty="0">
                <a:solidFill>
                  <a:schemeClr val="accent2"/>
                </a:solidFill>
                <a:latin typeface="Times New Roman" panose="02020603050405020304" pitchFamily="18" charset="0"/>
                <a:cs typeface="Times New Roman" panose="02020603050405020304" pitchFamily="18" charset="0"/>
              </a:rPr>
              <a:t>μ</a:t>
            </a:r>
            <a:r>
              <a:rPr lang="en-US" altLang="en-US" sz="2800" dirty="0">
                <a:solidFill>
                  <a:schemeClr val="accent2"/>
                </a:solidFill>
                <a:latin typeface="Times New Roman" panose="02020603050405020304" pitchFamily="18" charset="0"/>
                <a:cs typeface="Times New Roman" panose="02020603050405020304" pitchFamily="18" charset="0"/>
              </a:rPr>
              <a:t> = </a:t>
            </a:r>
            <a:r>
              <a:rPr lang="en-US" altLang="en-US" sz="2800" i="1" dirty="0">
                <a:solidFill>
                  <a:schemeClr val="accent2"/>
                </a:solidFill>
                <a:latin typeface="Times New Roman" panose="02020603050405020304" pitchFamily="18" charset="0"/>
                <a:cs typeface="Times New Roman" panose="02020603050405020304" pitchFamily="18" charset="0"/>
              </a:rPr>
              <a:t>k</a:t>
            </a:r>
          </a:p>
          <a:p>
            <a:pPr eaLnBrk="1" hangingPunct="1"/>
            <a:r>
              <a:rPr lang="en-US" altLang="en-US" sz="2800" i="1" dirty="0">
                <a:solidFill>
                  <a:schemeClr val="accent2"/>
                </a:solidFill>
                <a:latin typeface="Times New Roman" panose="02020603050405020304" pitchFamily="18" charset="0"/>
              </a:rPr>
              <a:t>H</a:t>
            </a:r>
            <a:r>
              <a:rPr lang="en-US" altLang="en-US" sz="2800" i="1" baseline="-25000" dirty="0">
                <a:solidFill>
                  <a:schemeClr val="accent2"/>
                </a:solidFill>
                <a:latin typeface="Times New Roman" panose="02020603050405020304" pitchFamily="18" charset="0"/>
              </a:rPr>
              <a:t>a</a:t>
            </a:r>
            <a:r>
              <a:rPr lang="en-US" altLang="en-US" sz="2800" dirty="0">
                <a:solidFill>
                  <a:schemeClr val="accent2"/>
                </a:solidFill>
                <a:latin typeface="Times New Roman" panose="02020603050405020304" pitchFamily="18" charset="0"/>
              </a:rPr>
              <a:t>: </a:t>
            </a:r>
            <a:r>
              <a:rPr lang="el-GR" altLang="en-US" sz="2800" i="1" dirty="0">
                <a:solidFill>
                  <a:schemeClr val="accent2"/>
                </a:solidFill>
                <a:latin typeface="Times New Roman" panose="02020603050405020304" pitchFamily="18" charset="0"/>
                <a:cs typeface="Times New Roman" panose="02020603050405020304" pitchFamily="18" charset="0"/>
              </a:rPr>
              <a:t>μ</a:t>
            </a:r>
            <a:r>
              <a:rPr lang="en-US" altLang="en-US" sz="2800" dirty="0">
                <a:solidFill>
                  <a:schemeClr val="accent2"/>
                </a:solidFill>
                <a:latin typeface="Times New Roman" panose="02020603050405020304" pitchFamily="18" charset="0"/>
                <a:cs typeface="Times New Roman" panose="02020603050405020304" pitchFamily="18" charset="0"/>
              </a:rPr>
              <a:t> ≠ </a:t>
            </a:r>
            <a:r>
              <a:rPr lang="en-US" altLang="en-US" sz="2800" i="1" dirty="0">
                <a:solidFill>
                  <a:schemeClr val="accent2"/>
                </a:solidFill>
                <a:latin typeface="Times New Roman" panose="02020603050405020304" pitchFamily="18" charset="0"/>
                <a:cs typeface="Times New Roman" panose="02020603050405020304" pitchFamily="18" charset="0"/>
              </a:rPr>
              <a:t>k</a:t>
            </a:r>
            <a:endParaRPr lang="en-US" altLang="en-US" sz="2800" i="1" dirty="0">
              <a:solidFill>
                <a:schemeClr val="accent2"/>
              </a:solidFill>
              <a:latin typeface="Times New Roman" panose="02020603050405020304" pitchFamily="18" charset="0"/>
            </a:endParaRPr>
          </a:p>
        </p:txBody>
      </p:sp>
      <p:sp>
        <p:nvSpPr>
          <p:cNvPr id="41991" name="TextBox 7">
            <a:extLst>
              <a:ext uri="{FF2B5EF4-FFF2-40B4-BE49-F238E27FC236}">
                <a16:creationId xmlns:a16="http://schemas.microsoft.com/office/drawing/2014/main" xmlns="" id="{8DEED0B6-BDD5-4C06-88AF-7770A0952243}"/>
              </a:ext>
            </a:extLst>
          </p:cNvPr>
          <p:cNvSpPr txBox="1">
            <a:spLocks noChangeArrowheads="1"/>
          </p:cNvSpPr>
          <p:nvPr/>
        </p:nvSpPr>
        <p:spPr bwMode="auto">
          <a:xfrm>
            <a:off x="457200" y="4605338"/>
            <a:ext cx="81962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Clr>
                <a:srgbClr val="FFC000"/>
              </a:buClr>
              <a:buFont typeface="Arial" panose="020B0604020202020204" pitchFamily="34" charset="0"/>
              <a:buChar char="•"/>
            </a:pPr>
            <a:r>
              <a:rPr lang="en-US" altLang="en-US" sz="2800" dirty="0">
                <a:solidFill>
                  <a:srgbClr val="000000"/>
                </a:solidFill>
                <a:latin typeface="Times New Roman" panose="02020603050405020304" pitchFamily="18" charset="0"/>
                <a:cs typeface="Times New Roman" panose="02020603050405020304" pitchFamily="18" charset="0"/>
              </a:rPr>
              <a:t>Regardless of which pair of hypotheses you use, you always assume </a:t>
            </a:r>
            <a:r>
              <a:rPr lang="el-GR" altLang="en-US" sz="2800" i="1" dirty="0">
                <a:solidFill>
                  <a:srgbClr val="000000"/>
                </a:solidFill>
                <a:latin typeface="Times New Roman" panose="02020603050405020304" pitchFamily="18" charset="0"/>
                <a:cs typeface="Times New Roman" panose="02020603050405020304" pitchFamily="18" charset="0"/>
              </a:rPr>
              <a:t>μ</a:t>
            </a:r>
            <a:r>
              <a:rPr lang="en-US" altLang="en-US" sz="2800" dirty="0">
                <a:solidFill>
                  <a:srgbClr val="000000"/>
                </a:solidFill>
                <a:latin typeface="Times New Roman" panose="02020603050405020304" pitchFamily="18" charset="0"/>
                <a:cs typeface="Times New Roman" panose="02020603050405020304" pitchFamily="18" charset="0"/>
              </a:rPr>
              <a:t> = </a:t>
            </a:r>
            <a:r>
              <a:rPr lang="en-US" altLang="en-US" sz="2800" i="1" dirty="0">
                <a:solidFill>
                  <a:srgbClr val="000000"/>
                </a:solidFill>
                <a:latin typeface="Times New Roman" panose="02020603050405020304" pitchFamily="18" charset="0"/>
                <a:cs typeface="Times New Roman" panose="02020603050405020304" pitchFamily="18" charset="0"/>
              </a:rPr>
              <a:t>k</a:t>
            </a:r>
            <a:r>
              <a:rPr lang="en-US" altLang="en-US" sz="2800" dirty="0">
                <a:solidFill>
                  <a:srgbClr val="000000"/>
                </a:solidFill>
                <a:latin typeface="Times New Roman" panose="02020603050405020304" pitchFamily="18" charset="0"/>
                <a:cs typeface="Times New Roman" panose="02020603050405020304" pitchFamily="18" charset="0"/>
              </a:rPr>
              <a:t> and examine the sampling distribution on the basis of this assumption.</a:t>
            </a:r>
            <a:endParaRPr lang="en-US" altLang="en-US" sz="2800" i="1" dirty="0">
              <a:solidFill>
                <a:srgbClr val="000000"/>
              </a:solidFill>
              <a:latin typeface="Times New Roman" panose="02020603050405020304" pitchFamily="18" charset="0"/>
              <a:cs typeface="Times New Roman" panose="02020603050405020304" pitchFamily="18" charset="0"/>
            </a:endParaRPr>
          </a:p>
        </p:txBody>
      </p:sp>
      <p:sp>
        <p:nvSpPr>
          <p:cNvPr id="20487" name="Footer Placeholder 2">
            <a:extLst>
              <a:ext uri="{FF2B5EF4-FFF2-40B4-BE49-F238E27FC236}">
                <a16:creationId xmlns:a16="http://schemas.microsoft.com/office/drawing/2014/main" xmlns="" id="{222BBEE3-C343-4B60-8DB3-74E80704992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sp>
        <p:nvSpPr>
          <p:cNvPr id="2" name="Left Brace 1">
            <a:extLst>
              <a:ext uri="{FF2B5EF4-FFF2-40B4-BE49-F238E27FC236}">
                <a16:creationId xmlns:a16="http://schemas.microsoft.com/office/drawing/2014/main" xmlns="" id="{9520A33A-58C9-4AD6-BF41-85CC8667E11B}"/>
              </a:ext>
            </a:extLst>
          </p:cNvPr>
          <p:cNvSpPr/>
          <p:nvPr/>
        </p:nvSpPr>
        <p:spPr>
          <a:xfrm>
            <a:off x="3388286" y="3607869"/>
            <a:ext cx="307975" cy="721895"/>
          </a:xfrm>
          <a:prstGeom prst="leftBrace">
            <a:avLst>
              <a:gd name="adj1" fmla="val 23960"/>
              <a:gd name="adj2" fmla="val 54000"/>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Left Brace 9">
            <a:extLst>
              <a:ext uri="{FF2B5EF4-FFF2-40B4-BE49-F238E27FC236}">
                <a16:creationId xmlns:a16="http://schemas.microsoft.com/office/drawing/2014/main" xmlns="" id="{D799EC70-AB84-4DC2-95F2-29B25738B308}"/>
              </a:ext>
            </a:extLst>
          </p:cNvPr>
          <p:cNvSpPr/>
          <p:nvPr/>
        </p:nvSpPr>
        <p:spPr>
          <a:xfrm>
            <a:off x="5999163" y="3617494"/>
            <a:ext cx="307975" cy="721895"/>
          </a:xfrm>
          <a:prstGeom prst="leftBrace">
            <a:avLst>
              <a:gd name="adj1" fmla="val 23960"/>
              <a:gd name="adj2" fmla="val 54000"/>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e 10">
            <a:extLst>
              <a:ext uri="{FF2B5EF4-FFF2-40B4-BE49-F238E27FC236}">
                <a16:creationId xmlns:a16="http://schemas.microsoft.com/office/drawing/2014/main" xmlns="" id="{6EA4EDF0-2231-47B9-B033-A52590DA8095}"/>
              </a:ext>
            </a:extLst>
          </p:cNvPr>
          <p:cNvSpPr/>
          <p:nvPr/>
        </p:nvSpPr>
        <p:spPr>
          <a:xfrm>
            <a:off x="669925" y="3599848"/>
            <a:ext cx="307975" cy="721895"/>
          </a:xfrm>
          <a:prstGeom prst="leftBrace">
            <a:avLst>
              <a:gd name="adj1" fmla="val 23960"/>
              <a:gd name="adj2" fmla="val 54000"/>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08262406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98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9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P spid="4" grpId="0"/>
      <p:bldP spid="6" grpId="0"/>
      <p:bldP spid="7" grpId="0"/>
      <p:bldP spid="41991" grpId="0"/>
      <p:bldP spid="2"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a:extLst>
              <a:ext uri="{FF2B5EF4-FFF2-40B4-BE49-F238E27FC236}">
                <a16:creationId xmlns:a16="http://schemas.microsoft.com/office/drawing/2014/main" xmlns="" id="{98BB3481-7CC7-4287-9F79-6F7596D2C7AB}"/>
              </a:ext>
            </a:extLst>
          </p:cNvPr>
          <p:cNvSpPr>
            <a:spLocks noGrp="1"/>
          </p:cNvSpPr>
          <p:nvPr>
            <p:ph type="title"/>
          </p:nvPr>
        </p:nvSpPr>
        <p:spPr/>
        <p:txBody>
          <a:bodyPr/>
          <a:lstStyle/>
          <a:p>
            <a:pPr eaLnBrk="1" hangingPunct="1"/>
            <a:r>
              <a:rPr lang="en-US" altLang="en-US"/>
              <a:t>Stating a Hypothesis</a:t>
            </a:r>
          </a:p>
        </p:txBody>
      </p:sp>
      <p:sp>
        <p:nvSpPr>
          <p:cNvPr id="20487" name="Footer Placeholder 2">
            <a:extLst>
              <a:ext uri="{FF2B5EF4-FFF2-40B4-BE49-F238E27FC236}">
                <a16:creationId xmlns:a16="http://schemas.microsoft.com/office/drawing/2014/main" xmlns="" id="{222BBEE3-C343-4B60-8DB3-74E80704992F}"/>
              </a:ext>
            </a:extLst>
          </p:cNvPr>
          <p:cNvSpPr txBox="1">
            <a:spLocks noGrp="1"/>
          </p:cNvSpPr>
          <p:nvPr/>
        </p:nvSpPr>
        <p:spPr bwMode="auto">
          <a:xfrm>
            <a:off x="228600" y="6416675"/>
            <a:ext cx="434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200"/>
              <a:t>.</a:t>
            </a:r>
          </a:p>
        </p:txBody>
      </p:sp>
      <p:pic>
        <p:nvPicPr>
          <p:cNvPr id="3" name="Picture 2" descr="A screenshot of a cell phone&#10;&#10;Description generated with very high confidence">
            <a:extLst>
              <a:ext uri="{FF2B5EF4-FFF2-40B4-BE49-F238E27FC236}">
                <a16:creationId xmlns:a16="http://schemas.microsoft.com/office/drawing/2014/main" xmlns="" id="{1F90C395-3687-4BD0-8E61-60CBFC79B4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5076" y="1269565"/>
            <a:ext cx="7278271" cy="4939278"/>
          </a:xfrm>
          <a:prstGeom prst="rect">
            <a:avLst/>
          </a:prstGeom>
        </p:spPr>
      </p:pic>
    </p:spTree>
    <p:extLst>
      <p:ext uri="{BB962C8B-B14F-4D97-AF65-F5344CB8AC3E}">
        <p14:creationId xmlns:p14="http://schemas.microsoft.com/office/powerpoint/2010/main" val="995083380"/>
      </p:ext>
    </p:extLst>
  </p:cSld>
  <p:clrMapOvr>
    <a:masterClrMapping/>
  </p:clrMapOvr>
  <p:transition>
    <p:wipe dir="r"/>
  </p:transition>
</p:sld>
</file>

<file path=ppt/theme/theme1.xml><?xml version="1.0" encoding="utf-8"?>
<a:theme xmlns:a="http://schemas.openxmlformats.org/drawingml/2006/main" name="lf4template">
  <a:themeElements>
    <a:clrScheme name="Custom 20">
      <a:dk1>
        <a:sysClr val="windowText" lastClr="000000"/>
      </a:dk1>
      <a:lt1>
        <a:srgbClr val="FFFFFF"/>
      </a:lt1>
      <a:dk2>
        <a:srgbClr val="3B539D"/>
      </a:dk2>
      <a:lt2>
        <a:srgbClr val="EEECE1"/>
      </a:lt2>
      <a:accent1>
        <a:srgbClr val="E9B50E"/>
      </a:accent1>
      <a:accent2>
        <a:srgbClr val="AE0337"/>
      </a:accent2>
      <a:accent3>
        <a:srgbClr val="83BB35"/>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800" dirty="0" err="1" smtClean="0">
            <a:latin typeface="+mn-lt"/>
          </a:defRPr>
        </a:defPPr>
      </a:lstStyle>
    </a:txDef>
  </a:objectDefaults>
  <a:extraClrSchemeLst/>
  <a:extLst>
    <a:ext uri="{05A4C25C-085E-4340-85A3-A5531E510DB2}">
      <thm15:themeFamily xmlns:thm15="http://schemas.microsoft.com/office/thememl/2012/main" name="les6e_template2.ppt  -  Compatibility Mode" id="{821B7270-F280-4094-A2E1-21A64EFB52AA}" vid="{788F13F2-6F53-4F28-A47B-16A619397B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524</TotalTime>
  <Words>2581</Words>
  <Application>Microsoft Office PowerPoint</Application>
  <PresentationFormat>On-screen Show (4:3)</PresentationFormat>
  <Paragraphs>333</Paragraphs>
  <Slides>45</Slides>
  <Notes>33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45</vt:i4>
      </vt:variant>
    </vt:vector>
  </HeadingPairs>
  <TitlesOfParts>
    <vt:vector size="54" baseType="lpstr">
      <vt:lpstr>MS PGothic</vt:lpstr>
      <vt:lpstr>ＭＳ Ｐ明朝</vt:lpstr>
      <vt:lpstr>Arial</vt:lpstr>
      <vt:lpstr>Calibri</vt:lpstr>
      <vt:lpstr>Cambria Math</vt:lpstr>
      <vt:lpstr>Symbol</vt:lpstr>
      <vt:lpstr>Times New Roman</vt:lpstr>
      <vt:lpstr>Wingdings</vt:lpstr>
      <vt:lpstr>lf4template</vt:lpstr>
      <vt:lpstr>PowerPoint Presentation</vt:lpstr>
      <vt:lpstr>Chapter Outline</vt:lpstr>
      <vt:lpstr>Section 7.1</vt:lpstr>
      <vt:lpstr>Section 7.1 Objectives</vt:lpstr>
      <vt:lpstr>Hypothesis Tests</vt:lpstr>
      <vt:lpstr>Hypothesis Tests</vt:lpstr>
      <vt:lpstr>Stating a Hypothesis</vt:lpstr>
      <vt:lpstr>Stating a Hypothesis</vt:lpstr>
      <vt:lpstr>Stating a Hypothesis</vt:lpstr>
      <vt:lpstr>Example: Stating the Null and Alternative Hypotheses</vt:lpstr>
      <vt:lpstr>Example: Stating the Null and Alternative Hypotheses</vt:lpstr>
      <vt:lpstr>Example: Stating the Null and Alternative Hypotheses</vt:lpstr>
      <vt:lpstr>Example: Stating the Null and Alternative Hypotheses</vt:lpstr>
      <vt:lpstr>Types of Errors</vt:lpstr>
      <vt:lpstr>Possible Outcomes and Types of Errors</vt:lpstr>
      <vt:lpstr>Example: Identifying Type I and Type II Errors</vt:lpstr>
      <vt:lpstr>Solution: Identifying Type I and Type II Errors</vt:lpstr>
      <vt:lpstr>Solution: Identifying Type I and Type II Errors</vt:lpstr>
      <vt:lpstr>Solution: Identifying Type I and Type II Errors</vt:lpstr>
      <vt:lpstr>Level of Significance</vt:lpstr>
      <vt:lpstr>Statistical Tests</vt:lpstr>
      <vt:lpstr>Statistical Tests</vt:lpstr>
      <vt:lpstr>P-values</vt:lpstr>
      <vt:lpstr>Nature of the Test</vt:lpstr>
      <vt:lpstr>Left-tailed Test</vt:lpstr>
      <vt:lpstr>Right-tailed Test</vt:lpstr>
      <vt:lpstr>Two-tailed Test</vt:lpstr>
      <vt:lpstr>Example: Identifying The Nature of a Test</vt:lpstr>
      <vt:lpstr>Solution: Identifying The Nature of a Test</vt:lpstr>
      <vt:lpstr>Example: Identifying The Nature of a Test</vt:lpstr>
      <vt:lpstr>Solution: Identifying The Nature of a Test</vt:lpstr>
      <vt:lpstr>Example: Identifying The Nature of a Test</vt:lpstr>
      <vt:lpstr>Solution: Identifying The Nature of a Test</vt:lpstr>
      <vt:lpstr>Making a Decision</vt:lpstr>
      <vt:lpstr>Example: Interpreting a Decision</vt:lpstr>
      <vt:lpstr>Solution: Interpreting a Decision</vt:lpstr>
      <vt:lpstr>Example: Interpreting a Decision</vt:lpstr>
      <vt:lpstr>Solution: Interpreting a Decision</vt:lpstr>
      <vt:lpstr>Steps for Hypothesis Testing</vt:lpstr>
      <vt:lpstr>Steps for Hypothesis Testing</vt:lpstr>
      <vt:lpstr>Strategies for Hypothesis Testing</vt:lpstr>
      <vt:lpstr>Example: Writing the Hypotheses</vt:lpstr>
      <vt:lpstr>Solution: Writing the Hypotheses</vt:lpstr>
      <vt:lpstr>Example: Writing the Hypotheses</vt:lpstr>
      <vt:lpstr>Solution: Writing the Hypotheses</vt:lpstr>
    </vt:vector>
  </TitlesOfParts>
  <Company>© Copyright 2019, 2015, 2012, Pearson Education,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dc:title>
  <dc:subject>Elementary Statistics  7e</dc:subject>
  <dc:creator>Ron Larson, Betsy Farber</dc:creator>
  <cp:lastModifiedBy>Sandra Scholten</cp:lastModifiedBy>
  <cp:revision>96</cp:revision>
  <dcterms:created xsi:type="dcterms:W3CDTF">2007-07-18T23:54:35Z</dcterms:created>
  <dcterms:modified xsi:type="dcterms:W3CDTF">2019-02-12T18:38:31Z</dcterms:modified>
</cp:coreProperties>
</file>