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handoutMasterIdLst>
    <p:handoutMasterId r:id="rId34"/>
  </p:handoutMasterIdLst>
  <p:sldIdLst>
    <p:sldId id="257" r:id="rId2"/>
    <p:sldId id="273" r:id="rId3"/>
    <p:sldId id="274" r:id="rId4"/>
    <p:sldId id="275" r:id="rId5"/>
    <p:sldId id="276" r:id="rId6"/>
    <p:sldId id="277" r:id="rId7"/>
    <p:sldId id="278" r:id="rId8"/>
    <p:sldId id="279" r:id="rId9"/>
    <p:sldId id="301" r:id="rId10"/>
    <p:sldId id="302" r:id="rId11"/>
    <p:sldId id="303" r:id="rId12"/>
    <p:sldId id="280" r:id="rId13"/>
    <p:sldId id="305" r:id="rId14"/>
    <p:sldId id="282" r:id="rId15"/>
    <p:sldId id="306" r:id="rId16"/>
    <p:sldId id="283" r:id="rId17"/>
    <p:sldId id="284" r:id="rId18"/>
    <p:sldId id="286" r:id="rId19"/>
    <p:sldId id="285" r:id="rId20"/>
    <p:sldId id="307" r:id="rId21"/>
    <p:sldId id="289" r:id="rId22"/>
    <p:sldId id="290" r:id="rId23"/>
    <p:sldId id="291" r:id="rId24"/>
    <p:sldId id="292" r:id="rId25"/>
    <p:sldId id="293" r:id="rId26"/>
    <p:sldId id="294" r:id="rId27"/>
    <p:sldId id="295" r:id="rId28"/>
    <p:sldId id="296" r:id="rId29"/>
    <p:sldId id="297" r:id="rId30"/>
    <p:sldId id="298" r:id="rId31"/>
    <p:sldId id="299" r:id="rId3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2</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97516176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2</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7506039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509142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xmlns="" id="{B83546B9-12D1-4D43-8C95-CBE660CEDF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xmlns="" id="{7B7FA456-905D-4708-9BC7-6A03F39D1F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A complete discussion of types of correlation occurs in chapter 9. You may want, however, to discuss positive correlation, negative correlation, and no correlation at this point. </a:t>
            </a:r>
          </a:p>
          <a:p>
            <a:r>
              <a:rPr lang="en-US" altLang="en-US"/>
              <a:t>Be sure that students do not confuse correlation with causation.</a:t>
            </a:r>
          </a:p>
        </p:txBody>
      </p:sp>
      <p:sp>
        <p:nvSpPr>
          <p:cNvPr id="28676" name="Slide Number Placeholder 3">
            <a:extLst>
              <a:ext uri="{FF2B5EF4-FFF2-40B4-BE49-F238E27FC236}">
                <a16:creationId xmlns:a16="http://schemas.microsoft.com/office/drawing/2014/main" xmlns="" id="{C3B86D43-B0CD-44B2-829C-E752E77BA4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983272-5956-4EED-9CEA-F44E41ABE435}" type="slidenum">
              <a:rPr lang="en-US" altLang="en-US"/>
              <a:pPr>
                <a:spcBef>
                  <a:spcPct val="0"/>
                </a:spcBef>
              </a:pPr>
              <a:t>27</a:t>
            </a:fld>
            <a:endParaRPr lang="en-US" altLang="en-US"/>
          </a:p>
        </p:txBody>
      </p:sp>
    </p:spTree>
    <p:extLst>
      <p:ext uri="{BB962C8B-B14F-4D97-AF65-F5344CB8AC3E}">
        <p14:creationId xmlns:p14="http://schemas.microsoft.com/office/powerpoint/2010/main" val="44621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Descriptive Statistics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a:solidFill>
                  <a:schemeClr val="bg1"/>
                </a:solidFill>
                <a:latin typeface="Arial" panose="020B0604020202020204" pitchFamily="34" charset="0"/>
                <a:cs typeface="Arial" panose="020B0604020202020204" pitchFamily="34" charset="0"/>
              </a:rPr>
              <a:t>2</a:t>
            </a:r>
            <a:endParaRPr lang="en-US" altLang="en-US" sz="6600"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9A1858-F078-462E-B52A-B3B9FB225EF5}"/>
              </a:ext>
            </a:extLst>
          </p:cNvPr>
          <p:cNvSpPr>
            <a:spLocks noGrp="1"/>
          </p:cNvSpPr>
          <p:nvPr>
            <p:ph type="title"/>
          </p:nvPr>
        </p:nvSpPr>
        <p:spPr/>
        <p:txBody>
          <a:bodyPr/>
          <a:lstStyle/>
          <a:p>
            <a:pPr algn="l">
              <a:defRPr/>
            </a:pPr>
            <a:r>
              <a:rPr lang="en-US" sz="3800" dirty="0">
                <a:solidFill>
                  <a:schemeClr val="accent3"/>
                </a:solidFill>
              </a:rPr>
              <a:t>  Solution: Constructing Variations   </a:t>
            </a:r>
            <a:br>
              <a:rPr lang="en-US" sz="3800" dirty="0">
                <a:solidFill>
                  <a:schemeClr val="accent3"/>
                </a:solidFill>
              </a:rPr>
            </a:br>
            <a:r>
              <a:rPr lang="en-US" sz="3800" dirty="0">
                <a:solidFill>
                  <a:schemeClr val="accent3"/>
                </a:solidFill>
              </a:rPr>
              <a:t>                    of Stem-and-Leaf Plots</a:t>
            </a:r>
          </a:p>
        </p:txBody>
      </p:sp>
      <p:sp>
        <p:nvSpPr>
          <p:cNvPr id="10" name="TextBox 9">
            <a:extLst>
              <a:ext uri="{FF2B5EF4-FFF2-40B4-BE49-F238E27FC236}">
                <a16:creationId xmlns:a16="http://schemas.microsoft.com/office/drawing/2014/main" xmlns="" id="{1F82D5B3-1C70-4A35-BD98-A6B2A8037A53}"/>
              </a:ext>
            </a:extLst>
          </p:cNvPr>
          <p:cNvSpPr txBox="1">
            <a:spLocks noChangeArrowheads="1"/>
          </p:cNvSpPr>
          <p:nvPr/>
        </p:nvSpPr>
        <p:spPr bwMode="auto">
          <a:xfrm>
            <a:off x="4701309" y="1417638"/>
            <a:ext cx="3911600" cy="457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0513" indent="-290513">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dirty="0"/>
              <a:t>List each stem twice.</a:t>
            </a:r>
          </a:p>
          <a:p>
            <a:r>
              <a:rPr lang="en-US" dirty="0"/>
              <a:t>Use the leaves 0, 1, 2, 3, and 4 in the first stem row and the leaves 5, 6, 7, 8, and 9 in the second stem row.</a:t>
            </a:r>
          </a:p>
          <a:p>
            <a:r>
              <a:rPr lang="en-US" dirty="0"/>
              <a:t>Notice that by using two rows per stem, you obtain a more detailed picture of the data.</a:t>
            </a:r>
            <a:endParaRPr lang="en-US" altLang="en-US" dirty="0">
              <a:cs typeface="Arial" panose="020B0604020202020204" pitchFamily="34" charset="0"/>
            </a:endParaRPr>
          </a:p>
        </p:txBody>
      </p:sp>
      <p:pic>
        <p:nvPicPr>
          <p:cNvPr id="8" name="Picture 7" descr="A screenshot of a cell phone&#10;&#10;Description generated with high confidence">
            <a:extLst>
              <a:ext uri="{FF2B5EF4-FFF2-40B4-BE49-F238E27FC236}">
                <a16:creationId xmlns:a16="http://schemas.microsoft.com/office/drawing/2014/main" xmlns="" id="{39F58EC1-C2CD-4E44-8748-8130640344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295" y="846138"/>
            <a:ext cx="1980000" cy="5485651"/>
          </a:xfrm>
          <a:prstGeom prst="rect">
            <a:avLst/>
          </a:prstGeom>
        </p:spPr>
      </p:pic>
    </p:spTree>
    <p:extLst>
      <p:ext uri="{BB962C8B-B14F-4D97-AF65-F5344CB8AC3E}">
        <p14:creationId xmlns:p14="http://schemas.microsoft.com/office/powerpoint/2010/main" val="11068359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1F82D5B3-1C70-4A35-BD98-A6B2A8037A53}"/>
              </a:ext>
            </a:extLst>
          </p:cNvPr>
          <p:cNvSpPr txBox="1">
            <a:spLocks noChangeArrowheads="1"/>
          </p:cNvSpPr>
          <p:nvPr/>
        </p:nvSpPr>
        <p:spPr bwMode="auto">
          <a:xfrm>
            <a:off x="4067835" y="3149109"/>
            <a:ext cx="408412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0513" indent="-290513">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marL="0" indent="0">
              <a:buNone/>
            </a:pPr>
            <a:r>
              <a:rPr lang="en-US" dirty="0"/>
              <a:t>From the display, you can see that most of the cell phone users sent between 20 and 80 text messages.</a:t>
            </a:r>
            <a:endParaRPr lang="en-US" altLang="en-US" dirty="0">
              <a:cs typeface="Arial" panose="020B0604020202020204" pitchFamily="34" charset="0"/>
            </a:endParaRPr>
          </a:p>
        </p:txBody>
      </p:sp>
      <p:pic>
        <p:nvPicPr>
          <p:cNvPr id="11" name="Picture 10" descr="A screenshot of a cell phone&#10;&#10;Description generated with high confidence">
            <a:extLst>
              <a:ext uri="{FF2B5EF4-FFF2-40B4-BE49-F238E27FC236}">
                <a16:creationId xmlns:a16="http://schemas.microsoft.com/office/drawing/2014/main" xmlns="" id="{048E1A25-2D8C-44EE-A654-DA6230A0DE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295" y="846138"/>
            <a:ext cx="1980000" cy="5485651"/>
          </a:xfrm>
          <a:prstGeom prst="rect">
            <a:avLst/>
          </a:prstGeom>
        </p:spPr>
      </p:pic>
      <p:sp>
        <p:nvSpPr>
          <p:cNvPr id="12" name="Title 1">
            <a:extLst>
              <a:ext uri="{FF2B5EF4-FFF2-40B4-BE49-F238E27FC236}">
                <a16:creationId xmlns:a16="http://schemas.microsoft.com/office/drawing/2014/main" xmlns="" id="{592C3C81-830C-447B-B280-08B5681283B8}"/>
              </a:ext>
            </a:extLst>
          </p:cNvPr>
          <p:cNvSpPr>
            <a:spLocks noGrp="1"/>
          </p:cNvSpPr>
          <p:nvPr>
            <p:ph type="title"/>
          </p:nvPr>
        </p:nvSpPr>
        <p:spPr>
          <a:xfrm>
            <a:off x="457200" y="274638"/>
            <a:ext cx="8229600" cy="1143000"/>
          </a:xfrm>
        </p:spPr>
        <p:txBody>
          <a:bodyPr/>
          <a:lstStyle/>
          <a:p>
            <a:pPr algn="l">
              <a:defRPr/>
            </a:pPr>
            <a:r>
              <a:rPr lang="en-US" sz="3800" dirty="0">
                <a:solidFill>
                  <a:schemeClr val="accent3"/>
                </a:solidFill>
              </a:rPr>
              <a:t>  Solution: Constructing Variations   </a:t>
            </a:r>
            <a:br>
              <a:rPr lang="en-US" sz="3800" dirty="0">
                <a:solidFill>
                  <a:schemeClr val="accent3"/>
                </a:solidFill>
              </a:rPr>
            </a:br>
            <a:r>
              <a:rPr lang="en-US" sz="3800" dirty="0">
                <a:solidFill>
                  <a:schemeClr val="accent3"/>
                </a:solidFill>
              </a:rPr>
              <a:t>                    of Stem-and-Leaf Plots</a:t>
            </a:r>
          </a:p>
        </p:txBody>
      </p:sp>
    </p:spTree>
    <p:extLst>
      <p:ext uri="{BB962C8B-B14F-4D97-AF65-F5344CB8AC3E}">
        <p14:creationId xmlns:p14="http://schemas.microsoft.com/office/powerpoint/2010/main" val="9834495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1F8259F1-B18D-45A1-A894-AAB0549D6EB6}"/>
              </a:ext>
            </a:extLst>
          </p:cNvPr>
          <p:cNvSpPr>
            <a:spLocks noGrp="1"/>
          </p:cNvSpPr>
          <p:nvPr>
            <p:ph type="title"/>
          </p:nvPr>
        </p:nvSpPr>
        <p:spPr/>
        <p:txBody>
          <a:bodyPr/>
          <a:lstStyle/>
          <a:p>
            <a:r>
              <a:rPr lang="en-US" altLang="en-US" dirty="0"/>
              <a:t>Graphing Quantitative Data Sets</a:t>
            </a:r>
          </a:p>
        </p:txBody>
      </p:sp>
      <p:sp>
        <p:nvSpPr>
          <p:cNvPr id="12291" name="Content Placeholder 2">
            <a:extLst>
              <a:ext uri="{FF2B5EF4-FFF2-40B4-BE49-F238E27FC236}">
                <a16:creationId xmlns:a16="http://schemas.microsoft.com/office/drawing/2014/main" xmlns="" id="{F179287C-E7FD-4BB6-8874-DB748430AE69}"/>
              </a:ext>
            </a:extLst>
          </p:cNvPr>
          <p:cNvSpPr>
            <a:spLocks noGrp="1"/>
          </p:cNvSpPr>
          <p:nvPr>
            <p:ph idx="1"/>
          </p:nvPr>
        </p:nvSpPr>
        <p:spPr>
          <a:xfrm>
            <a:off x="457200" y="1600200"/>
            <a:ext cx="8229600" cy="1490663"/>
          </a:xfrm>
        </p:spPr>
        <p:txBody>
          <a:bodyPr/>
          <a:lstStyle/>
          <a:p>
            <a:pPr>
              <a:buFont typeface="Arial" panose="020B0604020202020204" pitchFamily="34" charset="0"/>
              <a:buNone/>
            </a:pPr>
            <a:r>
              <a:rPr lang="en-US" altLang="en-US" b="1">
                <a:solidFill>
                  <a:schemeClr val="accent2"/>
                </a:solidFill>
              </a:rPr>
              <a:t>Dot plot</a:t>
            </a:r>
          </a:p>
          <a:p>
            <a:r>
              <a:rPr lang="en-US" altLang="en-US"/>
              <a:t>Each data entry is plotted, using a point, above a horizontal axis</a:t>
            </a:r>
          </a:p>
        </p:txBody>
      </p:sp>
      <p:sp>
        <p:nvSpPr>
          <p:cNvPr id="6" name="TextBox 5">
            <a:extLst>
              <a:ext uri="{FF2B5EF4-FFF2-40B4-BE49-F238E27FC236}">
                <a16:creationId xmlns:a16="http://schemas.microsoft.com/office/drawing/2014/main" xmlns="" id="{571666AF-8E0A-4577-89BA-6A2C4769905A}"/>
              </a:ext>
            </a:extLst>
          </p:cNvPr>
          <p:cNvSpPr txBox="1"/>
          <p:nvPr/>
        </p:nvSpPr>
        <p:spPr>
          <a:xfrm>
            <a:off x="771525" y="3557558"/>
            <a:ext cx="7600950" cy="400110"/>
          </a:xfrm>
          <a:prstGeom prst="rect">
            <a:avLst/>
          </a:prstGeom>
          <a:noFill/>
        </p:spPr>
        <p:txBody>
          <a:bodyPr>
            <a:spAutoFit/>
          </a:bodyPr>
          <a:lstStyle/>
          <a:p>
            <a:pPr eaLnBrk="1" hangingPunct="1">
              <a:defRPr/>
            </a:pPr>
            <a:r>
              <a:rPr lang="en-US" sz="2000" dirty="0">
                <a:latin typeface="+mn-lt"/>
                <a:cs typeface="Arial" charset="0"/>
              </a:rPr>
              <a:t>Data: 21, 25, 25, </a:t>
            </a:r>
            <a:r>
              <a:rPr lang="en-US" sz="2000" b="1" dirty="0">
                <a:solidFill>
                  <a:schemeClr val="accent2"/>
                </a:solidFill>
                <a:latin typeface="+mn-lt"/>
                <a:cs typeface="Arial" charset="0"/>
              </a:rPr>
              <a:t>26</a:t>
            </a:r>
            <a:r>
              <a:rPr lang="en-US" sz="2000" dirty="0">
                <a:latin typeface="+mn-lt"/>
                <a:cs typeface="Arial" charset="0"/>
              </a:rPr>
              <a:t>, 27, 28, 30, 36, 36, 45</a:t>
            </a:r>
          </a:p>
        </p:txBody>
      </p:sp>
      <p:sp>
        <p:nvSpPr>
          <p:cNvPr id="7" name="Rectangle 10">
            <a:extLst>
              <a:ext uri="{FF2B5EF4-FFF2-40B4-BE49-F238E27FC236}">
                <a16:creationId xmlns:a16="http://schemas.microsoft.com/office/drawing/2014/main" xmlns="" id="{15C56D60-A8E1-44D0-A6CA-3479208A94E1}"/>
              </a:ext>
            </a:extLst>
          </p:cNvPr>
          <p:cNvSpPr>
            <a:spLocks noChangeArrowheads="1"/>
          </p:cNvSpPr>
          <p:nvPr/>
        </p:nvSpPr>
        <p:spPr bwMode="auto">
          <a:xfrm>
            <a:off x="2592388" y="4057650"/>
            <a:ext cx="731837" cy="515938"/>
          </a:xfrm>
          <a:prstGeom prst="rect">
            <a:avLst/>
          </a:prstGeom>
          <a:noFill/>
          <a:ln w="12700">
            <a:noFill/>
            <a:miter lim="800000"/>
            <a:headEnd/>
            <a:tailEnd/>
          </a:ln>
          <a:effectLst/>
        </p:spPr>
        <p:txBody>
          <a:bodyPr lIns="90488" tIns="44450" rIns="90488" bIns="44450">
            <a:spAutoFit/>
          </a:bodyPr>
          <a:lstStyle/>
          <a:p>
            <a:pPr>
              <a:spcBef>
                <a:spcPct val="50000"/>
              </a:spcBef>
              <a:defRPr/>
            </a:pPr>
            <a:r>
              <a:rPr lang="en-US" b="1" dirty="0">
                <a:solidFill>
                  <a:schemeClr val="accent2"/>
                </a:solidFill>
                <a:latin typeface="+mn-lt"/>
                <a:cs typeface="Arial" charset="0"/>
              </a:rPr>
              <a:t>26</a:t>
            </a:r>
          </a:p>
        </p:txBody>
      </p:sp>
      <p:sp>
        <p:nvSpPr>
          <p:cNvPr id="8" name="Oval 11">
            <a:extLst>
              <a:ext uri="{FF2B5EF4-FFF2-40B4-BE49-F238E27FC236}">
                <a16:creationId xmlns:a16="http://schemas.microsoft.com/office/drawing/2014/main" xmlns="" id="{0EF80F2D-E835-44C2-AC7A-035842BDA7CE}"/>
              </a:ext>
            </a:extLst>
          </p:cNvPr>
          <p:cNvSpPr>
            <a:spLocks noChangeArrowheads="1"/>
          </p:cNvSpPr>
          <p:nvPr/>
        </p:nvSpPr>
        <p:spPr bwMode="auto">
          <a:xfrm>
            <a:off x="2297113" y="4887913"/>
            <a:ext cx="519112" cy="519112"/>
          </a:xfrm>
          <a:prstGeom prst="ellipse">
            <a:avLst/>
          </a:prstGeom>
          <a:noFill/>
          <a:ln w="12700">
            <a:solidFill>
              <a:srgbClr val="8E0D30"/>
            </a:solidFill>
            <a:round/>
            <a:headEnd/>
            <a:tailEnd/>
          </a:ln>
          <a:effectLst/>
        </p:spPr>
        <p:txBody>
          <a:bodyPr wrap="none" anchor="ctr"/>
          <a:lstStyle/>
          <a:p>
            <a:pPr eaLnBrk="1" hangingPunct="1">
              <a:defRPr/>
            </a:pPr>
            <a:endParaRPr lang="en-US" dirty="0">
              <a:latin typeface="+mn-lt"/>
              <a:cs typeface="Arial" charset="0"/>
            </a:endParaRPr>
          </a:p>
        </p:txBody>
      </p:sp>
      <p:cxnSp>
        <p:nvCxnSpPr>
          <p:cNvPr id="22" name="Straight Arrow Connector 21">
            <a:extLst>
              <a:ext uri="{FF2B5EF4-FFF2-40B4-BE49-F238E27FC236}">
                <a16:creationId xmlns:a16="http://schemas.microsoft.com/office/drawing/2014/main" xmlns="" id="{090E9BEF-6AD8-4C2C-A958-EA232F4B3FFE}"/>
              </a:ext>
            </a:extLst>
          </p:cNvPr>
          <p:cNvCxnSpPr/>
          <p:nvPr/>
        </p:nvCxnSpPr>
        <p:spPr>
          <a:xfrm>
            <a:off x="696913" y="5240338"/>
            <a:ext cx="7546975" cy="1587"/>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xmlns="" id="{E95CB9BF-39A9-4D02-97DC-93B368BE9A52}"/>
              </a:ext>
            </a:extLst>
          </p:cNvPr>
          <p:cNvSpPr txBox="1"/>
          <p:nvPr/>
        </p:nvSpPr>
        <p:spPr>
          <a:xfrm>
            <a:off x="668338" y="5283200"/>
            <a:ext cx="7648575" cy="366713"/>
          </a:xfrm>
          <a:prstGeom prst="rect">
            <a:avLst/>
          </a:prstGeom>
          <a:noFill/>
        </p:spPr>
        <p:txBody>
          <a:bodyPr>
            <a:spAutoFit/>
          </a:bodyPr>
          <a:lstStyle/>
          <a:p>
            <a:pPr eaLnBrk="1" hangingPunct="1">
              <a:defRPr/>
            </a:pPr>
            <a:r>
              <a:rPr lang="en-US" sz="1800" dirty="0">
                <a:latin typeface="+mn-lt"/>
                <a:cs typeface="Arial" charset="0"/>
              </a:rPr>
              <a:t>20 21 22 23 24 25 26 27 28 29 30 31 32 33 34 35 36 37 38 39 40 41 42 43 44 45</a:t>
            </a:r>
          </a:p>
        </p:txBody>
      </p:sp>
      <p:sp>
        <p:nvSpPr>
          <p:cNvPr id="26" name="Oval 25">
            <a:extLst>
              <a:ext uri="{FF2B5EF4-FFF2-40B4-BE49-F238E27FC236}">
                <a16:creationId xmlns:a16="http://schemas.microsoft.com/office/drawing/2014/main" xmlns="" id="{0B8E0DE0-9A77-4AF2-BB2C-C57A88C1E2C5}"/>
              </a:ext>
            </a:extLst>
          </p:cNvPr>
          <p:cNvSpPr/>
          <p:nvPr/>
        </p:nvSpPr>
        <p:spPr>
          <a:xfrm>
            <a:off x="1103313" y="5065713"/>
            <a:ext cx="115887"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7" name="Oval 26">
            <a:extLst>
              <a:ext uri="{FF2B5EF4-FFF2-40B4-BE49-F238E27FC236}">
                <a16:creationId xmlns:a16="http://schemas.microsoft.com/office/drawing/2014/main" xmlns="" id="{255598C0-D5F0-4442-8970-7A4FE8306072}"/>
              </a:ext>
            </a:extLst>
          </p:cNvPr>
          <p:cNvSpPr/>
          <p:nvPr/>
        </p:nvSpPr>
        <p:spPr>
          <a:xfrm>
            <a:off x="2203450" y="5065713"/>
            <a:ext cx="115888"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8" name="Oval 27">
            <a:extLst>
              <a:ext uri="{FF2B5EF4-FFF2-40B4-BE49-F238E27FC236}">
                <a16:creationId xmlns:a16="http://schemas.microsoft.com/office/drawing/2014/main" xmlns="" id="{37E6AE66-6A1A-45B6-B8F8-2B4152FC8A03}"/>
              </a:ext>
            </a:extLst>
          </p:cNvPr>
          <p:cNvSpPr/>
          <p:nvPr/>
        </p:nvSpPr>
        <p:spPr>
          <a:xfrm>
            <a:off x="2533650" y="5065713"/>
            <a:ext cx="115888"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9" name="Oval 28">
            <a:extLst>
              <a:ext uri="{FF2B5EF4-FFF2-40B4-BE49-F238E27FC236}">
                <a16:creationId xmlns:a16="http://schemas.microsoft.com/office/drawing/2014/main" xmlns="" id="{430B631A-0AA1-4188-B07C-87EE83C49292}"/>
              </a:ext>
            </a:extLst>
          </p:cNvPr>
          <p:cNvSpPr/>
          <p:nvPr/>
        </p:nvSpPr>
        <p:spPr>
          <a:xfrm>
            <a:off x="2830513" y="5065713"/>
            <a:ext cx="115887"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0" name="Oval 29">
            <a:extLst>
              <a:ext uri="{FF2B5EF4-FFF2-40B4-BE49-F238E27FC236}">
                <a16:creationId xmlns:a16="http://schemas.microsoft.com/office/drawing/2014/main" xmlns="" id="{7D01C8F4-4A43-4936-8E61-E11303E5B70E}"/>
              </a:ext>
            </a:extLst>
          </p:cNvPr>
          <p:cNvSpPr/>
          <p:nvPr/>
        </p:nvSpPr>
        <p:spPr>
          <a:xfrm>
            <a:off x="3070225" y="5065713"/>
            <a:ext cx="115888"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1" name="Oval 30">
            <a:extLst>
              <a:ext uri="{FF2B5EF4-FFF2-40B4-BE49-F238E27FC236}">
                <a16:creationId xmlns:a16="http://schemas.microsoft.com/office/drawing/2014/main" xmlns="" id="{F1D88E98-FD8D-42E1-96C8-9B2FE620AE26}"/>
              </a:ext>
            </a:extLst>
          </p:cNvPr>
          <p:cNvSpPr/>
          <p:nvPr/>
        </p:nvSpPr>
        <p:spPr>
          <a:xfrm>
            <a:off x="3629025" y="5065713"/>
            <a:ext cx="115888"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2" name="Oval 31">
            <a:extLst>
              <a:ext uri="{FF2B5EF4-FFF2-40B4-BE49-F238E27FC236}">
                <a16:creationId xmlns:a16="http://schemas.microsoft.com/office/drawing/2014/main" xmlns="" id="{447553B3-467F-4E30-85ED-4E65F88D6F77}"/>
              </a:ext>
            </a:extLst>
          </p:cNvPr>
          <p:cNvSpPr/>
          <p:nvPr/>
        </p:nvSpPr>
        <p:spPr>
          <a:xfrm>
            <a:off x="5359400" y="5065713"/>
            <a:ext cx="115888"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3" name="Oval 32">
            <a:extLst>
              <a:ext uri="{FF2B5EF4-FFF2-40B4-BE49-F238E27FC236}">
                <a16:creationId xmlns:a16="http://schemas.microsoft.com/office/drawing/2014/main" xmlns="" id="{444AE03E-920B-419C-B344-24E16E4BA9F9}"/>
              </a:ext>
            </a:extLst>
          </p:cNvPr>
          <p:cNvSpPr/>
          <p:nvPr/>
        </p:nvSpPr>
        <p:spPr>
          <a:xfrm>
            <a:off x="7910513" y="5065713"/>
            <a:ext cx="115887" cy="11588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4" name="Oval 33">
            <a:extLst>
              <a:ext uri="{FF2B5EF4-FFF2-40B4-BE49-F238E27FC236}">
                <a16:creationId xmlns:a16="http://schemas.microsoft.com/office/drawing/2014/main" xmlns="" id="{5E2CACDF-244C-47EF-B824-EC585ED900E2}"/>
              </a:ext>
            </a:extLst>
          </p:cNvPr>
          <p:cNvSpPr/>
          <p:nvPr/>
        </p:nvSpPr>
        <p:spPr>
          <a:xfrm>
            <a:off x="2203450" y="4868863"/>
            <a:ext cx="115888" cy="1174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5" name="Oval 34">
            <a:extLst>
              <a:ext uri="{FF2B5EF4-FFF2-40B4-BE49-F238E27FC236}">
                <a16:creationId xmlns:a16="http://schemas.microsoft.com/office/drawing/2014/main" xmlns="" id="{DC0B4D8B-8E1F-4B0F-95C4-F4A1EE158758}"/>
              </a:ext>
            </a:extLst>
          </p:cNvPr>
          <p:cNvSpPr/>
          <p:nvPr/>
        </p:nvSpPr>
        <p:spPr>
          <a:xfrm>
            <a:off x="5359400" y="4868863"/>
            <a:ext cx="115888" cy="1174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cxnSp>
        <p:nvCxnSpPr>
          <p:cNvPr id="37" name="Straight Connector 36">
            <a:extLst>
              <a:ext uri="{FF2B5EF4-FFF2-40B4-BE49-F238E27FC236}">
                <a16:creationId xmlns:a16="http://schemas.microsoft.com/office/drawing/2014/main" xmlns="" id="{7F243D44-6C7A-4309-A737-3DDB27ACB78B}"/>
              </a:ext>
            </a:extLst>
          </p:cNvPr>
          <p:cNvCxnSpPr/>
          <p:nvPr/>
        </p:nvCxnSpPr>
        <p:spPr>
          <a:xfrm rot="5400000">
            <a:off x="2519363" y="4581525"/>
            <a:ext cx="434975" cy="20637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2308" name="Footer Placeholder 2">
            <a:extLst>
              <a:ext uri="{FF2B5EF4-FFF2-40B4-BE49-F238E27FC236}">
                <a16:creationId xmlns:a16="http://schemas.microsoft.com/office/drawing/2014/main" xmlns="" id="{334CF0F1-0B8A-433B-AF57-4B102C1F28E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9278447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1B44B8-A4C6-4D34-8932-C3AC1874E181}"/>
              </a:ext>
            </a:extLst>
          </p:cNvPr>
          <p:cNvSpPr>
            <a:spLocks noGrp="1"/>
          </p:cNvSpPr>
          <p:nvPr>
            <p:ph type="title"/>
          </p:nvPr>
        </p:nvSpPr>
        <p:spPr>
          <a:xfrm>
            <a:off x="457200" y="274638"/>
            <a:ext cx="8488392" cy="1143000"/>
          </a:xfrm>
        </p:spPr>
        <p:txBody>
          <a:bodyPr/>
          <a:lstStyle/>
          <a:p>
            <a:pPr>
              <a:defRPr/>
            </a:pPr>
            <a:r>
              <a:rPr lang="en-US" sz="4000" dirty="0">
                <a:solidFill>
                  <a:schemeClr val="accent3"/>
                </a:solidFill>
              </a:rPr>
              <a:t>Example: Constructing  a Dot Plot</a:t>
            </a:r>
          </a:p>
        </p:txBody>
      </p:sp>
      <p:sp>
        <p:nvSpPr>
          <p:cNvPr id="3" name="Content Placeholder 2">
            <a:extLst>
              <a:ext uri="{FF2B5EF4-FFF2-40B4-BE49-F238E27FC236}">
                <a16:creationId xmlns:a16="http://schemas.microsoft.com/office/drawing/2014/main" xmlns="" id="{041B7E25-EA09-4B8C-AA6C-184742B2A0A6}"/>
              </a:ext>
            </a:extLst>
          </p:cNvPr>
          <p:cNvSpPr>
            <a:spLocks noGrp="1"/>
          </p:cNvSpPr>
          <p:nvPr>
            <p:ph idx="1"/>
          </p:nvPr>
        </p:nvSpPr>
        <p:spPr>
          <a:xfrm>
            <a:off x="457200" y="1643063"/>
            <a:ext cx="8229600" cy="1376362"/>
          </a:xfrm>
        </p:spPr>
        <p:txBody>
          <a:bodyPr/>
          <a:lstStyle/>
          <a:p>
            <a:pPr marL="0" indent="0">
              <a:buNone/>
            </a:pPr>
            <a:r>
              <a:rPr lang="en-US" dirty="0"/>
              <a:t>Use a dot plot to organize the data set in Example 1. Describe any patterns.</a:t>
            </a:r>
            <a:endParaRPr lang="en-US" dirty="0">
              <a:solidFill>
                <a:schemeClr val="tx2">
                  <a:lumMod val="75000"/>
                </a:schemeClr>
              </a:solidFill>
            </a:endParaRPr>
          </a:p>
        </p:txBody>
      </p:sp>
      <p:pic>
        <p:nvPicPr>
          <p:cNvPr id="8" name="Picture 7" descr="A screenshot of a cell phone&#10;&#10;Description generated with very high confidence">
            <a:extLst>
              <a:ext uri="{FF2B5EF4-FFF2-40B4-BE49-F238E27FC236}">
                <a16:creationId xmlns:a16="http://schemas.microsoft.com/office/drawing/2014/main" xmlns="" id="{E8D04351-B88C-4C13-ADA3-706CCB8BD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4414" y="2954717"/>
            <a:ext cx="5385827" cy="2432309"/>
          </a:xfrm>
          <a:prstGeom prst="rect">
            <a:avLst/>
          </a:prstGeom>
        </p:spPr>
      </p:pic>
    </p:spTree>
    <p:extLst>
      <p:ext uri="{BB962C8B-B14F-4D97-AF65-F5344CB8AC3E}">
        <p14:creationId xmlns:p14="http://schemas.microsoft.com/office/powerpoint/2010/main" val="276469313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B45A0DD-E38B-4A48-ABF8-864E1FB3D193}"/>
              </a:ext>
            </a:extLst>
          </p:cNvPr>
          <p:cNvSpPr>
            <a:spLocks noGrp="1"/>
          </p:cNvSpPr>
          <p:nvPr>
            <p:ph type="title"/>
          </p:nvPr>
        </p:nvSpPr>
        <p:spPr/>
        <p:txBody>
          <a:bodyPr/>
          <a:lstStyle/>
          <a:p>
            <a:pPr>
              <a:defRPr/>
            </a:pPr>
            <a:r>
              <a:rPr lang="en-US" sz="4000" dirty="0">
                <a:solidFill>
                  <a:schemeClr val="accent3"/>
                </a:solidFill>
              </a:rPr>
              <a:t>Solution: Constructing a Dot Plot</a:t>
            </a:r>
          </a:p>
        </p:txBody>
      </p:sp>
      <p:sp>
        <p:nvSpPr>
          <p:cNvPr id="7" name="TextBox 6">
            <a:extLst>
              <a:ext uri="{FF2B5EF4-FFF2-40B4-BE49-F238E27FC236}">
                <a16:creationId xmlns:a16="http://schemas.microsoft.com/office/drawing/2014/main" xmlns="" id="{D19E0932-3FC6-4728-A5D1-1D517C7228A4}"/>
              </a:ext>
            </a:extLst>
          </p:cNvPr>
          <p:cNvSpPr txBox="1"/>
          <p:nvPr/>
        </p:nvSpPr>
        <p:spPr>
          <a:xfrm>
            <a:off x="432083" y="4999266"/>
            <a:ext cx="8279831" cy="1200329"/>
          </a:xfrm>
          <a:prstGeom prst="rect">
            <a:avLst/>
          </a:prstGeom>
          <a:noFill/>
        </p:spPr>
        <p:txBody>
          <a:bodyPr wrap="square">
            <a:spAutoFit/>
          </a:bodyPr>
          <a:lstStyle/>
          <a:p>
            <a:r>
              <a:rPr lang="en-US" sz="2400" dirty="0">
                <a:latin typeface="+mn-lt"/>
              </a:rPr>
              <a:t>From the dot plot, you can see that most entries occur between 20 and 80 and only 4 people sent more than </a:t>
            </a:r>
            <a:r>
              <a:rPr lang="en-US" sz="2400">
                <a:latin typeface="+mn-lt"/>
              </a:rPr>
              <a:t>100 text </a:t>
            </a:r>
            <a:r>
              <a:rPr lang="en-US" sz="2400" dirty="0">
                <a:latin typeface="+mn-lt"/>
              </a:rPr>
              <a:t>messages. You can also see that 149 is an unusual data entry.</a:t>
            </a:r>
            <a:endParaRPr lang="en-US" sz="2400" dirty="0">
              <a:latin typeface="+mn-lt"/>
              <a:cs typeface="Arial" charset="0"/>
            </a:endParaRPr>
          </a:p>
        </p:txBody>
      </p:sp>
      <p:sp>
        <p:nvSpPr>
          <p:cNvPr id="14342" name="Footer Placeholder 2">
            <a:extLst>
              <a:ext uri="{FF2B5EF4-FFF2-40B4-BE49-F238E27FC236}">
                <a16:creationId xmlns:a16="http://schemas.microsoft.com/office/drawing/2014/main" xmlns="" id="{C185D5F1-D0A4-43F4-856C-14D219D40A7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F2251964-25D9-4D8D-8BCE-5E567C06A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9305" y="1194928"/>
            <a:ext cx="5385827" cy="2432309"/>
          </a:xfrm>
          <a:prstGeom prst="rect">
            <a:avLst/>
          </a:prstGeom>
        </p:spPr>
      </p:pic>
      <p:pic>
        <p:nvPicPr>
          <p:cNvPr id="11" name="Picture 10" descr="A picture containing object&#10;&#10;Description generated with very high confidence">
            <a:extLst>
              <a:ext uri="{FF2B5EF4-FFF2-40B4-BE49-F238E27FC236}">
                <a16:creationId xmlns:a16="http://schemas.microsoft.com/office/drawing/2014/main" xmlns="" id="{0E50AFFF-31F5-43F5-950D-1E788D189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599" y="3568018"/>
            <a:ext cx="8686800" cy="1214169"/>
          </a:xfrm>
          <a:prstGeom prst="rect">
            <a:avLst/>
          </a:prstGeom>
        </p:spPr>
      </p:pic>
    </p:spTree>
    <p:extLst>
      <p:ext uri="{BB962C8B-B14F-4D97-AF65-F5344CB8AC3E}">
        <p14:creationId xmlns:p14="http://schemas.microsoft.com/office/powerpoint/2010/main" val="17385713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B45A0DD-E38B-4A48-ABF8-864E1FB3D193}"/>
              </a:ext>
            </a:extLst>
          </p:cNvPr>
          <p:cNvSpPr>
            <a:spLocks noGrp="1"/>
          </p:cNvSpPr>
          <p:nvPr>
            <p:ph type="title"/>
          </p:nvPr>
        </p:nvSpPr>
        <p:spPr/>
        <p:txBody>
          <a:bodyPr/>
          <a:lstStyle/>
          <a:p>
            <a:pPr>
              <a:defRPr/>
            </a:pPr>
            <a:r>
              <a:rPr lang="en-US" sz="4000" dirty="0">
                <a:solidFill>
                  <a:schemeClr val="accent3"/>
                </a:solidFill>
              </a:rPr>
              <a:t>Solution: Constructing a Dot Plot</a:t>
            </a:r>
          </a:p>
        </p:txBody>
      </p:sp>
      <p:sp>
        <p:nvSpPr>
          <p:cNvPr id="7" name="TextBox 6">
            <a:extLst>
              <a:ext uri="{FF2B5EF4-FFF2-40B4-BE49-F238E27FC236}">
                <a16:creationId xmlns:a16="http://schemas.microsoft.com/office/drawing/2014/main" xmlns="" id="{D19E0932-3FC6-4728-A5D1-1D517C7228A4}"/>
              </a:ext>
            </a:extLst>
          </p:cNvPr>
          <p:cNvSpPr txBox="1"/>
          <p:nvPr/>
        </p:nvSpPr>
        <p:spPr>
          <a:xfrm>
            <a:off x="526975" y="1283629"/>
            <a:ext cx="8279831" cy="1384995"/>
          </a:xfrm>
          <a:prstGeom prst="rect">
            <a:avLst/>
          </a:prstGeom>
          <a:noFill/>
        </p:spPr>
        <p:txBody>
          <a:bodyPr wrap="square">
            <a:spAutoFit/>
          </a:bodyPr>
          <a:lstStyle/>
          <a:p>
            <a:r>
              <a:rPr lang="en-US" sz="2800" dirty="0">
                <a:latin typeface="+mn-lt"/>
              </a:rPr>
              <a:t>Technology can be used to construct dot plots. For instance, Minitab and </a:t>
            </a:r>
            <a:r>
              <a:rPr lang="en-US" sz="2800" dirty="0" err="1">
                <a:latin typeface="+mn-lt"/>
              </a:rPr>
              <a:t>StatCrunch</a:t>
            </a:r>
            <a:r>
              <a:rPr lang="en-US" sz="2800" dirty="0">
                <a:latin typeface="+mn-lt"/>
              </a:rPr>
              <a:t> dot plots for the text messaging data are shown below.</a:t>
            </a:r>
            <a:endParaRPr lang="en-US" sz="2800" dirty="0">
              <a:latin typeface="+mn-lt"/>
              <a:cs typeface="Arial" charset="0"/>
            </a:endParaRPr>
          </a:p>
        </p:txBody>
      </p:sp>
      <p:sp>
        <p:nvSpPr>
          <p:cNvPr id="14342" name="Footer Placeholder 2">
            <a:extLst>
              <a:ext uri="{FF2B5EF4-FFF2-40B4-BE49-F238E27FC236}">
                <a16:creationId xmlns:a16="http://schemas.microsoft.com/office/drawing/2014/main" xmlns="" id="{C185D5F1-D0A4-43F4-856C-14D219D40A7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7625744C-8F3D-4CB6-AE20-5A3FC1A3C7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2886036"/>
            <a:ext cx="8462515" cy="1627707"/>
          </a:xfrm>
          <a:prstGeom prst="rect">
            <a:avLst/>
          </a:prstGeom>
        </p:spPr>
      </p:pic>
      <p:pic>
        <p:nvPicPr>
          <p:cNvPr id="8" name="Picture 7" descr="A screenshot of a cell phone&#10;&#10;Description generated with high confidence">
            <a:extLst>
              <a:ext uri="{FF2B5EF4-FFF2-40B4-BE49-F238E27FC236}">
                <a16:creationId xmlns:a16="http://schemas.microsoft.com/office/drawing/2014/main" xmlns="" id="{CE6E470C-D93B-4069-A308-BD397FDBED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4597146"/>
            <a:ext cx="8471141" cy="1602117"/>
          </a:xfrm>
          <a:prstGeom prst="rect">
            <a:avLst/>
          </a:prstGeom>
        </p:spPr>
      </p:pic>
    </p:spTree>
    <p:extLst>
      <p:ext uri="{BB962C8B-B14F-4D97-AF65-F5344CB8AC3E}">
        <p14:creationId xmlns:p14="http://schemas.microsoft.com/office/powerpoint/2010/main" val="179217932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xmlns="" id="{5C4FFCA3-2871-4E26-91D4-A6A0C6445FA9}"/>
              </a:ext>
            </a:extLst>
          </p:cNvPr>
          <p:cNvSpPr>
            <a:spLocks noGrp="1"/>
          </p:cNvSpPr>
          <p:nvPr>
            <p:ph type="title"/>
          </p:nvPr>
        </p:nvSpPr>
        <p:spPr/>
        <p:txBody>
          <a:bodyPr/>
          <a:lstStyle/>
          <a:p>
            <a:r>
              <a:rPr lang="en-US" altLang="en-US"/>
              <a:t>Graphing Qualitative Data Sets</a:t>
            </a:r>
          </a:p>
        </p:txBody>
      </p:sp>
      <p:sp>
        <p:nvSpPr>
          <p:cNvPr id="80899" name="Content Placeholder 2">
            <a:extLst>
              <a:ext uri="{FF2B5EF4-FFF2-40B4-BE49-F238E27FC236}">
                <a16:creationId xmlns:a16="http://schemas.microsoft.com/office/drawing/2014/main" xmlns="" id="{D08967A4-2032-4590-A2C9-A3A83177DB11}"/>
              </a:ext>
            </a:extLst>
          </p:cNvPr>
          <p:cNvSpPr>
            <a:spLocks noGrp="1"/>
          </p:cNvSpPr>
          <p:nvPr>
            <p:ph idx="1"/>
          </p:nvPr>
        </p:nvSpPr>
        <p:spPr>
          <a:xfrm>
            <a:off x="457199" y="1600200"/>
            <a:ext cx="8505645" cy="2408238"/>
          </a:xfrm>
        </p:spPr>
        <p:txBody>
          <a:bodyPr/>
          <a:lstStyle/>
          <a:p>
            <a:pPr>
              <a:buFont typeface="Arial" panose="020B0604020202020204" pitchFamily="34" charset="0"/>
              <a:buNone/>
            </a:pPr>
            <a:r>
              <a:rPr lang="en-US" altLang="en-US" b="1" dirty="0">
                <a:solidFill>
                  <a:schemeClr val="accent2"/>
                </a:solidFill>
              </a:rPr>
              <a:t>Pie Chart</a:t>
            </a:r>
          </a:p>
          <a:p>
            <a:r>
              <a:rPr lang="en-US" dirty="0"/>
              <a:t>Pie charts provide a convenient way to present qualitative data graphically as </a:t>
            </a:r>
            <a:r>
              <a:rPr lang="en-US" dirty="0" err="1"/>
              <a:t>percents</a:t>
            </a:r>
            <a:r>
              <a:rPr lang="en-US" dirty="0"/>
              <a:t> of a whole.</a:t>
            </a:r>
          </a:p>
          <a:p>
            <a:r>
              <a:rPr lang="en-US" altLang="en-US" dirty="0"/>
              <a:t>A circle is divided into sectors that represent categories.</a:t>
            </a:r>
          </a:p>
          <a:p>
            <a:r>
              <a:rPr lang="en-US" altLang="en-US" dirty="0"/>
              <a:t>The area of each sector is proportional to the frequency of each category.</a:t>
            </a:r>
          </a:p>
        </p:txBody>
      </p:sp>
      <p:pic>
        <p:nvPicPr>
          <p:cNvPr id="15364" name="Picture 4" descr="C:\Documents and Settings\Lyn\Local Settings\Temporary Internet Files\Content.IE5\O7HXM29P\MCj03121560000[1].wmf">
            <a:extLst>
              <a:ext uri="{FF2B5EF4-FFF2-40B4-BE49-F238E27FC236}">
                <a16:creationId xmlns:a16="http://schemas.microsoft.com/office/drawing/2014/main" xmlns="" id="{DBE52E0F-94CA-4B11-B375-16F88F1406C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8844" y="4302035"/>
            <a:ext cx="2173287"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3681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2" end="2"/>
                                            </p:txEl>
                                          </p:spTgt>
                                        </p:tgtEl>
                                        <p:attrNameLst>
                                          <p:attrName>style.visibility</p:attrName>
                                        </p:attrNameLst>
                                      </p:cBhvr>
                                      <p:to>
                                        <p:strVal val="visible"/>
                                      </p:to>
                                    </p:set>
                                    <p:animEffect transition="in" filter="fade">
                                      <p:cBhvr>
                                        <p:cTn id="7" dur="500"/>
                                        <p:tgtEl>
                                          <p:spTgt spid="8089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08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DA86C8-B383-4617-A7C0-6C383FBB19A8}"/>
              </a:ext>
            </a:extLst>
          </p:cNvPr>
          <p:cNvSpPr>
            <a:spLocks noGrp="1"/>
          </p:cNvSpPr>
          <p:nvPr>
            <p:ph type="title"/>
          </p:nvPr>
        </p:nvSpPr>
        <p:spPr>
          <a:xfrm>
            <a:off x="228600" y="0"/>
            <a:ext cx="8686801" cy="1143000"/>
          </a:xfrm>
        </p:spPr>
        <p:txBody>
          <a:bodyPr/>
          <a:lstStyle/>
          <a:p>
            <a:pPr>
              <a:defRPr/>
            </a:pPr>
            <a:r>
              <a:rPr lang="en-US" sz="4000" dirty="0">
                <a:solidFill>
                  <a:schemeClr val="accent3"/>
                </a:solidFill>
              </a:rPr>
              <a:t>Example: Constructing a Pie Chart</a:t>
            </a:r>
          </a:p>
        </p:txBody>
      </p:sp>
      <p:sp>
        <p:nvSpPr>
          <p:cNvPr id="16387" name="Content Placeholder 2">
            <a:extLst>
              <a:ext uri="{FF2B5EF4-FFF2-40B4-BE49-F238E27FC236}">
                <a16:creationId xmlns:a16="http://schemas.microsoft.com/office/drawing/2014/main" xmlns="" id="{4A8E0C41-6049-46AF-959E-A2F1C23EB41A}"/>
              </a:ext>
            </a:extLst>
          </p:cNvPr>
          <p:cNvSpPr>
            <a:spLocks noGrp="1"/>
          </p:cNvSpPr>
          <p:nvPr>
            <p:ph idx="1"/>
          </p:nvPr>
        </p:nvSpPr>
        <p:spPr>
          <a:xfrm>
            <a:off x="457200" y="998675"/>
            <a:ext cx="8229600" cy="2057400"/>
          </a:xfrm>
        </p:spPr>
        <p:txBody>
          <a:bodyPr/>
          <a:lstStyle/>
          <a:p>
            <a:pPr marL="0" indent="0">
              <a:buFont typeface="Arial" panose="020B0604020202020204" pitchFamily="34" charset="0"/>
              <a:buNone/>
            </a:pPr>
            <a:r>
              <a:rPr lang="en-US" altLang="en-US" dirty="0"/>
              <a:t>The numbers of earned degrees conferred (in thousands) in 2014 are shown in the table. Use a pie chart to organize the data. </a:t>
            </a:r>
            <a:r>
              <a:rPr lang="en-US" altLang="en-US" sz="2400" b="1" i="1" dirty="0">
                <a:solidFill>
                  <a:schemeClr val="tx2"/>
                </a:solidFill>
              </a:rPr>
              <a:t>(Source: U.S. National Center for Educational Statistics)</a:t>
            </a:r>
          </a:p>
          <a:p>
            <a:pPr marL="0" indent="0">
              <a:buFont typeface="Arial" panose="020B0604020202020204" pitchFamily="34" charset="0"/>
              <a:buNone/>
            </a:pPr>
            <a:endParaRPr lang="en-US" altLang="en-US" dirty="0"/>
          </a:p>
        </p:txBody>
      </p:sp>
      <p:sp>
        <p:nvSpPr>
          <p:cNvPr id="16407" name="Footer Placeholder 2">
            <a:extLst>
              <a:ext uri="{FF2B5EF4-FFF2-40B4-BE49-F238E27FC236}">
                <a16:creationId xmlns:a16="http://schemas.microsoft.com/office/drawing/2014/main" xmlns="" id="{79CAF944-80DF-41E7-90C1-76CD1ECB3CD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10A87477-5ADD-43AE-AD5C-C8489CEC4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0300" y="3077133"/>
            <a:ext cx="3726187" cy="2852934"/>
          </a:xfrm>
          <a:prstGeom prst="rect">
            <a:avLst/>
          </a:prstGeom>
        </p:spPr>
      </p:pic>
    </p:spTree>
    <p:extLst>
      <p:ext uri="{BB962C8B-B14F-4D97-AF65-F5344CB8AC3E}">
        <p14:creationId xmlns:p14="http://schemas.microsoft.com/office/powerpoint/2010/main" val="284318916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5AA701-E44C-45A6-BCBB-465E6169C9F1}"/>
              </a:ext>
            </a:extLst>
          </p:cNvPr>
          <p:cNvSpPr>
            <a:spLocks noGrp="1"/>
          </p:cNvSpPr>
          <p:nvPr>
            <p:ph type="title"/>
          </p:nvPr>
        </p:nvSpPr>
        <p:spPr>
          <a:xfrm>
            <a:off x="228600" y="115094"/>
            <a:ext cx="8686800" cy="1143000"/>
          </a:xfrm>
        </p:spPr>
        <p:txBody>
          <a:bodyPr/>
          <a:lstStyle/>
          <a:p>
            <a:pPr>
              <a:defRPr/>
            </a:pPr>
            <a:r>
              <a:rPr lang="en-US" sz="4000" dirty="0">
                <a:solidFill>
                  <a:schemeClr val="accent3"/>
                </a:solidFill>
              </a:rPr>
              <a:t>Solution: Constructing a Pie Chart</a:t>
            </a:r>
          </a:p>
        </p:txBody>
      </p:sp>
      <p:sp>
        <p:nvSpPr>
          <p:cNvPr id="18435" name="Content Placeholder 2">
            <a:extLst>
              <a:ext uri="{FF2B5EF4-FFF2-40B4-BE49-F238E27FC236}">
                <a16:creationId xmlns:a16="http://schemas.microsoft.com/office/drawing/2014/main" xmlns="" id="{63AF8216-9805-4A42-B716-0956A49F211D}"/>
              </a:ext>
            </a:extLst>
          </p:cNvPr>
          <p:cNvSpPr>
            <a:spLocks noGrp="1"/>
          </p:cNvSpPr>
          <p:nvPr>
            <p:ph idx="1"/>
          </p:nvPr>
        </p:nvSpPr>
        <p:spPr>
          <a:xfrm>
            <a:off x="457200" y="1527175"/>
            <a:ext cx="8229600" cy="4351338"/>
          </a:xfrm>
        </p:spPr>
        <p:txBody>
          <a:bodyPr/>
          <a:lstStyle/>
          <a:p>
            <a:r>
              <a:rPr lang="en-US" altLang="en-US" dirty="0"/>
              <a:t>Construct the pie chart using the central angle that corresponds to each category. </a:t>
            </a:r>
          </a:p>
          <a:p>
            <a:pPr lvl="1"/>
            <a:r>
              <a:rPr lang="en-US" altLang="en-US" dirty="0"/>
              <a:t>To find the central angle, multiply 360º by the category's relative frequency. </a:t>
            </a:r>
          </a:p>
          <a:p>
            <a:pPr lvl="1"/>
            <a:r>
              <a:rPr lang="en-US" altLang="en-US" dirty="0"/>
              <a:t>For example, the central angle for associate’s degree is </a:t>
            </a:r>
          </a:p>
          <a:p>
            <a:pPr lvl="1">
              <a:buNone/>
            </a:pPr>
            <a:r>
              <a:rPr lang="en-US" altLang="en-US" dirty="0"/>
              <a:t>			360º (0.264) ≈ 95º</a:t>
            </a:r>
          </a:p>
          <a:p>
            <a:pPr>
              <a:buFont typeface="Arial" panose="020B0604020202020204" pitchFamily="34" charset="0"/>
              <a:buNone/>
            </a:pPr>
            <a:endParaRPr lang="en-US" altLang="en-US" dirty="0"/>
          </a:p>
        </p:txBody>
      </p:sp>
      <p:sp>
        <p:nvSpPr>
          <p:cNvPr id="18436" name="Footer Placeholder 2">
            <a:extLst>
              <a:ext uri="{FF2B5EF4-FFF2-40B4-BE49-F238E27FC236}">
                <a16:creationId xmlns:a16="http://schemas.microsoft.com/office/drawing/2014/main" xmlns="" id="{70FA2A44-7E35-441B-A3DE-DCFEEB8AAFB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54441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Effect transition="in" filter="fade">
                                      <p:cBhvr>
                                        <p:cTn id="15"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76D6A5CD-D075-48C6-814A-AB0F852877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9366" y="2276043"/>
            <a:ext cx="4050800" cy="3122682"/>
          </a:xfrm>
          <a:prstGeom prst="rect">
            <a:avLst/>
          </a:prstGeom>
        </p:spPr>
      </p:pic>
      <p:sp>
        <p:nvSpPr>
          <p:cNvPr id="17411" name="Content Placeholder 2">
            <a:extLst>
              <a:ext uri="{FF2B5EF4-FFF2-40B4-BE49-F238E27FC236}">
                <a16:creationId xmlns:a16="http://schemas.microsoft.com/office/drawing/2014/main" xmlns="" id="{E3AAE77D-0F6A-4AC2-9C29-52FCB2F038E1}"/>
              </a:ext>
            </a:extLst>
          </p:cNvPr>
          <p:cNvSpPr>
            <a:spLocks noGrp="1"/>
          </p:cNvSpPr>
          <p:nvPr>
            <p:ph idx="1"/>
          </p:nvPr>
        </p:nvSpPr>
        <p:spPr>
          <a:xfrm>
            <a:off x="457200" y="1417638"/>
            <a:ext cx="8266112" cy="546100"/>
          </a:xfrm>
        </p:spPr>
        <p:txBody>
          <a:bodyPr/>
          <a:lstStyle/>
          <a:p>
            <a:r>
              <a:rPr lang="en-US" altLang="en-US" dirty="0"/>
              <a:t>Find the relative frequency (percent) of each category.</a:t>
            </a:r>
          </a:p>
          <a:p>
            <a:pPr>
              <a:buFont typeface="Arial" panose="020B0604020202020204" pitchFamily="34" charset="0"/>
              <a:buNone/>
            </a:pPr>
            <a:endParaRPr lang="en-US" altLang="en-US" dirty="0"/>
          </a:p>
        </p:txBody>
      </p:sp>
      <p:sp>
        <p:nvSpPr>
          <p:cNvPr id="17443" name="Footer Placeholder 2">
            <a:extLst>
              <a:ext uri="{FF2B5EF4-FFF2-40B4-BE49-F238E27FC236}">
                <a16:creationId xmlns:a16="http://schemas.microsoft.com/office/drawing/2014/main" xmlns="" id="{CC54A139-4C44-4780-9884-08D73E52FFE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8" name="Title 1">
            <a:extLst>
              <a:ext uri="{FF2B5EF4-FFF2-40B4-BE49-F238E27FC236}">
                <a16:creationId xmlns:a16="http://schemas.microsoft.com/office/drawing/2014/main" xmlns="" id="{3925A786-4B74-47F0-BF8E-E1F7D7B3345E}"/>
              </a:ext>
            </a:extLst>
          </p:cNvPr>
          <p:cNvSpPr>
            <a:spLocks noGrp="1"/>
          </p:cNvSpPr>
          <p:nvPr>
            <p:ph type="title"/>
          </p:nvPr>
        </p:nvSpPr>
        <p:spPr>
          <a:xfrm>
            <a:off x="228600" y="115094"/>
            <a:ext cx="8686800" cy="1143000"/>
          </a:xfrm>
        </p:spPr>
        <p:txBody>
          <a:bodyPr/>
          <a:lstStyle/>
          <a:p>
            <a:pPr>
              <a:defRPr/>
            </a:pPr>
            <a:r>
              <a:rPr lang="en-US" sz="4000" dirty="0">
                <a:solidFill>
                  <a:schemeClr val="accent3"/>
                </a:solidFill>
              </a:rPr>
              <a:t>Solution: Constructing a Pie Chart</a:t>
            </a:r>
          </a:p>
        </p:txBody>
      </p:sp>
      <p:pic>
        <p:nvPicPr>
          <p:cNvPr id="7" name="Picture 6" descr="A screenshot of a cell phone&#10;&#10;Description generated with very high confidence">
            <a:extLst>
              <a:ext uri="{FF2B5EF4-FFF2-40B4-BE49-F238E27FC236}">
                <a16:creationId xmlns:a16="http://schemas.microsoft.com/office/drawing/2014/main" xmlns="" id="{02FACC60-6B2B-468A-9F86-F116F9134D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602" y="3448121"/>
            <a:ext cx="4626873" cy="2423165"/>
          </a:xfrm>
          <a:prstGeom prst="rect">
            <a:avLst/>
          </a:prstGeom>
        </p:spPr>
      </p:pic>
    </p:spTree>
    <p:extLst>
      <p:ext uri="{BB962C8B-B14F-4D97-AF65-F5344CB8AC3E}">
        <p14:creationId xmlns:p14="http://schemas.microsoft.com/office/powerpoint/2010/main" val="26561624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B96AD2D9-CCC4-4986-96E1-AFBB5D55DBC2}"/>
              </a:ext>
            </a:extLst>
          </p:cNvPr>
          <p:cNvSpPr>
            <a:spLocks noGrp="1"/>
          </p:cNvSpPr>
          <p:nvPr>
            <p:ph type="title"/>
          </p:nvPr>
        </p:nvSpPr>
        <p:spPr/>
        <p:txBody>
          <a:bodyPr/>
          <a:lstStyle/>
          <a:p>
            <a:pPr eaLnBrk="1" hangingPunct="1"/>
            <a:r>
              <a:rPr lang="en-US" altLang="en-US"/>
              <a:t>Chapter Outline</a:t>
            </a:r>
          </a:p>
        </p:txBody>
      </p:sp>
      <p:sp>
        <p:nvSpPr>
          <p:cNvPr id="5123" name="Subtitle 2">
            <a:extLst>
              <a:ext uri="{FF2B5EF4-FFF2-40B4-BE49-F238E27FC236}">
                <a16:creationId xmlns:a16="http://schemas.microsoft.com/office/drawing/2014/main" xmlns="" id="{A571AB15-CB39-41B3-82FB-88B163DF2C14}"/>
              </a:ext>
            </a:extLst>
          </p:cNvPr>
          <p:cNvSpPr>
            <a:spLocks noGrp="1"/>
          </p:cNvSpPr>
          <p:nvPr>
            <p:ph idx="1"/>
          </p:nvPr>
        </p:nvSpPr>
        <p:spPr>
          <a:xfrm>
            <a:off x="457200" y="1600200"/>
            <a:ext cx="8229600" cy="2768600"/>
          </a:xfrm>
        </p:spPr>
        <p:txBody>
          <a:bodyPr/>
          <a:lstStyle/>
          <a:p>
            <a:pPr eaLnBrk="1" hangingPunct="1">
              <a:lnSpc>
                <a:spcPct val="150000"/>
              </a:lnSpc>
            </a:pPr>
            <a:r>
              <a:rPr lang="en-US" altLang="en-US" dirty="0"/>
              <a:t>2.1 Frequency Distributions and Their Graphs</a:t>
            </a:r>
          </a:p>
          <a:p>
            <a:pPr eaLnBrk="1" hangingPunct="1">
              <a:lnSpc>
                <a:spcPct val="150000"/>
              </a:lnSpc>
            </a:pPr>
            <a:r>
              <a:rPr lang="en-US" altLang="en-US" dirty="0"/>
              <a:t>2.2 More Graphs and Displays</a:t>
            </a:r>
          </a:p>
          <a:p>
            <a:pPr eaLnBrk="1" hangingPunct="1">
              <a:lnSpc>
                <a:spcPct val="150000"/>
              </a:lnSpc>
            </a:pPr>
            <a:r>
              <a:rPr lang="en-US" altLang="en-US" dirty="0"/>
              <a:t>2.3 Measures of Central Tendency</a:t>
            </a:r>
          </a:p>
          <a:p>
            <a:pPr eaLnBrk="1" hangingPunct="1">
              <a:lnSpc>
                <a:spcPct val="150000"/>
              </a:lnSpc>
            </a:pPr>
            <a:r>
              <a:rPr lang="en-US" altLang="en-US" dirty="0"/>
              <a:t>2.4 Measures of Variation</a:t>
            </a:r>
          </a:p>
          <a:p>
            <a:pPr eaLnBrk="1" hangingPunct="1">
              <a:lnSpc>
                <a:spcPct val="150000"/>
              </a:lnSpc>
            </a:pPr>
            <a:r>
              <a:rPr lang="en-US" altLang="en-US" dirty="0"/>
              <a:t>2.5 Measures of Position</a:t>
            </a:r>
          </a:p>
        </p:txBody>
      </p:sp>
    </p:spTree>
    <p:extLst>
      <p:ext uri="{BB962C8B-B14F-4D97-AF65-F5344CB8AC3E}">
        <p14:creationId xmlns:p14="http://schemas.microsoft.com/office/powerpoint/2010/main" val="193906925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a:extLst>
              <a:ext uri="{FF2B5EF4-FFF2-40B4-BE49-F238E27FC236}">
                <a16:creationId xmlns:a16="http://schemas.microsoft.com/office/drawing/2014/main" xmlns="" id="{E3AAE77D-0F6A-4AC2-9C29-52FCB2F038E1}"/>
              </a:ext>
            </a:extLst>
          </p:cNvPr>
          <p:cNvSpPr>
            <a:spLocks noGrp="1"/>
          </p:cNvSpPr>
          <p:nvPr>
            <p:ph idx="1"/>
          </p:nvPr>
        </p:nvSpPr>
        <p:spPr>
          <a:xfrm>
            <a:off x="438944" y="4798535"/>
            <a:ext cx="8266112" cy="1360726"/>
          </a:xfrm>
        </p:spPr>
        <p:txBody>
          <a:bodyPr/>
          <a:lstStyle/>
          <a:p>
            <a:pPr marL="0" indent="0">
              <a:buNone/>
            </a:pPr>
            <a:r>
              <a:rPr lang="en-US" dirty="0"/>
              <a:t>From the pie chart, you can see that almost one-half of the degrees conferred in 2014 were bachelor’s degrees.</a:t>
            </a:r>
            <a:endParaRPr lang="en-US" altLang="en-US" dirty="0"/>
          </a:p>
        </p:txBody>
      </p:sp>
      <p:sp>
        <p:nvSpPr>
          <p:cNvPr id="17443" name="Footer Placeholder 2">
            <a:extLst>
              <a:ext uri="{FF2B5EF4-FFF2-40B4-BE49-F238E27FC236}">
                <a16:creationId xmlns:a16="http://schemas.microsoft.com/office/drawing/2014/main" xmlns="" id="{CC54A139-4C44-4780-9884-08D73E52FFE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
        <p:nvSpPr>
          <p:cNvPr id="8" name="Title 1">
            <a:extLst>
              <a:ext uri="{FF2B5EF4-FFF2-40B4-BE49-F238E27FC236}">
                <a16:creationId xmlns:a16="http://schemas.microsoft.com/office/drawing/2014/main" xmlns="" id="{3925A786-4B74-47F0-BF8E-E1F7D7B3345E}"/>
              </a:ext>
            </a:extLst>
          </p:cNvPr>
          <p:cNvSpPr>
            <a:spLocks noGrp="1"/>
          </p:cNvSpPr>
          <p:nvPr>
            <p:ph type="title"/>
          </p:nvPr>
        </p:nvSpPr>
        <p:spPr>
          <a:xfrm>
            <a:off x="228600" y="115094"/>
            <a:ext cx="8686800" cy="1143000"/>
          </a:xfrm>
        </p:spPr>
        <p:txBody>
          <a:bodyPr/>
          <a:lstStyle/>
          <a:p>
            <a:pPr>
              <a:defRPr/>
            </a:pPr>
            <a:r>
              <a:rPr lang="en-US" sz="4000" dirty="0">
                <a:solidFill>
                  <a:schemeClr val="accent3"/>
                </a:solidFill>
              </a:rPr>
              <a:t>Solution: Constructing a Pie Chart</a:t>
            </a:r>
          </a:p>
        </p:txBody>
      </p:sp>
      <p:pic>
        <p:nvPicPr>
          <p:cNvPr id="3" name="Picture 2" descr="A screenshot of a cell phone&#10;&#10;Description generated with very high confidence">
            <a:extLst>
              <a:ext uri="{FF2B5EF4-FFF2-40B4-BE49-F238E27FC236}">
                <a16:creationId xmlns:a16="http://schemas.microsoft.com/office/drawing/2014/main" xmlns="" id="{BCB3F200-1502-4F35-99A8-3DC6455602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2355" y="1159368"/>
            <a:ext cx="3156361" cy="3534467"/>
          </a:xfrm>
          <a:prstGeom prst="rect">
            <a:avLst/>
          </a:prstGeom>
        </p:spPr>
      </p:pic>
      <p:sp>
        <p:nvSpPr>
          <p:cNvPr id="4" name="TextBox 3">
            <a:extLst>
              <a:ext uri="{FF2B5EF4-FFF2-40B4-BE49-F238E27FC236}">
                <a16:creationId xmlns:a16="http://schemas.microsoft.com/office/drawing/2014/main" xmlns="" id="{9817A0A7-2D28-46FE-AE04-86D16B7ED7BB}"/>
              </a:ext>
            </a:extLst>
          </p:cNvPr>
          <p:cNvSpPr txBox="1"/>
          <p:nvPr/>
        </p:nvSpPr>
        <p:spPr>
          <a:xfrm>
            <a:off x="1111633" y="2505094"/>
            <a:ext cx="3650358" cy="523220"/>
          </a:xfrm>
          <a:prstGeom prst="rect">
            <a:avLst/>
          </a:prstGeom>
          <a:noFill/>
        </p:spPr>
        <p:txBody>
          <a:bodyPr wrap="none" rtlCol="0">
            <a:spAutoFit/>
          </a:bodyPr>
          <a:lstStyle/>
          <a:p>
            <a:r>
              <a:rPr lang="en-US" sz="2800" dirty="0">
                <a:latin typeface="+mn-lt"/>
              </a:rPr>
              <a:t>Check using technology</a:t>
            </a:r>
          </a:p>
        </p:txBody>
      </p:sp>
    </p:spTree>
    <p:extLst>
      <p:ext uri="{BB962C8B-B14F-4D97-AF65-F5344CB8AC3E}">
        <p14:creationId xmlns:p14="http://schemas.microsoft.com/office/powerpoint/2010/main" val="30740083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xmlns="" id="{C47A5908-7179-4C7E-8FCC-5D1CC0181DC2}"/>
              </a:ext>
            </a:extLst>
          </p:cNvPr>
          <p:cNvSpPr>
            <a:spLocks noGrp="1"/>
          </p:cNvSpPr>
          <p:nvPr>
            <p:ph type="title"/>
          </p:nvPr>
        </p:nvSpPr>
        <p:spPr/>
        <p:txBody>
          <a:bodyPr/>
          <a:lstStyle/>
          <a:p>
            <a:r>
              <a:rPr lang="en-US" altLang="en-US"/>
              <a:t>Graphing Qualitative Data Sets</a:t>
            </a:r>
          </a:p>
        </p:txBody>
      </p:sp>
      <p:sp>
        <p:nvSpPr>
          <p:cNvPr id="11268" name="Content Placeholder 2">
            <a:extLst>
              <a:ext uri="{FF2B5EF4-FFF2-40B4-BE49-F238E27FC236}">
                <a16:creationId xmlns:a16="http://schemas.microsoft.com/office/drawing/2014/main" xmlns="" id="{E654719C-0C5B-4647-AF8E-7A384973AA2A}"/>
              </a:ext>
            </a:extLst>
          </p:cNvPr>
          <p:cNvSpPr>
            <a:spLocks noGrp="1"/>
          </p:cNvSpPr>
          <p:nvPr>
            <p:ph idx="1"/>
          </p:nvPr>
        </p:nvSpPr>
        <p:spPr>
          <a:xfrm>
            <a:off x="457200" y="1600200"/>
            <a:ext cx="8229600" cy="2463800"/>
          </a:xfrm>
        </p:spPr>
        <p:txBody>
          <a:bodyPr/>
          <a:lstStyle/>
          <a:p>
            <a:pPr>
              <a:buFont typeface="Arial" panose="020B0604020202020204" pitchFamily="34" charset="0"/>
              <a:buNone/>
            </a:pPr>
            <a:r>
              <a:rPr lang="en-US" altLang="en-US" b="1">
                <a:solidFill>
                  <a:schemeClr val="accent2"/>
                </a:solidFill>
              </a:rPr>
              <a:t>Pareto Chart</a:t>
            </a:r>
          </a:p>
          <a:p>
            <a:r>
              <a:rPr lang="en-US" altLang="en-US"/>
              <a:t>A vertical bar graph in which the height of each bar represents frequency or relative frequency.</a:t>
            </a:r>
          </a:p>
          <a:p>
            <a:r>
              <a:rPr lang="en-US" altLang="en-US"/>
              <a:t>The bars are positioned in order of decreasing height, with the tallest bar positioned at the left.</a:t>
            </a:r>
          </a:p>
        </p:txBody>
      </p:sp>
      <p:graphicFrame>
        <p:nvGraphicFramePr>
          <p:cNvPr id="21508" name="Chart 12">
            <a:extLst>
              <a:ext uri="{FF2B5EF4-FFF2-40B4-BE49-F238E27FC236}">
                <a16:creationId xmlns:a16="http://schemas.microsoft.com/office/drawing/2014/main" xmlns="" id="{96E4E644-0703-4084-BC30-4287BE5E2BCD}"/>
              </a:ext>
            </a:extLst>
          </p:cNvPr>
          <p:cNvGraphicFramePr>
            <a:graphicFrameLocks/>
          </p:cNvGraphicFramePr>
          <p:nvPr>
            <p:extLst>
              <p:ext uri="{D42A27DB-BD31-4B8C-83A1-F6EECF244321}">
                <p14:modId xmlns:p14="http://schemas.microsoft.com/office/powerpoint/2010/main" val="912370901"/>
              </p:ext>
            </p:extLst>
          </p:nvPr>
        </p:nvGraphicFramePr>
        <p:xfrm>
          <a:off x="3666836" y="3325091"/>
          <a:ext cx="4751677" cy="2901084"/>
        </p:xfrm>
        <a:graphic>
          <a:graphicData uri="http://schemas.openxmlformats.org/presentationml/2006/ole">
            <mc:AlternateContent xmlns:mc="http://schemas.openxmlformats.org/markup-compatibility/2006">
              <mc:Choice xmlns:v="urn:schemas-microsoft-com:vml" Requires="v">
                <p:oleObj spid="_x0000_s2081" r:id="rId3" imgW="4078577" imgH="2426418" progId="Excel.Chart.8">
                  <p:embed/>
                </p:oleObj>
              </mc:Choice>
              <mc:Fallback>
                <p:oleObj r:id="rId3" imgW="4078577" imgH="2426418" progId="Excel.Chart.8">
                  <p:embed/>
                  <p:pic>
                    <p:nvPicPr>
                      <p:cNvPr id="21508" name="Chart 12">
                        <a:extLst>
                          <a:ext uri="{FF2B5EF4-FFF2-40B4-BE49-F238E27FC236}">
                            <a16:creationId xmlns:a16="http://schemas.microsoft.com/office/drawing/2014/main" xmlns="" id="{96E4E644-0703-4084-BC30-4287BE5E2BC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6836" y="3325091"/>
                        <a:ext cx="4751677" cy="2901084"/>
                      </a:xfrm>
                      <a:prstGeom prst="rect">
                        <a:avLst/>
                      </a:prstGeom>
                      <a:noFill/>
                      <a:ln>
                        <a:noFill/>
                      </a:ln>
                    </p:spPr>
                  </p:pic>
                </p:oleObj>
              </mc:Fallback>
            </mc:AlternateContent>
          </a:graphicData>
        </a:graphic>
      </p:graphicFrame>
      <p:sp>
        <p:nvSpPr>
          <p:cNvPr id="7" name="TextBox 6">
            <a:extLst>
              <a:ext uri="{FF2B5EF4-FFF2-40B4-BE49-F238E27FC236}">
                <a16:creationId xmlns:a16="http://schemas.microsoft.com/office/drawing/2014/main" xmlns="" id="{0A9C0E71-EC37-49E7-9F31-0DF958DDA4E7}"/>
              </a:ext>
            </a:extLst>
          </p:cNvPr>
          <p:cNvSpPr txBox="1"/>
          <p:nvPr/>
        </p:nvSpPr>
        <p:spPr>
          <a:xfrm>
            <a:off x="5741122" y="5829300"/>
            <a:ext cx="1346200" cy="396875"/>
          </a:xfrm>
          <a:prstGeom prst="rect">
            <a:avLst/>
          </a:prstGeom>
          <a:noFill/>
        </p:spPr>
        <p:txBody>
          <a:bodyPr>
            <a:spAutoFit/>
          </a:bodyPr>
          <a:lstStyle/>
          <a:p>
            <a:pPr eaLnBrk="1" hangingPunct="1">
              <a:defRPr/>
            </a:pPr>
            <a:r>
              <a:rPr lang="en-US" sz="2000" dirty="0">
                <a:latin typeface="+mn-lt"/>
                <a:cs typeface="Arial" charset="0"/>
              </a:rPr>
              <a:t>Categories</a:t>
            </a:r>
          </a:p>
        </p:txBody>
      </p:sp>
      <p:sp>
        <p:nvSpPr>
          <p:cNvPr id="8" name="TextBox 7">
            <a:extLst>
              <a:ext uri="{FF2B5EF4-FFF2-40B4-BE49-F238E27FC236}">
                <a16:creationId xmlns:a16="http://schemas.microsoft.com/office/drawing/2014/main" xmlns="" id="{6242F05A-7FFA-4C14-9C77-B74757A8D746}"/>
              </a:ext>
            </a:extLst>
          </p:cNvPr>
          <p:cNvSpPr txBox="1"/>
          <p:nvPr/>
        </p:nvSpPr>
        <p:spPr>
          <a:xfrm rot="16200000">
            <a:off x="4221163" y="4937125"/>
            <a:ext cx="1270000" cy="396875"/>
          </a:xfrm>
          <a:prstGeom prst="rect">
            <a:avLst/>
          </a:prstGeom>
          <a:noFill/>
        </p:spPr>
        <p:txBody>
          <a:bodyPr>
            <a:spAutoFit/>
          </a:bodyPr>
          <a:lstStyle/>
          <a:p>
            <a:pPr eaLnBrk="1" hangingPunct="1">
              <a:defRPr/>
            </a:pPr>
            <a:r>
              <a:rPr lang="en-US" sz="2000" dirty="0">
                <a:latin typeface="+mn-lt"/>
                <a:cs typeface="Arial" charset="0"/>
              </a:rPr>
              <a:t>Frequency</a:t>
            </a:r>
          </a:p>
        </p:txBody>
      </p:sp>
      <p:sp>
        <p:nvSpPr>
          <p:cNvPr id="21511" name="Footer Placeholder 2">
            <a:extLst>
              <a:ext uri="{FF2B5EF4-FFF2-40B4-BE49-F238E27FC236}">
                <a16:creationId xmlns:a16="http://schemas.microsoft.com/office/drawing/2014/main" xmlns="" id="{9614D52E-BC46-4736-9D33-5CA22C4ED5B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210859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974808-91F8-4982-AA90-99131999260B}"/>
              </a:ext>
            </a:extLst>
          </p:cNvPr>
          <p:cNvSpPr>
            <a:spLocks noGrp="1"/>
          </p:cNvSpPr>
          <p:nvPr>
            <p:ph type="title"/>
          </p:nvPr>
        </p:nvSpPr>
        <p:spPr>
          <a:xfrm>
            <a:off x="457200" y="274638"/>
            <a:ext cx="8229600" cy="1143000"/>
          </a:xfrm>
        </p:spPr>
        <p:txBody>
          <a:bodyPr/>
          <a:lstStyle/>
          <a:p>
            <a:pPr>
              <a:defRPr/>
            </a:pPr>
            <a:r>
              <a:rPr lang="en-US" dirty="0">
                <a:solidFill>
                  <a:schemeClr val="accent3"/>
                </a:solidFill>
              </a:rPr>
              <a:t>Example: Constructing a Pareto Chart</a:t>
            </a:r>
          </a:p>
        </p:txBody>
      </p:sp>
      <p:sp>
        <p:nvSpPr>
          <p:cNvPr id="22531" name="Content Placeholder 2">
            <a:extLst>
              <a:ext uri="{FF2B5EF4-FFF2-40B4-BE49-F238E27FC236}">
                <a16:creationId xmlns:a16="http://schemas.microsoft.com/office/drawing/2014/main" xmlns="" id="{ED839A0D-BD79-4137-AC90-98B92BC9B79D}"/>
              </a:ext>
            </a:extLst>
          </p:cNvPr>
          <p:cNvSpPr>
            <a:spLocks noGrp="1"/>
          </p:cNvSpPr>
          <p:nvPr>
            <p:ph idx="1"/>
          </p:nvPr>
        </p:nvSpPr>
        <p:spPr>
          <a:xfrm>
            <a:off x="457200" y="1527175"/>
            <a:ext cx="8229600" cy="4889500"/>
          </a:xfrm>
        </p:spPr>
        <p:txBody>
          <a:bodyPr/>
          <a:lstStyle/>
          <a:p>
            <a:pPr marL="0" indent="0">
              <a:buNone/>
            </a:pPr>
            <a:r>
              <a:rPr lang="en-US" dirty="0"/>
              <a:t>In 2014, these were the leading causes of death in the United States.</a:t>
            </a:r>
          </a:p>
          <a:p>
            <a:pPr lvl="1"/>
            <a:r>
              <a:rPr lang="en-US" dirty="0"/>
              <a:t>Accidents: 136,053</a:t>
            </a:r>
          </a:p>
          <a:p>
            <a:pPr lvl="1"/>
            <a:r>
              <a:rPr lang="en-US" dirty="0"/>
              <a:t>Cancer: 591,699</a:t>
            </a:r>
          </a:p>
          <a:p>
            <a:pPr lvl="1"/>
            <a:r>
              <a:rPr lang="en-US" dirty="0"/>
              <a:t>Chronic lower respiratory disease: 147,101</a:t>
            </a:r>
          </a:p>
          <a:p>
            <a:pPr lvl="1"/>
            <a:r>
              <a:rPr lang="en-US" dirty="0"/>
              <a:t>Heart disease: 614,348</a:t>
            </a:r>
          </a:p>
          <a:p>
            <a:pPr lvl="1"/>
            <a:r>
              <a:rPr lang="en-US" dirty="0"/>
              <a:t>Stroke (cerebrovascular diseases): 133,103</a:t>
            </a:r>
          </a:p>
          <a:p>
            <a:pPr marL="0" indent="0">
              <a:buNone/>
            </a:pPr>
            <a:r>
              <a:rPr lang="en-US" dirty="0"/>
              <a:t>Use a Pareto chart to organize the data. What was the leading cause of death in the United States in 2014? </a:t>
            </a:r>
            <a:r>
              <a:rPr lang="en-US" i="1" dirty="0">
                <a:solidFill>
                  <a:schemeClr val="tx2">
                    <a:lumMod val="75000"/>
                  </a:schemeClr>
                </a:solidFill>
              </a:rPr>
              <a:t>(Source: Health, United States, 2015, Table 19)</a:t>
            </a:r>
            <a:endParaRPr lang="en-US" altLang="en-US" dirty="0">
              <a:solidFill>
                <a:schemeClr val="tx2">
                  <a:lumMod val="75000"/>
                </a:schemeClr>
              </a:solidFill>
            </a:endParaRPr>
          </a:p>
        </p:txBody>
      </p:sp>
      <p:sp>
        <p:nvSpPr>
          <p:cNvPr id="22532" name="Footer Placeholder 2">
            <a:extLst>
              <a:ext uri="{FF2B5EF4-FFF2-40B4-BE49-F238E27FC236}">
                <a16:creationId xmlns:a16="http://schemas.microsoft.com/office/drawing/2014/main" xmlns="" id="{76E2666F-FC2D-49A0-B805-3731D0FC9F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9195222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22246E-A28B-4BE8-B3B2-13DBB0A70C04}"/>
              </a:ext>
            </a:extLst>
          </p:cNvPr>
          <p:cNvSpPr>
            <a:spLocks noGrp="1"/>
          </p:cNvSpPr>
          <p:nvPr>
            <p:ph type="title"/>
          </p:nvPr>
        </p:nvSpPr>
        <p:spPr>
          <a:xfrm>
            <a:off x="367645" y="274638"/>
            <a:ext cx="8319155" cy="1143000"/>
          </a:xfrm>
        </p:spPr>
        <p:txBody>
          <a:bodyPr/>
          <a:lstStyle/>
          <a:p>
            <a:pPr>
              <a:defRPr/>
            </a:pPr>
            <a:r>
              <a:rPr lang="en-US" sz="4400" dirty="0">
                <a:solidFill>
                  <a:schemeClr val="accent3"/>
                </a:solidFill>
              </a:rPr>
              <a:t>Solution: Constructing a Pareto Chart</a:t>
            </a:r>
          </a:p>
        </p:txBody>
      </p:sp>
      <p:sp>
        <p:nvSpPr>
          <p:cNvPr id="7" name="TextBox 6">
            <a:extLst>
              <a:ext uri="{FF2B5EF4-FFF2-40B4-BE49-F238E27FC236}">
                <a16:creationId xmlns:a16="http://schemas.microsoft.com/office/drawing/2014/main" xmlns="" id="{E3A7A03A-FA5E-40C6-B64F-123F9890E32A}"/>
              </a:ext>
            </a:extLst>
          </p:cNvPr>
          <p:cNvSpPr txBox="1"/>
          <p:nvPr/>
        </p:nvSpPr>
        <p:spPr>
          <a:xfrm>
            <a:off x="457200" y="4847015"/>
            <a:ext cx="8519414" cy="1569660"/>
          </a:xfrm>
          <a:prstGeom prst="rect">
            <a:avLst/>
          </a:prstGeom>
          <a:noFill/>
        </p:spPr>
        <p:txBody>
          <a:bodyPr wrap="square">
            <a:spAutoFit/>
          </a:bodyPr>
          <a:lstStyle/>
          <a:p>
            <a:r>
              <a:rPr lang="en-US" sz="2400" dirty="0">
                <a:latin typeface="+mn-lt"/>
              </a:rPr>
              <a:t>From the Pareto chart, you can see that the leading cause of death in the United States in 2014 was from heart disease. Also, heart disease and cancer caused more deaths than the other three causes combined.</a:t>
            </a:r>
            <a:endParaRPr lang="en-US" sz="2400" dirty="0">
              <a:latin typeface="+mn-lt"/>
              <a:cs typeface="Arial" charset="0"/>
            </a:endParaRPr>
          </a:p>
        </p:txBody>
      </p:sp>
      <p:sp>
        <p:nvSpPr>
          <p:cNvPr id="23573" name="Footer Placeholder 2">
            <a:extLst>
              <a:ext uri="{FF2B5EF4-FFF2-40B4-BE49-F238E27FC236}">
                <a16:creationId xmlns:a16="http://schemas.microsoft.com/office/drawing/2014/main" xmlns="" id="{56768A20-41F6-491A-8765-9EAC31779FC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F6C1B42A-F558-49EE-9040-BA058A627A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9186" y="1506968"/>
            <a:ext cx="5720026" cy="3411814"/>
          </a:xfrm>
          <a:prstGeom prst="rect">
            <a:avLst/>
          </a:prstGeom>
        </p:spPr>
      </p:pic>
    </p:spTree>
    <p:extLst>
      <p:ext uri="{BB962C8B-B14F-4D97-AF65-F5344CB8AC3E}">
        <p14:creationId xmlns:p14="http://schemas.microsoft.com/office/powerpoint/2010/main" val="34077482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xmlns="" id="{F69C6281-A14C-4A4F-A8A7-A3B88F4C823D}"/>
              </a:ext>
            </a:extLst>
          </p:cNvPr>
          <p:cNvSpPr>
            <a:spLocks noGrp="1"/>
          </p:cNvSpPr>
          <p:nvPr>
            <p:ph type="title"/>
          </p:nvPr>
        </p:nvSpPr>
        <p:spPr/>
        <p:txBody>
          <a:bodyPr/>
          <a:lstStyle/>
          <a:p>
            <a:r>
              <a:rPr lang="en-US" altLang="en-US"/>
              <a:t>Graphing Paired Data Sets</a:t>
            </a:r>
          </a:p>
        </p:txBody>
      </p:sp>
      <p:sp>
        <p:nvSpPr>
          <p:cNvPr id="87043" name="Content Placeholder 2">
            <a:extLst>
              <a:ext uri="{FF2B5EF4-FFF2-40B4-BE49-F238E27FC236}">
                <a16:creationId xmlns:a16="http://schemas.microsoft.com/office/drawing/2014/main" xmlns="" id="{D8893638-6B49-4066-90C1-B134DA43E81A}"/>
              </a:ext>
            </a:extLst>
          </p:cNvPr>
          <p:cNvSpPr>
            <a:spLocks noGrp="1"/>
          </p:cNvSpPr>
          <p:nvPr>
            <p:ph idx="1"/>
          </p:nvPr>
        </p:nvSpPr>
        <p:spPr/>
        <p:txBody>
          <a:bodyPr/>
          <a:lstStyle/>
          <a:p>
            <a:pPr>
              <a:buFont typeface="Arial" panose="020B0604020202020204" pitchFamily="34" charset="0"/>
              <a:buNone/>
            </a:pPr>
            <a:r>
              <a:rPr lang="en-US" altLang="en-US" b="1" dirty="0">
                <a:solidFill>
                  <a:schemeClr val="accent2"/>
                </a:solidFill>
              </a:rPr>
              <a:t>Paired Data Sets</a:t>
            </a:r>
          </a:p>
          <a:p>
            <a:r>
              <a:rPr lang="en-US" altLang="en-US" dirty="0"/>
              <a:t>Each entry in one data set corresponds to one entry in a second data set.</a:t>
            </a:r>
          </a:p>
          <a:p>
            <a:r>
              <a:rPr lang="en-US" altLang="en-US" dirty="0"/>
              <a:t>Graph using a </a:t>
            </a:r>
            <a:r>
              <a:rPr lang="en-US" altLang="en-US" b="1" dirty="0"/>
              <a:t>scatter plot.</a:t>
            </a:r>
          </a:p>
          <a:p>
            <a:pPr lvl="1"/>
            <a:r>
              <a:rPr lang="en-US" altLang="en-US" dirty="0"/>
              <a:t>The ordered pairs are graphed as</a:t>
            </a:r>
            <a:br>
              <a:rPr lang="en-US" altLang="en-US" dirty="0"/>
            </a:br>
            <a:r>
              <a:rPr lang="en-US" altLang="en-US" dirty="0"/>
              <a:t>points in a coordinate plane.</a:t>
            </a:r>
          </a:p>
          <a:p>
            <a:pPr lvl="1"/>
            <a:r>
              <a:rPr lang="en-US" altLang="en-US" dirty="0"/>
              <a:t>Used to show the relationship </a:t>
            </a:r>
            <a:br>
              <a:rPr lang="en-US" altLang="en-US" dirty="0"/>
            </a:br>
            <a:r>
              <a:rPr lang="en-US" altLang="en-US" dirty="0"/>
              <a:t>between two quantitative variables.</a:t>
            </a:r>
          </a:p>
          <a:p>
            <a:pPr lvl="1"/>
            <a:endParaRPr lang="en-US" altLang="en-US" dirty="0"/>
          </a:p>
          <a:p>
            <a:endParaRPr lang="en-US" altLang="en-US" b="1" dirty="0"/>
          </a:p>
        </p:txBody>
      </p:sp>
      <p:grpSp>
        <p:nvGrpSpPr>
          <p:cNvPr id="24580" name="Group 23">
            <a:extLst>
              <a:ext uri="{FF2B5EF4-FFF2-40B4-BE49-F238E27FC236}">
                <a16:creationId xmlns:a16="http://schemas.microsoft.com/office/drawing/2014/main" xmlns="" id="{5375FFF3-3B75-427F-BA74-71DF4D4F7BB3}"/>
              </a:ext>
            </a:extLst>
          </p:cNvPr>
          <p:cNvGrpSpPr>
            <a:grpSpLocks/>
          </p:cNvGrpSpPr>
          <p:nvPr/>
        </p:nvGrpSpPr>
        <p:grpSpPr bwMode="auto">
          <a:xfrm>
            <a:off x="6575425" y="3687763"/>
            <a:ext cx="2017713" cy="2017712"/>
            <a:chOff x="6792671" y="3266508"/>
            <a:chExt cx="2017486" cy="2017486"/>
          </a:xfrm>
        </p:grpSpPr>
        <p:cxnSp>
          <p:nvCxnSpPr>
            <p:cNvPr id="7" name="Straight Arrow Connector 6">
              <a:extLst>
                <a:ext uri="{FF2B5EF4-FFF2-40B4-BE49-F238E27FC236}">
                  <a16:creationId xmlns:a16="http://schemas.microsoft.com/office/drawing/2014/main" xmlns="" id="{AFCAF5CA-E5DD-42B1-B238-276F78E4C93B}"/>
                </a:ext>
              </a:extLst>
            </p:cNvPr>
            <p:cNvCxnSpPr/>
            <p:nvPr/>
          </p:nvCxnSpPr>
          <p:spPr>
            <a:xfrm rot="16200000" flipV="1">
              <a:off x="5886310" y="4274457"/>
              <a:ext cx="2017486"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xmlns="" id="{561FE768-D41F-4280-9894-35F3DF83C06B}"/>
                </a:ext>
              </a:extLst>
            </p:cNvPr>
            <p:cNvCxnSpPr/>
            <p:nvPr/>
          </p:nvCxnSpPr>
          <p:spPr>
            <a:xfrm rot="10800000" flipH="1" flipV="1">
              <a:off x="6792671" y="5123675"/>
              <a:ext cx="2017486" cy="15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xmlns="" id="{07681BC7-E318-4A1B-8923-0DF1D81F2DEE}"/>
                </a:ext>
              </a:extLst>
            </p:cNvPr>
            <p:cNvSpPr/>
            <p:nvPr/>
          </p:nvSpPr>
          <p:spPr>
            <a:xfrm>
              <a:off x="7314900" y="3599846"/>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0" name="Oval 9">
              <a:extLst>
                <a:ext uri="{FF2B5EF4-FFF2-40B4-BE49-F238E27FC236}">
                  <a16:creationId xmlns:a16="http://schemas.microsoft.com/office/drawing/2014/main" xmlns="" id="{11072A1F-6C1F-46E2-86FB-37C979585D88}"/>
                </a:ext>
              </a:extLst>
            </p:cNvPr>
            <p:cNvSpPr/>
            <p:nvPr/>
          </p:nvSpPr>
          <p:spPr>
            <a:xfrm>
              <a:off x="8440311" y="4869703"/>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1" name="Oval 10">
              <a:extLst>
                <a:ext uri="{FF2B5EF4-FFF2-40B4-BE49-F238E27FC236}">
                  <a16:creationId xmlns:a16="http://schemas.microsoft.com/office/drawing/2014/main" xmlns="" id="{533B267C-1087-40AD-9FAD-AE6BFC4EE862}"/>
                </a:ext>
              </a:extLst>
            </p:cNvPr>
            <p:cNvSpPr/>
            <p:nvPr/>
          </p:nvSpPr>
          <p:spPr>
            <a:xfrm>
              <a:off x="7460934" y="3977628"/>
              <a:ext cx="71429" cy="7142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2" name="Oval 11">
              <a:extLst>
                <a:ext uri="{FF2B5EF4-FFF2-40B4-BE49-F238E27FC236}">
                  <a16:creationId xmlns:a16="http://schemas.microsoft.com/office/drawing/2014/main" xmlns="" id="{0056E4C7-CB21-42F5-82FA-8E54EF193B5E}"/>
                </a:ext>
              </a:extLst>
            </p:cNvPr>
            <p:cNvSpPr/>
            <p:nvPr/>
          </p:nvSpPr>
          <p:spPr>
            <a:xfrm>
              <a:off x="8222848" y="4347474"/>
              <a:ext cx="71429" cy="7143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3" name="Oval 12">
              <a:extLst>
                <a:ext uri="{FF2B5EF4-FFF2-40B4-BE49-F238E27FC236}">
                  <a16:creationId xmlns:a16="http://schemas.microsoft.com/office/drawing/2014/main" xmlns="" id="{7070C29C-C79C-4843-A8EB-E184A996470D}"/>
                </a:ext>
              </a:extLst>
            </p:cNvPr>
            <p:cNvSpPr/>
            <p:nvPr/>
          </p:nvSpPr>
          <p:spPr>
            <a:xfrm>
              <a:off x="7721255" y="4020486"/>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4" name="Oval 13">
              <a:extLst>
                <a:ext uri="{FF2B5EF4-FFF2-40B4-BE49-F238E27FC236}">
                  <a16:creationId xmlns:a16="http://schemas.microsoft.com/office/drawing/2014/main" xmlns="" id="{8235ED2C-6FD7-445B-A9B5-C617B29FAFFA}"/>
                </a:ext>
              </a:extLst>
            </p:cNvPr>
            <p:cNvSpPr/>
            <p:nvPr/>
          </p:nvSpPr>
          <p:spPr>
            <a:xfrm>
              <a:off x="8178403" y="3926834"/>
              <a:ext cx="73017" cy="7142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5" name="Oval 14">
              <a:extLst>
                <a:ext uri="{FF2B5EF4-FFF2-40B4-BE49-F238E27FC236}">
                  <a16:creationId xmlns:a16="http://schemas.microsoft.com/office/drawing/2014/main" xmlns="" id="{9FB71223-3F07-4DD5-97C1-E275C0C59078}"/>
                </a:ext>
              </a:extLst>
            </p:cNvPr>
            <p:cNvSpPr/>
            <p:nvPr/>
          </p:nvSpPr>
          <p:spPr>
            <a:xfrm>
              <a:off x="8040306" y="4469698"/>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6" name="Oval 15">
              <a:extLst>
                <a:ext uri="{FF2B5EF4-FFF2-40B4-BE49-F238E27FC236}">
                  <a16:creationId xmlns:a16="http://schemas.microsoft.com/office/drawing/2014/main" xmlns="" id="{5C2E8415-78C8-485F-B637-F53927CD65B2}"/>
                </a:ext>
              </a:extLst>
            </p:cNvPr>
            <p:cNvSpPr/>
            <p:nvPr/>
          </p:nvSpPr>
          <p:spPr>
            <a:xfrm>
              <a:off x="8338722" y="4607795"/>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7" name="Oval 16">
              <a:extLst>
                <a:ext uri="{FF2B5EF4-FFF2-40B4-BE49-F238E27FC236}">
                  <a16:creationId xmlns:a16="http://schemas.microsoft.com/office/drawing/2014/main" xmlns="" id="{16D7DF9D-333F-400C-AB6D-9A99B65DC1B7}"/>
                </a:ext>
              </a:extLst>
            </p:cNvPr>
            <p:cNvSpPr/>
            <p:nvPr/>
          </p:nvSpPr>
          <p:spPr>
            <a:xfrm>
              <a:off x="7613317" y="3549051"/>
              <a:ext cx="71429"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8" name="Oval 17">
              <a:extLst>
                <a:ext uri="{FF2B5EF4-FFF2-40B4-BE49-F238E27FC236}">
                  <a16:creationId xmlns:a16="http://schemas.microsoft.com/office/drawing/2014/main" xmlns="" id="{60D24616-A57D-49E1-A850-A720E30EAEE4}"/>
                </a:ext>
              </a:extLst>
            </p:cNvPr>
            <p:cNvSpPr/>
            <p:nvPr/>
          </p:nvSpPr>
          <p:spPr>
            <a:xfrm>
              <a:off x="7751413" y="4398268"/>
              <a:ext cx="71430" cy="7143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9" name="Oval 18">
              <a:extLst>
                <a:ext uri="{FF2B5EF4-FFF2-40B4-BE49-F238E27FC236}">
                  <a16:creationId xmlns:a16="http://schemas.microsoft.com/office/drawing/2014/main" xmlns="" id="{072F1459-0EAE-4EA3-9150-2387E4AD2599}"/>
                </a:ext>
              </a:extLst>
            </p:cNvPr>
            <p:cNvSpPr/>
            <p:nvPr/>
          </p:nvSpPr>
          <p:spPr>
            <a:xfrm>
              <a:off x="7918082" y="3853817"/>
              <a:ext cx="71429"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0" name="Oval 19">
              <a:extLst>
                <a:ext uri="{FF2B5EF4-FFF2-40B4-BE49-F238E27FC236}">
                  <a16:creationId xmlns:a16="http://schemas.microsoft.com/office/drawing/2014/main" xmlns="" id="{3B5509BA-0F1B-4184-A843-9D468D595615}"/>
                </a:ext>
              </a:extLst>
            </p:cNvPr>
            <p:cNvSpPr/>
            <p:nvPr/>
          </p:nvSpPr>
          <p:spPr>
            <a:xfrm>
              <a:off x="8418088" y="4180806"/>
              <a:ext cx="73017" cy="7142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1" name="Oval 20">
              <a:extLst>
                <a:ext uri="{FF2B5EF4-FFF2-40B4-BE49-F238E27FC236}">
                  <a16:creationId xmlns:a16="http://schemas.microsoft.com/office/drawing/2014/main" xmlns="" id="{27C79A32-B8E5-4F95-B382-868007A16E9E}"/>
                </a:ext>
              </a:extLst>
            </p:cNvPr>
            <p:cNvSpPr/>
            <p:nvPr/>
          </p:nvSpPr>
          <p:spPr>
            <a:xfrm>
              <a:off x="8000623" y="4114138"/>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2" name="Oval 21">
              <a:extLst>
                <a:ext uri="{FF2B5EF4-FFF2-40B4-BE49-F238E27FC236}">
                  <a16:creationId xmlns:a16="http://schemas.microsoft.com/office/drawing/2014/main" xmlns="" id="{9E93F637-4D74-4A4C-B1D2-D0E423A670D9}"/>
                </a:ext>
              </a:extLst>
            </p:cNvPr>
            <p:cNvSpPr/>
            <p:nvPr/>
          </p:nvSpPr>
          <p:spPr>
            <a:xfrm>
              <a:off x="7241883" y="3396668"/>
              <a:ext cx="73017"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3" name="Oval 22">
              <a:extLst>
                <a:ext uri="{FF2B5EF4-FFF2-40B4-BE49-F238E27FC236}">
                  <a16:creationId xmlns:a16="http://schemas.microsoft.com/office/drawing/2014/main" xmlns="" id="{8EB51917-A9E9-42EE-88A5-E7846BAECC43}"/>
                </a:ext>
              </a:extLst>
            </p:cNvPr>
            <p:cNvSpPr/>
            <p:nvPr/>
          </p:nvSpPr>
          <p:spPr>
            <a:xfrm>
              <a:off x="8527614" y="4463349"/>
              <a:ext cx="71429" cy="7301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grpSp>
      <p:sp>
        <p:nvSpPr>
          <p:cNvPr id="24" name="TextBox 23">
            <a:extLst>
              <a:ext uri="{FF2B5EF4-FFF2-40B4-BE49-F238E27FC236}">
                <a16:creationId xmlns:a16="http://schemas.microsoft.com/office/drawing/2014/main" xmlns="" id="{86FC4EF2-D38F-44CF-9DF4-E4F4AAD22CFB}"/>
              </a:ext>
            </a:extLst>
          </p:cNvPr>
          <p:cNvSpPr txBox="1"/>
          <p:nvPr/>
        </p:nvSpPr>
        <p:spPr>
          <a:xfrm>
            <a:off x="8299450" y="5495925"/>
            <a:ext cx="271463" cy="366713"/>
          </a:xfrm>
          <a:prstGeom prst="rect">
            <a:avLst/>
          </a:prstGeom>
          <a:noFill/>
        </p:spPr>
        <p:txBody>
          <a:bodyPr>
            <a:spAutoFit/>
          </a:bodyPr>
          <a:lstStyle/>
          <a:p>
            <a:pPr eaLnBrk="1" hangingPunct="1">
              <a:defRPr/>
            </a:pPr>
            <a:r>
              <a:rPr lang="en-US" sz="1800" i="1" dirty="0">
                <a:latin typeface="+mn-lt"/>
                <a:cs typeface="Arial" charset="0"/>
              </a:rPr>
              <a:t>x</a:t>
            </a:r>
          </a:p>
        </p:txBody>
      </p:sp>
      <p:sp>
        <p:nvSpPr>
          <p:cNvPr id="25" name="TextBox 24">
            <a:extLst>
              <a:ext uri="{FF2B5EF4-FFF2-40B4-BE49-F238E27FC236}">
                <a16:creationId xmlns:a16="http://schemas.microsoft.com/office/drawing/2014/main" xmlns="" id="{85C91DFF-E080-4D8D-B9DE-4A5793D98D9C}"/>
              </a:ext>
            </a:extLst>
          </p:cNvPr>
          <p:cNvSpPr txBox="1"/>
          <p:nvPr/>
        </p:nvSpPr>
        <p:spPr>
          <a:xfrm>
            <a:off x="6372225" y="3629025"/>
            <a:ext cx="292100" cy="366713"/>
          </a:xfrm>
          <a:prstGeom prst="rect">
            <a:avLst/>
          </a:prstGeom>
          <a:noFill/>
        </p:spPr>
        <p:txBody>
          <a:bodyPr>
            <a:spAutoFit/>
          </a:bodyPr>
          <a:lstStyle/>
          <a:p>
            <a:pPr eaLnBrk="1" hangingPunct="1">
              <a:defRPr/>
            </a:pPr>
            <a:r>
              <a:rPr lang="en-US" sz="1800" i="1" dirty="0">
                <a:latin typeface="+mn-lt"/>
                <a:cs typeface="Arial" charset="0"/>
              </a:rPr>
              <a:t>y</a:t>
            </a:r>
          </a:p>
        </p:txBody>
      </p:sp>
      <p:sp>
        <p:nvSpPr>
          <p:cNvPr id="24583" name="Footer Placeholder 2">
            <a:extLst>
              <a:ext uri="{FF2B5EF4-FFF2-40B4-BE49-F238E27FC236}">
                <a16:creationId xmlns:a16="http://schemas.microsoft.com/office/drawing/2014/main" xmlns="" id="{D0E9F5CE-06DE-4F10-AFC1-4F7092B46E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154881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043">
                                            <p:txEl>
                                              <p:pRg st="2" end="2"/>
                                            </p:txEl>
                                          </p:spTgt>
                                        </p:tgtEl>
                                        <p:attrNameLst>
                                          <p:attrName>style.visibility</p:attrName>
                                        </p:attrNameLst>
                                      </p:cBhvr>
                                      <p:to>
                                        <p:strVal val="visible"/>
                                      </p:to>
                                    </p:set>
                                    <p:animEffect transition="in" filter="fade">
                                      <p:cBhvr>
                                        <p:cTn id="7" dur="500"/>
                                        <p:tgtEl>
                                          <p:spTgt spid="8704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043">
                                            <p:txEl>
                                              <p:pRg st="3" end="3"/>
                                            </p:txEl>
                                          </p:spTgt>
                                        </p:tgtEl>
                                        <p:attrNameLst>
                                          <p:attrName>style.visibility</p:attrName>
                                        </p:attrNameLst>
                                      </p:cBhvr>
                                      <p:to>
                                        <p:strVal val="visible"/>
                                      </p:to>
                                    </p:set>
                                    <p:animEffect transition="in" filter="fade">
                                      <p:cBhvr>
                                        <p:cTn id="12" dur="500"/>
                                        <p:tgtEl>
                                          <p:spTgt spid="8704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7043">
                                            <p:txEl>
                                              <p:pRg st="4" end="4"/>
                                            </p:txEl>
                                          </p:spTgt>
                                        </p:tgtEl>
                                        <p:attrNameLst>
                                          <p:attrName>style.visibility</p:attrName>
                                        </p:attrNameLst>
                                      </p:cBhvr>
                                      <p:to>
                                        <p:strVal val="visible"/>
                                      </p:to>
                                    </p:set>
                                    <p:animEffect transition="in" filter="fade">
                                      <p:cBhvr>
                                        <p:cTn id="17" dur="500"/>
                                        <p:tgtEl>
                                          <p:spTgt spid="870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E077B3-CBDB-4B85-96BE-CB22A0C6D56B}"/>
              </a:ext>
            </a:extLst>
          </p:cNvPr>
          <p:cNvSpPr>
            <a:spLocks noGrp="1"/>
          </p:cNvSpPr>
          <p:nvPr>
            <p:ph type="title"/>
          </p:nvPr>
        </p:nvSpPr>
        <p:spPr/>
        <p:txBody>
          <a:bodyPr/>
          <a:lstStyle/>
          <a:p>
            <a:pPr>
              <a:defRPr/>
            </a:pPr>
            <a:r>
              <a:rPr lang="en-US" dirty="0">
                <a:solidFill>
                  <a:schemeClr val="accent3"/>
                </a:solidFill>
              </a:rPr>
              <a:t>Example: Interpreting a Scatter Plot</a:t>
            </a:r>
          </a:p>
        </p:txBody>
      </p:sp>
      <p:sp>
        <p:nvSpPr>
          <p:cNvPr id="3" name="Content Placeholder 2">
            <a:extLst>
              <a:ext uri="{FF2B5EF4-FFF2-40B4-BE49-F238E27FC236}">
                <a16:creationId xmlns:a16="http://schemas.microsoft.com/office/drawing/2014/main" xmlns="" id="{36A6866B-929B-4DC4-AFD8-DA729511B2CE}"/>
              </a:ext>
            </a:extLst>
          </p:cNvPr>
          <p:cNvSpPr>
            <a:spLocks noGrp="1"/>
          </p:cNvSpPr>
          <p:nvPr>
            <p:ph idx="1"/>
          </p:nvPr>
        </p:nvSpPr>
        <p:spPr>
          <a:xfrm>
            <a:off x="457200" y="1527175"/>
            <a:ext cx="8229600" cy="3916363"/>
          </a:xfrm>
        </p:spPr>
        <p:txBody>
          <a:bodyPr/>
          <a:lstStyle/>
          <a:p>
            <a:pPr marL="0" indent="0">
              <a:buFont typeface="Arial" charset="0"/>
              <a:buNone/>
              <a:defRPr/>
            </a:pPr>
            <a:r>
              <a:rPr lang="en-US" dirty="0"/>
              <a:t>The British statistician Ronald Fisher introduced a famous data set called Fisher's Iris data set. This data set describes various physical characteristics, such as petal length and petal width (in millimeters), for three species of iris. The petal lengths form the first data set and the petal widths form the second data set. </a:t>
            </a:r>
            <a:r>
              <a:rPr lang="en-US" sz="2400" i="1" dirty="0">
                <a:solidFill>
                  <a:schemeClr val="tx2"/>
                </a:solidFill>
              </a:rPr>
              <a:t>(Source: Fisher, R. A., 1936)</a:t>
            </a:r>
          </a:p>
          <a:p>
            <a:pPr>
              <a:buFont typeface="Arial" charset="0"/>
              <a:buNone/>
              <a:defRPr/>
            </a:pPr>
            <a:endParaRPr lang="en-US" dirty="0"/>
          </a:p>
        </p:txBody>
      </p:sp>
      <p:pic>
        <p:nvPicPr>
          <p:cNvPr id="25604" name="Picture 2" descr="C:\Documents and Settings\Lyn\Local Settings\Temporary Internet Files\Content.IE5\0HGJK3SV\MCBD08057_0000[1].wmf">
            <a:extLst>
              <a:ext uri="{FF2B5EF4-FFF2-40B4-BE49-F238E27FC236}">
                <a16:creationId xmlns:a16="http://schemas.microsoft.com/office/drawing/2014/main" xmlns="" id="{F7B9A296-6C2F-421A-9273-77E1F73A888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7538" y="4437063"/>
            <a:ext cx="110331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Footer Placeholder 2">
            <a:extLst>
              <a:ext uri="{FF2B5EF4-FFF2-40B4-BE49-F238E27FC236}">
                <a16:creationId xmlns:a16="http://schemas.microsoft.com/office/drawing/2014/main" xmlns="" id="{337F41BF-8616-41BB-92F4-7FEDC78FBDA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4200644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E5C6AF-26D1-45AF-8855-00022243AD81}"/>
              </a:ext>
            </a:extLst>
          </p:cNvPr>
          <p:cNvSpPr>
            <a:spLocks noGrp="1"/>
          </p:cNvSpPr>
          <p:nvPr>
            <p:ph type="title"/>
          </p:nvPr>
        </p:nvSpPr>
        <p:spPr/>
        <p:txBody>
          <a:bodyPr/>
          <a:lstStyle/>
          <a:p>
            <a:pPr>
              <a:defRPr/>
            </a:pPr>
            <a:r>
              <a:rPr lang="en-US" dirty="0">
                <a:solidFill>
                  <a:schemeClr val="accent3"/>
                </a:solidFill>
              </a:rPr>
              <a:t>Example: Interpreting a Scatter Plot</a:t>
            </a:r>
          </a:p>
        </p:txBody>
      </p:sp>
      <p:sp>
        <p:nvSpPr>
          <p:cNvPr id="3" name="Content Placeholder 2">
            <a:extLst>
              <a:ext uri="{FF2B5EF4-FFF2-40B4-BE49-F238E27FC236}">
                <a16:creationId xmlns:a16="http://schemas.microsoft.com/office/drawing/2014/main" xmlns="" id="{8A1EDAD8-42DD-4325-A953-7F8C486EB190}"/>
              </a:ext>
            </a:extLst>
          </p:cNvPr>
          <p:cNvSpPr>
            <a:spLocks noGrp="1"/>
          </p:cNvSpPr>
          <p:nvPr>
            <p:ph idx="1"/>
          </p:nvPr>
        </p:nvSpPr>
        <p:spPr>
          <a:xfrm>
            <a:off x="457200" y="1527175"/>
            <a:ext cx="8229600" cy="3916363"/>
          </a:xfrm>
        </p:spPr>
        <p:txBody>
          <a:bodyPr/>
          <a:lstStyle/>
          <a:p>
            <a:pPr marL="0" indent="0">
              <a:buFont typeface="Arial" charset="0"/>
              <a:buNone/>
              <a:defRPr/>
            </a:pPr>
            <a:r>
              <a:rPr lang="en-US" dirty="0"/>
              <a:t>As the petal length increases, what tends to happen to the petal width? </a:t>
            </a:r>
            <a:endParaRPr lang="en-US" b="1" i="1" dirty="0"/>
          </a:p>
          <a:p>
            <a:pPr>
              <a:buFont typeface="Arial" charset="0"/>
              <a:buNone/>
              <a:defRPr/>
            </a:pPr>
            <a:endParaRPr lang="en-US" dirty="0"/>
          </a:p>
        </p:txBody>
      </p:sp>
      <p:sp>
        <p:nvSpPr>
          <p:cNvPr id="26629" name="Rectangle 6">
            <a:extLst>
              <a:ext uri="{FF2B5EF4-FFF2-40B4-BE49-F238E27FC236}">
                <a16:creationId xmlns:a16="http://schemas.microsoft.com/office/drawing/2014/main" xmlns="" id="{B4FEF885-AABF-4E72-822A-F157D43F54E6}"/>
              </a:ext>
            </a:extLst>
          </p:cNvPr>
          <p:cNvSpPr>
            <a:spLocks noChangeArrowheads="1"/>
          </p:cNvSpPr>
          <p:nvPr/>
        </p:nvSpPr>
        <p:spPr bwMode="auto">
          <a:xfrm>
            <a:off x="6132513" y="3097213"/>
            <a:ext cx="264795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400">
                <a:solidFill>
                  <a:srgbClr val="000000"/>
                </a:solidFill>
                <a:cs typeface="Arial" panose="020B0604020202020204" pitchFamily="34" charset="0"/>
              </a:rPr>
              <a:t>Each point in the scatter plot represents the</a:t>
            </a:r>
          </a:p>
          <a:p>
            <a:pPr eaLnBrk="1" hangingPunct="1">
              <a:spcBef>
                <a:spcPct val="0"/>
              </a:spcBef>
              <a:buClrTx/>
              <a:buFontTx/>
              <a:buNone/>
            </a:pPr>
            <a:r>
              <a:rPr lang="en-US" altLang="en-US" sz="2400">
                <a:solidFill>
                  <a:srgbClr val="000000"/>
                </a:solidFill>
                <a:cs typeface="Arial" panose="020B0604020202020204" pitchFamily="34" charset="0"/>
              </a:rPr>
              <a:t>petal length and petal width of one flower.</a:t>
            </a:r>
          </a:p>
        </p:txBody>
      </p:sp>
      <p:pic>
        <p:nvPicPr>
          <p:cNvPr id="26630" name="Picture 2" descr="C:\Documents and Settings\Lyn\Local Settings\Temporary Internet Files\Content.IE5\0HGJK3SV\MCBD08057_0000[1].wmf">
            <a:extLst>
              <a:ext uri="{FF2B5EF4-FFF2-40B4-BE49-F238E27FC236}">
                <a16:creationId xmlns:a16="http://schemas.microsoft.com/office/drawing/2014/main" xmlns="" id="{E3CB383E-0071-4FED-BD5F-FE344737E4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3650" y="5280025"/>
            <a:ext cx="762000"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Footer Placeholder 2">
            <a:extLst>
              <a:ext uri="{FF2B5EF4-FFF2-40B4-BE49-F238E27FC236}">
                <a16:creationId xmlns:a16="http://schemas.microsoft.com/office/drawing/2014/main" xmlns="" id="{43309141-5823-49D7-9462-04A0FC7CD3B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BF87D85A-E9CA-4517-BCCE-49D8564D49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014" y="2513936"/>
            <a:ext cx="5626949" cy="3651194"/>
          </a:xfrm>
          <a:prstGeom prst="rect">
            <a:avLst/>
          </a:prstGeom>
        </p:spPr>
      </p:pic>
    </p:spTree>
    <p:extLst>
      <p:ext uri="{BB962C8B-B14F-4D97-AF65-F5344CB8AC3E}">
        <p14:creationId xmlns:p14="http://schemas.microsoft.com/office/powerpoint/2010/main" val="24710492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629"/>
                                        </p:tgtEl>
                                        <p:attrNameLst>
                                          <p:attrName>style.visibility</p:attrName>
                                        </p:attrNameLst>
                                      </p:cBhvr>
                                      <p:to>
                                        <p:strVal val="visible"/>
                                      </p:to>
                                    </p:set>
                                    <p:animEffect transition="in" filter="fade">
                                      <p:cBhvr>
                                        <p:cTn id="10"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8CFC25-B035-4306-B859-B6592E897E2C}"/>
              </a:ext>
            </a:extLst>
          </p:cNvPr>
          <p:cNvSpPr>
            <a:spLocks noGrp="1"/>
          </p:cNvSpPr>
          <p:nvPr>
            <p:ph type="title"/>
          </p:nvPr>
        </p:nvSpPr>
        <p:spPr/>
        <p:txBody>
          <a:bodyPr/>
          <a:lstStyle/>
          <a:p>
            <a:pPr>
              <a:defRPr/>
            </a:pPr>
            <a:r>
              <a:rPr lang="en-US" sz="4400" dirty="0">
                <a:solidFill>
                  <a:schemeClr val="accent3"/>
                </a:solidFill>
              </a:rPr>
              <a:t>Solution: Interpreting a Scatter Plot</a:t>
            </a:r>
          </a:p>
        </p:txBody>
      </p:sp>
      <p:sp>
        <p:nvSpPr>
          <p:cNvPr id="7" name="TextBox 6">
            <a:extLst>
              <a:ext uri="{FF2B5EF4-FFF2-40B4-BE49-F238E27FC236}">
                <a16:creationId xmlns:a16="http://schemas.microsoft.com/office/drawing/2014/main" xmlns="" id="{C8E3BC3C-3DBA-4362-9D1D-8E90B2132770}"/>
              </a:ext>
            </a:extLst>
          </p:cNvPr>
          <p:cNvSpPr txBox="1"/>
          <p:nvPr/>
        </p:nvSpPr>
        <p:spPr>
          <a:xfrm>
            <a:off x="457200" y="4675773"/>
            <a:ext cx="7634287" cy="1384995"/>
          </a:xfrm>
          <a:prstGeom prst="rect">
            <a:avLst/>
          </a:prstGeom>
          <a:noFill/>
        </p:spPr>
        <p:txBody>
          <a:bodyPr>
            <a:spAutoFit/>
          </a:bodyPr>
          <a:lstStyle/>
          <a:p>
            <a:r>
              <a:rPr lang="en-US" sz="2800" dirty="0">
                <a:latin typeface="+mn-lt"/>
              </a:rPr>
              <a:t>From the scatter plot, you can see that as the petal length increases, the petal width also tends to increase.</a:t>
            </a:r>
            <a:endParaRPr lang="en-US" sz="2800" dirty="0">
              <a:latin typeface="+mn-lt"/>
              <a:cs typeface="Arial" charset="0"/>
            </a:endParaRPr>
          </a:p>
        </p:txBody>
      </p:sp>
      <p:pic>
        <p:nvPicPr>
          <p:cNvPr id="27653" name="Picture 2" descr="C:\Documents and Settings\Lyn\Local Settings\Temporary Internet Files\Content.IE5\0HGJK3SV\MCBD08057_0000[1].wmf">
            <a:extLst>
              <a:ext uri="{FF2B5EF4-FFF2-40B4-BE49-F238E27FC236}">
                <a16:creationId xmlns:a16="http://schemas.microsoft.com/office/drawing/2014/main" xmlns="" id="{6E42D15E-F4AD-4FA0-AC43-A7FF0E5933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3650" y="5280025"/>
            <a:ext cx="762000"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Footer Placeholder 2">
            <a:extLst>
              <a:ext uri="{FF2B5EF4-FFF2-40B4-BE49-F238E27FC236}">
                <a16:creationId xmlns:a16="http://schemas.microsoft.com/office/drawing/2014/main" xmlns="" id="{61FA3836-1C36-4386-8522-886024BDC2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8" name="Picture 7" descr="A screenshot of a cell phone&#10;&#10;Description generated with very high confidence">
            <a:extLst>
              <a:ext uri="{FF2B5EF4-FFF2-40B4-BE49-F238E27FC236}">
                <a16:creationId xmlns:a16="http://schemas.microsoft.com/office/drawing/2014/main" xmlns="" id="{407E5B82-1D61-4F2B-9EB0-D6303DE566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658" y="1453226"/>
            <a:ext cx="5013616" cy="3253217"/>
          </a:xfrm>
          <a:prstGeom prst="rect">
            <a:avLst/>
          </a:prstGeom>
        </p:spPr>
      </p:pic>
    </p:spTree>
    <p:extLst>
      <p:ext uri="{BB962C8B-B14F-4D97-AF65-F5344CB8AC3E}">
        <p14:creationId xmlns:p14="http://schemas.microsoft.com/office/powerpoint/2010/main" val="40624241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xmlns="" id="{71A787D4-9C07-4807-9F5E-0837A459863A}"/>
              </a:ext>
            </a:extLst>
          </p:cNvPr>
          <p:cNvSpPr>
            <a:spLocks noGrp="1"/>
          </p:cNvSpPr>
          <p:nvPr>
            <p:ph type="title"/>
          </p:nvPr>
        </p:nvSpPr>
        <p:spPr/>
        <p:txBody>
          <a:bodyPr/>
          <a:lstStyle/>
          <a:p>
            <a:r>
              <a:rPr lang="en-US" altLang="en-US"/>
              <a:t>Graphing Paired Data Sets</a:t>
            </a:r>
          </a:p>
        </p:txBody>
      </p:sp>
      <p:sp>
        <p:nvSpPr>
          <p:cNvPr id="91139" name="Content Placeholder 2">
            <a:extLst>
              <a:ext uri="{FF2B5EF4-FFF2-40B4-BE49-F238E27FC236}">
                <a16:creationId xmlns:a16="http://schemas.microsoft.com/office/drawing/2014/main" xmlns="" id="{F88D7842-FD20-4A23-998C-267D525EC593}"/>
              </a:ext>
            </a:extLst>
          </p:cNvPr>
          <p:cNvSpPr>
            <a:spLocks noGrp="1"/>
          </p:cNvSpPr>
          <p:nvPr>
            <p:ph idx="1"/>
          </p:nvPr>
        </p:nvSpPr>
        <p:spPr>
          <a:xfrm>
            <a:off x="457200" y="1425575"/>
            <a:ext cx="8229600" cy="2994025"/>
          </a:xfrm>
        </p:spPr>
        <p:txBody>
          <a:bodyPr/>
          <a:lstStyle/>
          <a:p>
            <a:pPr>
              <a:buFont typeface="Arial" panose="020B0604020202020204" pitchFamily="34" charset="0"/>
              <a:buNone/>
            </a:pPr>
            <a:r>
              <a:rPr lang="en-US" altLang="en-US" b="1" dirty="0">
                <a:solidFill>
                  <a:schemeClr val="accent2"/>
                </a:solidFill>
              </a:rPr>
              <a:t>Time Series</a:t>
            </a:r>
          </a:p>
          <a:p>
            <a:r>
              <a:rPr lang="en-US" altLang="en-US" dirty="0"/>
              <a:t>Data set is composed of quantitative entries taken at regular intervals over a period of time. </a:t>
            </a:r>
          </a:p>
          <a:p>
            <a:pPr lvl="1"/>
            <a:r>
              <a:rPr lang="en-US" altLang="en-US" dirty="0"/>
              <a:t>e.g., The amount of precipitation measured each day for one month. </a:t>
            </a:r>
          </a:p>
          <a:p>
            <a:r>
              <a:rPr lang="en-US" altLang="en-US" dirty="0"/>
              <a:t>Use a </a:t>
            </a:r>
            <a:r>
              <a:rPr lang="en-US" altLang="en-US" b="1" dirty="0"/>
              <a:t>time series chart </a:t>
            </a:r>
            <a:r>
              <a:rPr lang="en-US" altLang="en-US" dirty="0"/>
              <a:t>to graph.</a:t>
            </a:r>
          </a:p>
          <a:p>
            <a:pPr lvl="1"/>
            <a:endParaRPr lang="en-US" altLang="en-US" dirty="0"/>
          </a:p>
          <a:p>
            <a:endParaRPr lang="en-US" altLang="en-US" b="1" dirty="0"/>
          </a:p>
        </p:txBody>
      </p:sp>
      <p:grpSp>
        <p:nvGrpSpPr>
          <p:cNvPr id="29700" name="Group 25">
            <a:extLst>
              <a:ext uri="{FF2B5EF4-FFF2-40B4-BE49-F238E27FC236}">
                <a16:creationId xmlns:a16="http://schemas.microsoft.com/office/drawing/2014/main" xmlns="" id="{63DF84D7-BC77-499E-B984-5F6209914020}"/>
              </a:ext>
            </a:extLst>
          </p:cNvPr>
          <p:cNvGrpSpPr>
            <a:grpSpLocks/>
          </p:cNvGrpSpPr>
          <p:nvPr/>
        </p:nvGrpSpPr>
        <p:grpSpPr bwMode="auto">
          <a:xfrm>
            <a:off x="5767388" y="4497388"/>
            <a:ext cx="2360612" cy="1863725"/>
            <a:chOff x="5766520" y="4744584"/>
            <a:chExt cx="2361475" cy="1862760"/>
          </a:xfrm>
        </p:grpSpPr>
        <p:cxnSp>
          <p:nvCxnSpPr>
            <p:cNvPr id="7" name="Straight Arrow Connector 6">
              <a:extLst>
                <a:ext uri="{FF2B5EF4-FFF2-40B4-BE49-F238E27FC236}">
                  <a16:creationId xmlns:a16="http://schemas.microsoft.com/office/drawing/2014/main" xmlns="" id="{DC40CA53-3F27-4AA5-8F24-478CDECA4BF7}"/>
                </a:ext>
              </a:extLst>
            </p:cNvPr>
            <p:cNvCxnSpPr/>
            <p:nvPr/>
          </p:nvCxnSpPr>
          <p:spPr>
            <a:xfrm rot="16200000" flipV="1">
              <a:off x="5534597" y="5578375"/>
              <a:ext cx="1654905" cy="1905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xmlns="" id="{772B9434-87A1-4272-80BE-6DF29A2FACDD}"/>
                </a:ext>
              </a:extLst>
            </p:cNvPr>
            <p:cNvCxnSpPr/>
            <p:nvPr/>
          </p:nvCxnSpPr>
          <p:spPr>
            <a:xfrm flipV="1">
              <a:off x="6247708" y="6269381"/>
              <a:ext cx="1880287" cy="12693"/>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A2D60D7C-E58C-4F33-A11E-219BF872CA77}"/>
                </a:ext>
              </a:extLst>
            </p:cNvPr>
            <p:cNvSpPr txBox="1"/>
            <p:nvPr/>
          </p:nvSpPr>
          <p:spPr>
            <a:xfrm>
              <a:off x="6879764" y="6240821"/>
              <a:ext cx="798805" cy="366523"/>
            </a:xfrm>
            <a:prstGeom prst="rect">
              <a:avLst/>
            </a:prstGeom>
            <a:noFill/>
          </p:spPr>
          <p:txBody>
            <a:bodyPr>
              <a:spAutoFit/>
            </a:bodyPr>
            <a:lstStyle/>
            <a:p>
              <a:pPr eaLnBrk="1" hangingPunct="1">
                <a:defRPr/>
              </a:pPr>
              <a:r>
                <a:rPr lang="en-US" sz="1800" dirty="0">
                  <a:latin typeface="+mn-lt"/>
                  <a:cs typeface="Arial" charset="0"/>
                </a:rPr>
                <a:t>time</a:t>
              </a:r>
            </a:p>
          </p:txBody>
        </p:sp>
        <p:sp>
          <p:nvSpPr>
            <p:cNvPr id="10" name="TextBox 9">
              <a:extLst>
                <a:ext uri="{FF2B5EF4-FFF2-40B4-BE49-F238E27FC236}">
                  <a16:creationId xmlns:a16="http://schemas.microsoft.com/office/drawing/2014/main" xmlns="" id="{1D803B3E-F2E6-4406-821B-089B576FE831}"/>
                </a:ext>
              </a:extLst>
            </p:cNvPr>
            <p:cNvSpPr txBox="1"/>
            <p:nvPr/>
          </p:nvSpPr>
          <p:spPr>
            <a:xfrm rot="16200000">
              <a:off x="5327293" y="5183811"/>
              <a:ext cx="1520038" cy="641584"/>
            </a:xfrm>
            <a:prstGeom prst="rect">
              <a:avLst/>
            </a:prstGeom>
            <a:noFill/>
          </p:spPr>
          <p:txBody>
            <a:bodyPr>
              <a:spAutoFit/>
            </a:bodyPr>
            <a:lstStyle/>
            <a:p>
              <a:pPr algn="ctr" eaLnBrk="1" hangingPunct="1">
                <a:defRPr/>
              </a:pPr>
              <a:r>
                <a:rPr lang="en-US" sz="1800" dirty="0">
                  <a:latin typeface="+mn-lt"/>
                  <a:cs typeface="Arial" charset="0"/>
                </a:rPr>
                <a:t>Quantitative data</a:t>
              </a:r>
            </a:p>
          </p:txBody>
        </p:sp>
        <p:cxnSp>
          <p:nvCxnSpPr>
            <p:cNvPr id="12" name="Straight Connector 11">
              <a:extLst>
                <a:ext uri="{FF2B5EF4-FFF2-40B4-BE49-F238E27FC236}">
                  <a16:creationId xmlns:a16="http://schemas.microsoft.com/office/drawing/2014/main" xmlns="" id="{A65F7D5F-498B-4E31-8733-5F51BF2886C2}"/>
                </a:ext>
              </a:extLst>
            </p:cNvPr>
            <p:cNvCxnSpPr/>
            <p:nvPr/>
          </p:nvCxnSpPr>
          <p:spPr>
            <a:xfrm rot="5400000" flipH="1" flipV="1">
              <a:off x="6869621" y="5338697"/>
              <a:ext cx="404602" cy="2191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8D5C7DE3-F89F-46CA-8CCD-777FEFDE0B4E}"/>
                </a:ext>
              </a:extLst>
            </p:cNvPr>
            <p:cNvCxnSpPr/>
            <p:nvPr/>
          </p:nvCxnSpPr>
          <p:spPr>
            <a:xfrm rot="16200000" flipH="1">
              <a:off x="7091148" y="5336326"/>
              <a:ext cx="383976" cy="2032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0C7C8737-4E25-40AD-A7F1-4CFA1D3C368A}"/>
                </a:ext>
              </a:extLst>
            </p:cNvPr>
            <p:cNvCxnSpPr/>
            <p:nvPr/>
          </p:nvCxnSpPr>
          <p:spPr>
            <a:xfrm flipV="1">
              <a:off x="7386362" y="5572830"/>
              <a:ext cx="335084" cy="57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7A133C06-7A0B-4CA6-907F-D496432AE675}"/>
                </a:ext>
              </a:extLst>
            </p:cNvPr>
            <p:cNvCxnSpPr/>
            <p:nvPr/>
          </p:nvCxnSpPr>
          <p:spPr>
            <a:xfrm rot="5400000" flipH="1" flipV="1">
              <a:off x="6643286" y="5682187"/>
              <a:ext cx="330029" cy="2795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xmlns="" id="{4D68F73B-7751-4E3E-A98C-C6794780518A}"/>
                </a:ext>
              </a:extLst>
            </p:cNvPr>
            <p:cNvSpPr/>
            <p:nvPr/>
          </p:nvSpPr>
          <p:spPr>
            <a:xfrm>
              <a:off x="7159266" y="5204721"/>
              <a:ext cx="58759" cy="5712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8" name="Oval 17">
              <a:extLst>
                <a:ext uri="{FF2B5EF4-FFF2-40B4-BE49-F238E27FC236}">
                  <a16:creationId xmlns:a16="http://schemas.microsoft.com/office/drawing/2014/main" xmlns="" id="{6DBD6D41-7F98-480D-BC57-D813693C22B5}"/>
                </a:ext>
              </a:extLst>
            </p:cNvPr>
            <p:cNvSpPr/>
            <p:nvPr/>
          </p:nvSpPr>
          <p:spPr>
            <a:xfrm>
              <a:off x="7370481" y="5612496"/>
              <a:ext cx="58758" cy="587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19" name="Oval 18">
              <a:extLst>
                <a:ext uri="{FF2B5EF4-FFF2-40B4-BE49-F238E27FC236}">
                  <a16:creationId xmlns:a16="http://schemas.microsoft.com/office/drawing/2014/main" xmlns="" id="{AE826B97-F85E-4A87-9658-EEE9B0CD7BA1}"/>
                </a:ext>
              </a:extLst>
            </p:cNvPr>
            <p:cNvSpPr/>
            <p:nvPr/>
          </p:nvSpPr>
          <p:spPr>
            <a:xfrm>
              <a:off x="7697626" y="5549029"/>
              <a:ext cx="58758" cy="587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1" name="Oval 20">
              <a:extLst>
                <a:ext uri="{FF2B5EF4-FFF2-40B4-BE49-F238E27FC236}">
                  <a16:creationId xmlns:a16="http://schemas.microsoft.com/office/drawing/2014/main" xmlns="" id="{49DE3134-A3DE-49F3-A972-09E6F9AD9E51}"/>
                </a:ext>
              </a:extLst>
            </p:cNvPr>
            <p:cNvSpPr/>
            <p:nvPr/>
          </p:nvSpPr>
          <p:spPr>
            <a:xfrm>
              <a:off x="6946463" y="5612496"/>
              <a:ext cx="58759" cy="587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22" name="Oval 21">
              <a:extLst>
                <a:ext uri="{FF2B5EF4-FFF2-40B4-BE49-F238E27FC236}">
                  <a16:creationId xmlns:a16="http://schemas.microsoft.com/office/drawing/2014/main" xmlns="" id="{38B04803-4651-47B5-ADDB-B90B14F0FB70}"/>
                </a:ext>
              </a:extLst>
            </p:cNvPr>
            <p:cNvSpPr/>
            <p:nvPr/>
          </p:nvSpPr>
          <p:spPr>
            <a:xfrm>
              <a:off x="6652669" y="5961566"/>
              <a:ext cx="58758" cy="587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grpSp>
      <p:sp>
        <p:nvSpPr>
          <p:cNvPr id="29701" name="Footer Placeholder 2">
            <a:extLst>
              <a:ext uri="{FF2B5EF4-FFF2-40B4-BE49-F238E27FC236}">
                <a16:creationId xmlns:a16="http://schemas.microsoft.com/office/drawing/2014/main" xmlns="" id="{D214D5A4-2880-446A-AF10-07B6A52C8B7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0841312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139">
                                            <p:txEl>
                                              <p:pRg st="2" end="2"/>
                                            </p:txEl>
                                          </p:spTgt>
                                        </p:tgtEl>
                                        <p:attrNameLst>
                                          <p:attrName>style.visibility</p:attrName>
                                        </p:attrNameLst>
                                      </p:cBhvr>
                                      <p:to>
                                        <p:strVal val="visible"/>
                                      </p:to>
                                    </p:set>
                                    <p:animEffect transition="in" filter="fade">
                                      <p:cBhvr>
                                        <p:cTn id="7" dur="500"/>
                                        <p:tgtEl>
                                          <p:spTgt spid="9113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1139">
                                            <p:txEl>
                                              <p:pRg st="3" end="3"/>
                                            </p:txEl>
                                          </p:spTgt>
                                        </p:tgtEl>
                                        <p:attrNameLst>
                                          <p:attrName>style.visibility</p:attrName>
                                        </p:attrNameLst>
                                      </p:cBhvr>
                                      <p:to>
                                        <p:strVal val="visible"/>
                                      </p:to>
                                    </p:set>
                                    <p:animEffect transition="in" filter="fade">
                                      <p:cBhvr>
                                        <p:cTn id="12" dur="500"/>
                                        <p:tgtEl>
                                          <p:spTgt spid="911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D15C2F-6B77-4C6A-8B12-718F683EEEC5}"/>
              </a:ext>
            </a:extLst>
          </p:cNvPr>
          <p:cNvSpPr>
            <a:spLocks noGrp="1"/>
          </p:cNvSpPr>
          <p:nvPr>
            <p:ph type="title"/>
          </p:nvPr>
        </p:nvSpPr>
        <p:spPr/>
        <p:txBody>
          <a:bodyPr/>
          <a:lstStyle/>
          <a:p>
            <a:pPr>
              <a:defRPr/>
            </a:pPr>
            <a:r>
              <a:rPr lang="en-US" dirty="0">
                <a:solidFill>
                  <a:schemeClr val="accent3"/>
                </a:solidFill>
              </a:rPr>
              <a:t>Example: Constructing a Time Series Chart</a:t>
            </a:r>
          </a:p>
        </p:txBody>
      </p:sp>
      <p:sp>
        <p:nvSpPr>
          <p:cNvPr id="30723" name="Content Placeholder 2">
            <a:extLst>
              <a:ext uri="{FF2B5EF4-FFF2-40B4-BE49-F238E27FC236}">
                <a16:creationId xmlns:a16="http://schemas.microsoft.com/office/drawing/2014/main" xmlns="" id="{AD8CF53D-566E-4783-85BC-A2295F3F75F2}"/>
              </a:ext>
            </a:extLst>
          </p:cNvPr>
          <p:cNvSpPr>
            <a:spLocks noGrp="1"/>
          </p:cNvSpPr>
          <p:nvPr>
            <p:ph idx="1"/>
          </p:nvPr>
        </p:nvSpPr>
        <p:spPr>
          <a:xfrm>
            <a:off x="296945" y="1579039"/>
            <a:ext cx="4770582" cy="3916363"/>
          </a:xfrm>
        </p:spPr>
        <p:txBody>
          <a:bodyPr/>
          <a:lstStyle/>
          <a:p>
            <a:pPr marL="0" indent="0">
              <a:buNone/>
            </a:pPr>
            <a:r>
              <a:rPr lang="en-US" dirty="0"/>
              <a:t>The table lists the number of motor vehicle thefts (in millions) and burglaries (in millions) in the United States for the years 2005 through 2015. Construct a time series chart for the number of motor vehicle thefts. Describe any trends. </a:t>
            </a:r>
            <a:r>
              <a:rPr lang="en-US" i="1" dirty="0">
                <a:solidFill>
                  <a:schemeClr val="tx2">
                    <a:lumMod val="75000"/>
                  </a:schemeClr>
                </a:solidFill>
              </a:rPr>
              <a:t>(Source: Federal Bureau of Investigation, </a:t>
            </a:r>
            <a:br>
              <a:rPr lang="en-US" i="1" dirty="0">
                <a:solidFill>
                  <a:schemeClr val="tx2">
                    <a:lumMod val="75000"/>
                  </a:schemeClr>
                </a:solidFill>
              </a:rPr>
            </a:br>
            <a:r>
              <a:rPr lang="en-US" i="1" dirty="0">
                <a:solidFill>
                  <a:schemeClr val="tx2">
                    <a:lumMod val="75000"/>
                  </a:schemeClr>
                </a:solidFill>
              </a:rPr>
              <a:t>Crime in the United States)</a:t>
            </a:r>
            <a:endParaRPr lang="en-US" altLang="en-US" sz="2400" i="1" dirty="0">
              <a:solidFill>
                <a:schemeClr val="tx2">
                  <a:lumMod val="75000"/>
                </a:schemeClr>
              </a:solidFill>
            </a:endParaRPr>
          </a:p>
        </p:txBody>
      </p:sp>
      <p:sp>
        <p:nvSpPr>
          <p:cNvPr id="30724" name="Footer Placeholder 2">
            <a:extLst>
              <a:ext uri="{FF2B5EF4-FFF2-40B4-BE49-F238E27FC236}">
                <a16:creationId xmlns:a16="http://schemas.microsoft.com/office/drawing/2014/main" xmlns="" id="{A95CC817-130D-42ED-8F19-C0784ACB1EC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EA3F9F62-0AB3-4CAC-AEC5-F75DCD8D75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612" y="1758148"/>
            <a:ext cx="4061987" cy="4039124"/>
          </a:xfrm>
          <a:prstGeom prst="rect">
            <a:avLst/>
          </a:prstGeom>
        </p:spPr>
      </p:pic>
    </p:spTree>
    <p:extLst>
      <p:ext uri="{BB962C8B-B14F-4D97-AF65-F5344CB8AC3E}">
        <p14:creationId xmlns:p14="http://schemas.microsoft.com/office/powerpoint/2010/main" val="121023035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156807CB-DD45-4E17-99FC-600B1FC152C2}"/>
              </a:ext>
            </a:extLst>
          </p:cNvPr>
          <p:cNvSpPr>
            <a:spLocks noGrp="1"/>
          </p:cNvSpPr>
          <p:nvPr>
            <p:ph type="ctrTitle"/>
          </p:nvPr>
        </p:nvSpPr>
        <p:spPr/>
        <p:txBody>
          <a:bodyPr/>
          <a:lstStyle/>
          <a:p>
            <a:r>
              <a:rPr lang="en-US" altLang="en-US"/>
              <a:t>Section 2.2</a:t>
            </a:r>
          </a:p>
        </p:txBody>
      </p:sp>
      <p:sp>
        <p:nvSpPr>
          <p:cNvPr id="3" name="Subtitle 2">
            <a:extLst>
              <a:ext uri="{FF2B5EF4-FFF2-40B4-BE49-F238E27FC236}">
                <a16:creationId xmlns:a16="http://schemas.microsoft.com/office/drawing/2014/main" xmlns="" id="{3FBB4BB0-13EB-478C-BCA8-3CC8620824A6}"/>
              </a:ext>
            </a:extLst>
          </p:cNvPr>
          <p:cNvSpPr>
            <a:spLocks noGrp="1"/>
          </p:cNvSpPr>
          <p:nvPr>
            <p:ph type="subTitle" idx="1"/>
          </p:nvPr>
        </p:nvSpPr>
        <p:spPr/>
        <p:txBody>
          <a:bodyPr/>
          <a:lstStyle/>
          <a:p>
            <a:pPr>
              <a:buFont typeface="Arial" charset="0"/>
              <a:buNone/>
              <a:defRPr/>
            </a:pPr>
            <a:r>
              <a:rPr lang="en-US" dirty="0"/>
              <a:t>More Graphs and Displays</a:t>
            </a:r>
          </a:p>
        </p:txBody>
      </p:sp>
    </p:spTree>
    <p:extLst>
      <p:ext uri="{BB962C8B-B14F-4D97-AF65-F5344CB8AC3E}">
        <p14:creationId xmlns:p14="http://schemas.microsoft.com/office/powerpoint/2010/main" val="169003326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CBD7EC-20D4-48BF-A98B-BF360A334E0A}"/>
              </a:ext>
            </a:extLst>
          </p:cNvPr>
          <p:cNvSpPr>
            <a:spLocks noGrp="1"/>
          </p:cNvSpPr>
          <p:nvPr>
            <p:ph type="title"/>
          </p:nvPr>
        </p:nvSpPr>
        <p:spPr/>
        <p:txBody>
          <a:bodyPr/>
          <a:lstStyle/>
          <a:p>
            <a:pPr>
              <a:defRPr/>
            </a:pPr>
            <a:r>
              <a:rPr lang="en-US" dirty="0">
                <a:solidFill>
                  <a:schemeClr val="accent3"/>
                </a:solidFill>
              </a:rPr>
              <a:t>Solution: Constructing a Time Series Chart</a:t>
            </a:r>
          </a:p>
        </p:txBody>
      </p:sp>
      <p:sp>
        <p:nvSpPr>
          <p:cNvPr id="93187" name="Content Placeholder 2">
            <a:extLst>
              <a:ext uri="{FF2B5EF4-FFF2-40B4-BE49-F238E27FC236}">
                <a16:creationId xmlns:a16="http://schemas.microsoft.com/office/drawing/2014/main" xmlns="" id="{784D31F3-2ACF-411C-B5DE-59CFD8F847C2}"/>
              </a:ext>
            </a:extLst>
          </p:cNvPr>
          <p:cNvSpPr>
            <a:spLocks noGrp="1"/>
          </p:cNvSpPr>
          <p:nvPr>
            <p:ph idx="1"/>
          </p:nvPr>
        </p:nvSpPr>
        <p:spPr>
          <a:xfrm>
            <a:off x="457200" y="1701800"/>
            <a:ext cx="4382655" cy="3916363"/>
          </a:xfrm>
        </p:spPr>
        <p:txBody>
          <a:bodyPr/>
          <a:lstStyle/>
          <a:p>
            <a:r>
              <a:rPr lang="en-US" dirty="0"/>
              <a:t>Let the horizontal axis represent the years and let the vertical axis represent the number of motor vehicle thefts (in millions). </a:t>
            </a:r>
          </a:p>
          <a:p>
            <a:r>
              <a:rPr lang="en-US" dirty="0"/>
              <a:t>Then plot the paired data and connect them with line segments</a:t>
            </a:r>
            <a:endParaRPr lang="en-US" altLang="en-US" dirty="0"/>
          </a:p>
        </p:txBody>
      </p:sp>
      <p:sp>
        <p:nvSpPr>
          <p:cNvPr id="31748" name="Footer Placeholder 2">
            <a:extLst>
              <a:ext uri="{FF2B5EF4-FFF2-40B4-BE49-F238E27FC236}">
                <a16:creationId xmlns:a16="http://schemas.microsoft.com/office/drawing/2014/main" xmlns="" id="{446393B4-AFDE-4AF5-80FD-B11E404A86B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0C69A1EB-72CC-4614-AE1B-FDBC866C8C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612" y="1758148"/>
            <a:ext cx="4061987" cy="4039124"/>
          </a:xfrm>
          <a:prstGeom prst="rect">
            <a:avLst/>
          </a:prstGeom>
        </p:spPr>
      </p:pic>
    </p:spTree>
    <p:extLst>
      <p:ext uri="{BB962C8B-B14F-4D97-AF65-F5344CB8AC3E}">
        <p14:creationId xmlns:p14="http://schemas.microsoft.com/office/powerpoint/2010/main" val="18676408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187">
                                            <p:txEl>
                                              <p:pRg st="1" end="1"/>
                                            </p:txEl>
                                          </p:spTgt>
                                        </p:tgtEl>
                                        <p:attrNameLst>
                                          <p:attrName>style.visibility</p:attrName>
                                        </p:attrNameLst>
                                      </p:cBhvr>
                                      <p:to>
                                        <p:strVal val="visible"/>
                                      </p:to>
                                    </p:set>
                                    <p:animEffect transition="in" filter="fade">
                                      <p:cBhvr>
                                        <p:cTn id="7" dur="500"/>
                                        <p:tgtEl>
                                          <p:spTgt spid="931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8E7659-C417-4453-8D74-A51D38F40C8E}"/>
              </a:ext>
            </a:extLst>
          </p:cNvPr>
          <p:cNvSpPr>
            <a:spLocks noGrp="1"/>
          </p:cNvSpPr>
          <p:nvPr>
            <p:ph type="title"/>
          </p:nvPr>
        </p:nvSpPr>
        <p:spPr/>
        <p:txBody>
          <a:bodyPr/>
          <a:lstStyle/>
          <a:p>
            <a:pPr>
              <a:defRPr/>
            </a:pPr>
            <a:r>
              <a:rPr lang="en-US" sz="4400" dirty="0">
                <a:solidFill>
                  <a:schemeClr val="accent3"/>
                </a:solidFill>
              </a:rPr>
              <a:t>Solution: Constructing a Time Series Chart</a:t>
            </a:r>
          </a:p>
        </p:txBody>
      </p:sp>
      <p:sp>
        <p:nvSpPr>
          <p:cNvPr id="32771" name="TextBox 9">
            <a:extLst>
              <a:ext uri="{FF2B5EF4-FFF2-40B4-BE49-F238E27FC236}">
                <a16:creationId xmlns:a16="http://schemas.microsoft.com/office/drawing/2014/main" xmlns="" id="{D05C946A-58D2-4290-9892-1E26C7A58670}"/>
              </a:ext>
            </a:extLst>
          </p:cNvPr>
          <p:cNvSpPr txBox="1">
            <a:spLocks noChangeArrowheads="1"/>
          </p:cNvSpPr>
          <p:nvPr/>
        </p:nvSpPr>
        <p:spPr bwMode="auto">
          <a:xfrm>
            <a:off x="457200" y="5178060"/>
            <a:ext cx="83026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a:buNone/>
            </a:pPr>
            <a:r>
              <a:rPr lang="en-US" sz="2400" dirty="0"/>
              <a:t>The time series chart shows that the number of motor vehicle thefts decreased until 2011 and then remained about the same through 2015.</a:t>
            </a:r>
            <a:endParaRPr lang="en-US" altLang="en-US" sz="2400" dirty="0">
              <a:cs typeface="Arial" panose="020B0604020202020204" pitchFamily="34" charset="0"/>
            </a:endParaRPr>
          </a:p>
        </p:txBody>
      </p:sp>
      <p:sp>
        <p:nvSpPr>
          <p:cNvPr id="32772" name="Footer Placeholder 2">
            <a:extLst>
              <a:ext uri="{FF2B5EF4-FFF2-40B4-BE49-F238E27FC236}">
                <a16:creationId xmlns:a16="http://schemas.microsoft.com/office/drawing/2014/main" xmlns="" id="{CBC08BCB-D818-481C-8614-4DAEAAD1491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B82C31BC-CA6D-4A2E-AC88-999018CC68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5523" y="1549918"/>
            <a:ext cx="6225091" cy="3589856"/>
          </a:xfrm>
          <a:prstGeom prst="rect">
            <a:avLst/>
          </a:prstGeom>
        </p:spPr>
      </p:pic>
    </p:spTree>
    <p:extLst>
      <p:ext uri="{BB962C8B-B14F-4D97-AF65-F5344CB8AC3E}">
        <p14:creationId xmlns:p14="http://schemas.microsoft.com/office/powerpoint/2010/main" val="7063788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76CE26FB-A4E6-4CEE-B495-C35B44C6A5F5}"/>
              </a:ext>
            </a:extLst>
          </p:cNvPr>
          <p:cNvSpPr>
            <a:spLocks noGrp="1"/>
          </p:cNvSpPr>
          <p:nvPr>
            <p:ph type="title"/>
          </p:nvPr>
        </p:nvSpPr>
        <p:spPr/>
        <p:txBody>
          <a:bodyPr/>
          <a:lstStyle/>
          <a:p>
            <a:pPr eaLnBrk="1" hangingPunct="1"/>
            <a:r>
              <a:rPr lang="en-US" altLang="en-US"/>
              <a:t>Section 2.2 Objectives</a:t>
            </a:r>
          </a:p>
        </p:txBody>
      </p:sp>
      <p:sp>
        <p:nvSpPr>
          <p:cNvPr id="7171" name="Content Placeholder 2">
            <a:extLst>
              <a:ext uri="{FF2B5EF4-FFF2-40B4-BE49-F238E27FC236}">
                <a16:creationId xmlns:a16="http://schemas.microsoft.com/office/drawing/2014/main" xmlns="" id="{02969245-87F1-4408-96B4-95D4FC44D27A}"/>
              </a:ext>
            </a:extLst>
          </p:cNvPr>
          <p:cNvSpPr>
            <a:spLocks noGrp="1"/>
          </p:cNvSpPr>
          <p:nvPr>
            <p:ph idx="1"/>
          </p:nvPr>
        </p:nvSpPr>
        <p:spPr/>
        <p:txBody>
          <a:bodyPr/>
          <a:lstStyle/>
          <a:p>
            <a:pPr eaLnBrk="1" hangingPunct="1"/>
            <a:r>
              <a:rPr lang="en-US" altLang="en-US"/>
              <a:t>How to graph and interpret quantitative data using stem-and-leaf plots and dot plots</a:t>
            </a:r>
          </a:p>
          <a:p>
            <a:pPr eaLnBrk="1" hangingPunct="1"/>
            <a:r>
              <a:rPr lang="en-US" altLang="en-US"/>
              <a:t>How to graph and interpret qualitative data using pie charts and Pareto charts</a:t>
            </a:r>
          </a:p>
          <a:p>
            <a:pPr eaLnBrk="1" hangingPunct="1"/>
            <a:r>
              <a:rPr lang="en-US" altLang="en-US"/>
              <a:t>How to graph and interpret paired data sets using scatter plots and time series charts</a:t>
            </a:r>
          </a:p>
        </p:txBody>
      </p:sp>
    </p:spTree>
    <p:extLst>
      <p:ext uri="{BB962C8B-B14F-4D97-AF65-F5344CB8AC3E}">
        <p14:creationId xmlns:p14="http://schemas.microsoft.com/office/powerpoint/2010/main" val="343713483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98EA0EE0-D706-4DBB-8A22-B8EB5A8C08B8}"/>
              </a:ext>
            </a:extLst>
          </p:cNvPr>
          <p:cNvSpPr>
            <a:spLocks noGrp="1"/>
          </p:cNvSpPr>
          <p:nvPr>
            <p:ph type="title"/>
          </p:nvPr>
        </p:nvSpPr>
        <p:spPr/>
        <p:txBody>
          <a:bodyPr/>
          <a:lstStyle/>
          <a:p>
            <a:r>
              <a:rPr lang="en-US" altLang="en-US"/>
              <a:t>Graphing Quantitative Data Sets</a:t>
            </a:r>
          </a:p>
        </p:txBody>
      </p:sp>
      <p:sp>
        <p:nvSpPr>
          <p:cNvPr id="73731" name="Content Placeholder 2">
            <a:extLst>
              <a:ext uri="{FF2B5EF4-FFF2-40B4-BE49-F238E27FC236}">
                <a16:creationId xmlns:a16="http://schemas.microsoft.com/office/drawing/2014/main" xmlns="" id="{F4612C89-FC50-43B2-9DD0-FF482547192C}"/>
              </a:ext>
            </a:extLst>
          </p:cNvPr>
          <p:cNvSpPr>
            <a:spLocks noGrp="1"/>
          </p:cNvSpPr>
          <p:nvPr>
            <p:ph idx="1"/>
          </p:nvPr>
        </p:nvSpPr>
        <p:spPr>
          <a:xfrm>
            <a:off x="457200" y="1600200"/>
            <a:ext cx="8229600" cy="2117725"/>
          </a:xfrm>
        </p:spPr>
        <p:txBody>
          <a:bodyPr/>
          <a:lstStyle/>
          <a:p>
            <a:pPr>
              <a:buFont typeface="Arial" panose="020B0604020202020204" pitchFamily="34" charset="0"/>
              <a:buNone/>
            </a:pPr>
            <a:r>
              <a:rPr lang="en-US" altLang="en-US" b="1" dirty="0">
                <a:solidFill>
                  <a:schemeClr val="accent2"/>
                </a:solidFill>
              </a:rPr>
              <a:t>Stem-and-leaf plot</a:t>
            </a:r>
          </a:p>
          <a:p>
            <a:r>
              <a:rPr lang="en-US" altLang="en-US" dirty="0"/>
              <a:t>Each number is separated into a </a:t>
            </a:r>
            <a:r>
              <a:rPr lang="en-US" altLang="en-US" b="1" dirty="0"/>
              <a:t>stem</a:t>
            </a:r>
            <a:r>
              <a:rPr lang="en-US" altLang="en-US" dirty="0"/>
              <a:t> and a </a:t>
            </a:r>
            <a:r>
              <a:rPr lang="en-US" altLang="en-US" b="1" dirty="0"/>
              <a:t>leaf</a:t>
            </a:r>
            <a:r>
              <a:rPr lang="en-US" altLang="en-US" dirty="0"/>
              <a:t>.</a:t>
            </a:r>
          </a:p>
          <a:p>
            <a:r>
              <a:rPr lang="en-US" altLang="en-US" dirty="0"/>
              <a:t>Similar to a histogram.</a:t>
            </a:r>
          </a:p>
          <a:p>
            <a:r>
              <a:rPr lang="en-US" altLang="en-US" dirty="0"/>
              <a:t>Still contains original data values.</a:t>
            </a:r>
          </a:p>
          <a:p>
            <a:r>
              <a:rPr lang="en-US" altLang="en-US" dirty="0"/>
              <a:t>Provides an easy way to sort data.</a:t>
            </a:r>
          </a:p>
        </p:txBody>
      </p:sp>
      <p:sp>
        <p:nvSpPr>
          <p:cNvPr id="6" name="TextBox 5">
            <a:extLst>
              <a:ext uri="{FF2B5EF4-FFF2-40B4-BE49-F238E27FC236}">
                <a16:creationId xmlns:a16="http://schemas.microsoft.com/office/drawing/2014/main" xmlns="" id="{D02D0B32-D14B-4709-B04F-E30993D4A5F4}"/>
              </a:ext>
            </a:extLst>
          </p:cNvPr>
          <p:cNvSpPr txBox="1"/>
          <p:nvPr/>
        </p:nvSpPr>
        <p:spPr>
          <a:xfrm>
            <a:off x="1471690" y="4724400"/>
            <a:ext cx="4327525" cy="830997"/>
          </a:xfrm>
          <a:prstGeom prst="rect">
            <a:avLst/>
          </a:prstGeom>
          <a:noFill/>
        </p:spPr>
        <p:txBody>
          <a:bodyPr>
            <a:spAutoFit/>
          </a:bodyPr>
          <a:lstStyle/>
          <a:p>
            <a:pPr eaLnBrk="1" hangingPunct="1">
              <a:defRPr/>
            </a:pPr>
            <a:r>
              <a:rPr lang="en-US" sz="2400" dirty="0">
                <a:latin typeface="+mn-lt"/>
                <a:cs typeface="Arial" charset="0"/>
              </a:rPr>
              <a:t>Data: 21, 25, 25, </a:t>
            </a:r>
            <a:r>
              <a:rPr lang="en-US" sz="2400" b="1" dirty="0">
                <a:solidFill>
                  <a:schemeClr val="accent2"/>
                </a:solidFill>
                <a:latin typeface="+mn-lt"/>
                <a:cs typeface="Arial" charset="0"/>
              </a:rPr>
              <a:t>26</a:t>
            </a:r>
            <a:r>
              <a:rPr lang="en-US" sz="2400" dirty="0">
                <a:latin typeface="+mn-lt"/>
                <a:cs typeface="Arial" charset="0"/>
              </a:rPr>
              <a:t>, 27, 28, </a:t>
            </a:r>
            <a:br>
              <a:rPr lang="en-US" sz="2400" dirty="0">
                <a:latin typeface="+mn-lt"/>
                <a:cs typeface="Arial" charset="0"/>
              </a:rPr>
            </a:br>
            <a:r>
              <a:rPr lang="en-US" sz="2400" dirty="0">
                <a:latin typeface="+mn-lt"/>
                <a:cs typeface="Arial" charset="0"/>
              </a:rPr>
              <a:t>          30, 36, 36, 45</a:t>
            </a:r>
          </a:p>
        </p:txBody>
      </p:sp>
      <p:grpSp>
        <p:nvGrpSpPr>
          <p:cNvPr id="8197" name="Group 20">
            <a:extLst>
              <a:ext uri="{FF2B5EF4-FFF2-40B4-BE49-F238E27FC236}">
                <a16:creationId xmlns:a16="http://schemas.microsoft.com/office/drawing/2014/main" xmlns="" id="{B5DA63EA-5EDC-41E7-BEAD-6990F36CBEB7}"/>
              </a:ext>
            </a:extLst>
          </p:cNvPr>
          <p:cNvGrpSpPr>
            <a:grpSpLocks/>
          </p:cNvGrpSpPr>
          <p:nvPr/>
        </p:nvGrpSpPr>
        <p:grpSpPr bwMode="auto">
          <a:xfrm>
            <a:off x="6047057" y="3302556"/>
            <a:ext cx="2734286" cy="2514600"/>
            <a:chOff x="5547360" y="3230880"/>
            <a:chExt cx="2734336" cy="2514006"/>
          </a:xfrm>
        </p:grpSpPr>
        <p:sp>
          <p:nvSpPr>
            <p:cNvPr id="7" name="Rectangle 10">
              <a:extLst>
                <a:ext uri="{FF2B5EF4-FFF2-40B4-BE49-F238E27FC236}">
                  <a16:creationId xmlns:a16="http://schemas.microsoft.com/office/drawing/2014/main" xmlns="" id="{E83FB123-CB91-4F29-892A-A3201CECF980}"/>
                </a:ext>
              </a:extLst>
            </p:cNvPr>
            <p:cNvSpPr>
              <a:spLocks noChangeArrowheads="1"/>
            </p:cNvSpPr>
            <p:nvPr/>
          </p:nvSpPr>
          <p:spPr bwMode="auto">
            <a:xfrm>
              <a:off x="7498434" y="3230880"/>
              <a:ext cx="731850" cy="515815"/>
            </a:xfrm>
            <a:prstGeom prst="rect">
              <a:avLst/>
            </a:prstGeom>
            <a:noFill/>
            <a:ln w="12700">
              <a:noFill/>
              <a:miter lim="800000"/>
              <a:headEnd/>
              <a:tailEnd/>
            </a:ln>
            <a:effectLst/>
          </p:spPr>
          <p:txBody>
            <a:bodyPr lIns="90488" tIns="44450" rIns="90488" bIns="44450">
              <a:spAutoFit/>
            </a:bodyPr>
            <a:lstStyle/>
            <a:p>
              <a:pPr>
                <a:spcBef>
                  <a:spcPct val="50000"/>
                </a:spcBef>
                <a:defRPr/>
              </a:pPr>
              <a:r>
                <a:rPr lang="en-US" b="1" dirty="0">
                  <a:solidFill>
                    <a:schemeClr val="accent2"/>
                  </a:solidFill>
                  <a:latin typeface="+mn-lt"/>
                  <a:cs typeface="Arial" charset="0"/>
                </a:rPr>
                <a:t>26</a:t>
              </a:r>
            </a:p>
          </p:txBody>
        </p:sp>
        <p:sp>
          <p:nvSpPr>
            <p:cNvPr id="8" name="Oval 11">
              <a:extLst>
                <a:ext uri="{FF2B5EF4-FFF2-40B4-BE49-F238E27FC236}">
                  <a16:creationId xmlns:a16="http://schemas.microsoft.com/office/drawing/2014/main" xmlns="" id="{30E292D2-E267-4FFF-9E15-5C639B1760E4}"/>
                </a:ext>
              </a:extLst>
            </p:cNvPr>
            <p:cNvSpPr>
              <a:spLocks noChangeArrowheads="1"/>
            </p:cNvSpPr>
            <p:nvPr/>
          </p:nvSpPr>
          <p:spPr bwMode="auto">
            <a:xfrm>
              <a:off x="6830208" y="4206961"/>
              <a:ext cx="517535" cy="517403"/>
            </a:xfrm>
            <a:prstGeom prst="ellipse">
              <a:avLst/>
            </a:prstGeom>
            <a:noFill/>
            <a:ln w="12700">
              <a:solidFill>
                <a:srgbClr val="8E0D30"/>
              </a:solidFill>
              <a:round/>
              <a:headEnd/>
              <a:tailEnd/>
            </a:ln>
            <a:effectLst/>
          </p:spPr>
          <p:txBody>
            <a:bodyPr wrap="none" anchor="ctr"/>
            <a:lstStyle/>
            <a:p>
              <a:pPr eaLnBrk="1" hangingPunct="1">
                <a:defRPr/>
              </a:pPr>
              <a:endParaRPr lang="en-US" dirty="0">
                <a:latin typeface="+mn-lt"/>
                <a:cs typeface="Arial" charset="0"/>
              </a:endParaRPr>
            </a:p>
          </p:txBody>
        </p:sp>
        <p:sp>
          <p:nvSpPr>
            <p:cNvPr id="9" name="Line 12">
              <a:extLst>
                <a:ext uri="{FF2B5EF4-FFF2-40B4-BE49-F238E27FC236}">
                  <a16:creationId xmlns:a16="http://schemas.microsoft.com/office/drawing/2014/main" xmlns="" id="{DB93379E-1886-48BA-98FF-B9D98C98615B}"/>
                </a:ext>
              </a:extLst>
            </p:cNvPr>
            <p:cNvSpPr>
              <a:spLocks noChangeShapeType="1"/>
            </p:cNvSpPr>
            <p:nvPr/>
          </p:nvSpPr>
          <p:spPr bwMode="auto">
            <a:xfrm flipH="1">
              <a:off x="5902967" y="3660990"/>
              <a:ext cx="1766920" cy="563430"/>
            </a:xfrm>
            <a:prstGeom prst="line">
              <a:avLst/>
            </a:prstGeom>
            <a:noFill/>
            <a:ln w="28575">
              <a:solidFill>
                <a:schemeClr val="accent2"/>
              </a:solidFill>
              <a:round/>
              <a:headEnd/>
              <a:tailEnd/>
            </a:ln>
            <a:effectLst/>
          </p:spPr>
          <p:txBody>
            <a:bodyPr wrap="none" anchor="ctr"/>
            <a:lstStyle/>
            <a:p>
              <a:pPr eaLnBrk="1" hangingPunct="1">
                <a:defRPr/>
              </a:pPr>
              <a:endParaRPr lang="en-US" dirty="0">
                <a:latin typeface="+mn-lt"/>
                <a:cs typeface="Arial" charset="0"/>
              </a:endParaRPr>
            </a:p>
          </p:txBody>
        </p:sp>
        <p:sp>
          <p:nvSpPr>
            <p:cNvPr id="10" name="Line 13">
              <a:extLst>
                <a:ext uri="{FF2B5EF4-FFF2-40B4-BE49-F238E27FC236}">
                  <a16:creationId xmlns:a16="http://schemas.microsoft.com/office/drawing/2014/main" xmlns="" id="{F6871054-A6BB-499F-B538-AEE1795501F0}"/>
                </a:ext>
              </a:extLst>
            </p:cNvPr>
            <p:cNvSpPr>
              <a:spLocks noChangeShapeType="1"/>
            </p:cNvSpPr>
            <p:nvPr/>
          </p:nvSpPr>
          <p:spPr bwMode="auto">
            <a:xfrm flipH="1">
              <a:off x="7292055" y="3651468"/>
              <a:ext cx="377832" cy="601520"/>
            </a:xfrm>
            <a:prstGeom prst="line">
              <a:avLst/>
            </a:prstGeom>
            <a:noFill/>
            <a:ln w="28575">
              <a:solidFill>
                <a:srgbClr val="8E0D30"/>
              </a:solidFill>
              <a:round/>
              <a:headEnd/>
              <a:tailEnd/>
            </a:ln>
            <a:effectLst/>
          </p:spPr>
          <p:txBody>
            <a:bodyPr wrap="none" anchor="ctr"/>
            <a:lstStyle/>
            <a:p>
              <a:pPr eaLnBrk="1" hangingPunct="1">
                <a:defRPr/>
              </a:pPr>
              <a:endParaRPr lang="en-US" dirty="0">
                <a:latin typeface="+mn-lt"/>
                <a:cs typeface="Arial" charset="0"/>
              </a:endParaRPr>
            </a:p>
          </p:txBody>
        </p:sp>
        <p:sp>
          <p:nvSpPr>
            <p:cNvPr id="11" name="Rectangle 32">
              <a:extLst>
                <a:ext uri="{FF2B5EF4-FFF2-40B4-BE49-F238E27FC236}">
                  <a16:creationId xmlns:a16="http://schemas.microsoft.com/office/drawing/2014/main" xmlns="" id="{E821208E-42AC-484C-A5FD-88B77B2459A6}"/>
                </a:ext>
              </a:extLst>
            </p:cNvPr>
            <p:cNvSpPr>
              <a:spLocks noChangeArrowheads="1"/>
            </p:cNvSpPr>
            <p:nvPr/>
          </p:nvSpPr>
          <p:spPr bwMode="auto">
            <a:xfrm>
              <a:off x="5753739" y="4252988"/>
              <a:ext cx="177803" cy="426936"/>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2</a:t>
              </a:r>
            </a:p>
          </p:txBody>
        </p:sp>
        <p:sp>
          <p:nvSpPr>
            <p:cNvPr id="12" name="Rectangle 33">
              <a:extLst>
                <a:ext uri="{FF2B5EF4-FFF2-40B4-BE49-F238E27FC236}">
                  <a16:creationId xmlns:a16="http://schemas.microsoft.com/office/drawing/2014/main" xmlns="" id="{47F21DAB-AEB4-431C-A2D8-FE7F170BA928}"/>
                </a:ext>
              </a:extLst>
            </p:cNvPr>
            <p:cNvSpPr>
              <a:spLocks noChangeArrowheads="1"/>
            </p:cNvSpPr>
            <p:nvPr/>
          </p:nvSpPr>
          <p:spPr bwMode="auto">
            <a:xfrm>
              <a:off x="6325860" y="4252988"/>
              <a:ext cx="1955836" cy="426936"/>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1  5  5  6  7  8</a:t>
              </a:r>
            </a:p>
          </p:txBody>
        </p:sp>
        <p:sp>
          <p:nvSpPr>
            <p:cNvPr id="13" name="Rectangle 36">
              <a:extLst>
                <a:ext uri="{FF2B5EF4-FFF2-40B4-BE49-F238E27FC236}">
                  <a16:creationId xmlns:a16="http://schemas.microsoft.com/office/drawing/2014/main" xmlns="" id="{A7D5E879-5432-412E-9F0F-C92637F06602}"/>
                </a:ext>
              </a:extLst>
            </p:cNvPr>
            <p:cNvSpPr>
              <a:spLocks noChangeArrowheads="1"/>
            </p:cNvSpPr>
            <p:nvPr/>
          </p:nvSpPr>
          <p:spPr bwMode="auto">
            <a:xfrm>
              <a:off x="5753739" y="4768804"/>
              <a:ext cx="177803" cy="426937"/>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3</a:t>
              </a:r>
            </a:p>
          </p:txBody>
        </p:sp>
        <p:sp>
          <p:nvSpPr>
            <p:cNvPr id="14" name="Rectangle 37">
              <a:extLst>
                <a:ext uri="{FF2B5EF4-FFF2-40B4-BE49-F238E27FC236}">
                  <a16:creationId xmlns:a16="http://schemas.microsoft.com/office/drawing/2014/main" xmlns="" id="{EF472603-CD0D-4BF5-943F-837B1895A20D}"/>
                </a:ext>
              </a:extLst>
            </p:cNvPr>
            <p:cNvSpPr>
              <a:spLocks noChangeArrowheads="1"/>
            </p:cNvSpPr>
            <p:nvPr/>
          </p:nvSpPr>
          <p:spPr bwMode="auto">
            <a:xfrm>
              <a:off x="6314137" y="4768804"/>
              <a:ext cx="977918" cy="426937"/>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0  6  6 </a:t>
              </a:r>
            </a:p>
          </p:txBody>
        </p:sp>
        <p:sp>
          <p:nvSpPr>
            <p:cNvPr id="15" name="Rectangle 40">
              <a:extLst>
                <a:ext uri="{FF2B5EF4-FFF2-40B4-BE49-F238E27FC236}">
                  <a16:creationId xmlns:a16="http://schemas.microsoft.com/office/drawing/2014/main" xmlns="" id="{ACEBD4DB-85C9-43EE-9321-AB4D1B326D99}"/>
                </a:ext>
              </a:extLst>
            </p:cNvPr>
            <p:cNvSpPr>
              <a:spLocks noChangeArrowheads="1"/>
            </p:cNvSpPr>
            <p:nvPr/>
          </p:nvSpPr>
          <p:spPr bwMode="auto">
            <a:xfrm>
              <a:off x="5753739" y="5317949"/>
              <a:ext cx="177803" cy="426937"/>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4</a:t>
              </a:r>
            </a:p>
          </p:txBody>
        </p:sp>
        <p:sp>
          <p:nvSpPr>
            <p:cNvPr id="16" name="Rectangle 41">
              <a:extLst>
                <a:ext uri="{FF2B5EF4-FFF2-40B4-BE49-F238E27FC236}">
                  <a16:creationId xmlns:a16="http://schemas.microsoft.com/office/drawing/2014/main" xmlns="" id="{31867ACB-2998-4C9F-93CF-78D51DC8CE99}"/>
                </a:ext>
              </a:extLst>
            </p:cNvPr>
            <p:cNvSpPr>
              <a:spLocks noChangeArrowheads="1"/>
            </p:cNvSpPr>
            <p:nvPr/>
          </p:nvSpPr>
          <p:spPr bwMode="auto">
            <a:xfrm>
              <a:off x="6314137" y="5317949"/>
              <a:ext cx="177803" cy="426937"/>
            </a:xfrm>
            <a:prstGeom prst="rect">
              <a:avLst/>
            </a:prstGeom>
            <a:noFill/>
            <a:ln w="9525">
              <a:noFill/>
              <a:miter lim="800000"/>
              <a:headEnd/>
              <a:tailEnd/>
            </a:ln>
          </p:spPr>
          <p:txBody>
            <a:bodyPr wrap="none" lIns="0" tIns="0" rIns="0" bIns="0">
              <a:spAutoFit/>
            </a:bodyPr>
            <a:lstStyle/>
            <a:p>
              <a:pPr marL="342900" indent="-342900" eaLnBrk="1" hangingPunct="1">
                <a:spcBef>
                  <a:spcPct val="33000"/>
                </a:spcBef>
                <a:defRPr/>
              </a:pPr>
              <a:r>
                <a:rPr lang="en-US" dirty="0">
                  <a:latin typeface="+mn-lt"/>
                  <a:cs typeface="Times New Roman" pitchFamily="18" charset="0"/>
                </a:rPr>
                <a:t>5</a:t>
              </a:r>
            </a:p>
          </p:txBody>
        </p:sp>
        <p:sp>
          <p:nvSpPr>
            <p:cNvPr id="17" name="Line 42">
              <a:extLst>
                <a:ext uri="{FF2B5EF4-FFF2-40B4-BE49-F238E27FC236}">
                  <a16:creationId xmlns:a16="http://schemas.microsoft.com/office/drawing/2014/main" xmlns="" id="{1E214442-9525-498C-92E5-AB4837016AB4}"/>
                </a:ext>
              </a:extLst>
            </p:cNvPr>
            <p:cNvSpPr>
              <a:spLocks noChangeShapeType="1"/>
            </p:cNvSpPr>
            <p:nvPr/>
          </p:nvSpPr>
          <p:spPr bwMode="auto">
            <a:xfrm>
              <a:off x="6080770" y="4221246"/>
              <a:ext cx="0" cy="1447458"/>
            </a:xfrm>
            <a:prstGeom prst="line">
              <a:avLst/>
            </a:prstGeom>
            <a:noFill/>
            <a:ln w="28575">
              <a:solidFill>
                <a:srgbClr val="3A4754"/>
              </a:solidFill>
              <a:round/>
              <a:headEnd/>
              <a:tailEnd/>
            </a:ln>
            <a:effectLst/>
          </p:spPr>
          <p:txBody>
            <a:bodyPr lIns="90488" tIns="44450" rIns="90488" bIns="44450"/>
            <a:lstStyle/>
            <a:p>
              <a:pPr eaLnBrk="1" hangingPunct="1">
                <a:defRPr/>
              </a:pPr>
              <a:endParaRPr lang="en-US" dirty="0">
                <a:latin typeface="+mn-lt"/>
                <a:cs typeface="Arial" charset="0"/>
              </a:endParaRPr>
            </a:p>
          </p:txBody>
        </p:sp>
        <p:sp>
          <p:nvSpPr>
            <p:cNvPr id="18" name="Oval 11">
              <a:extLst>
                <a:ext uri="{FF2B5EF4-FFF2-40B4-BE49-F238E27FC236}">
                  <a16:creationId xmlns:a16="http://schemas.microsoft.com/office/drawing/2014/main" xmlns="" id="{08423C82-6CE5-451B-8BF0-FB0D6BA15478}"/>
                </a:ext>
              </a:extLst>
            </p:cNvPr>
            <p:cNvSpPr>
              <a:spLocks noChangeArrowheads="1"/>
            </p:cNvSpPr>
            <p:nvPr/>
          </p:nvSpPr>
          <p:spPr bwMode="auto">
            <a:xfrm>
              <a:off x="5547360" y="4206961"/>
              <a:ext cx="517535" cy="517403"/>
            </a:xfrm>
            <a:prstGeom prst="ellipse">
              <a:avLst/>
            </a:prstGeom>
            <a:noFill/>
            <a:ln w="12700">
              <a:solidFill>
                <a:srgbClr val="8E0D30"/>
              </a:solidFill>
              <a:round/>
              <a:headEnd/>
              <a:tailEnd/>
            </a:ln>
            <a:effectLst/>
          </p:spPr>
          <p:txBody>
            <a:bodyPr wrap="none" anchor="ctr"/>
            <a:lstStyle/>
            <a:p>
              <a:pPr eaLnBrk="1" hangingPunct="1">
                <a:defRPr/>
              </a:pPr>
              <a:endParaRPr lang="en-US" dirty="0">
                <a:latin typeface="+mn-lt"/>
                <a:cs typeface="Arial" charset="0"/>
              </a:endParaRPr>
            </a:p>
          </p:txBody>
        </p:sp>
      </p:grpSp>
      <p:pic>
        <p:nvPicPr>
          <p:cNvPr id="8198" name="Picture 2" descr="C:\Documents and Settings\Lyn\Local Settings\Temporary Internet Files\Content.IE5\0HGJK3SV\MCj03534610000[1].wmf">
            <a:extLst>
              <a:ext uri="{FF2B5EF4-FFF2-40B4-BE49-F238E27FC236}">
                <a16:creationId xmlns:a16="http://schemas.microsoft.com/office/drawing/2014/main" xmlns="" id="{BA7DB44D-484D-4D2D-A0E9-B917F94F29F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378458" flipV="1">
            <a:off x="5942163" y="5624036"/>
            <a:ext cx="120332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Footer Placeholder 2">
            <a:extLst>
              <a:ext uri="{FF2B5EF4-FFF2-40B4-BE49-F238E27FC236}">
                <a16:creationId xmlns:a16="http://schemas.microsoft.com/office/drawing/2014/main" xmlns="" id="{37B435FA-0CCB-49B6-B999-ECD6E504FCB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664116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3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73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7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1B44B8-A4C6-4D34-8932-C3AC1874E181}"/>
              </a:ext>
            </a:extLst>
          </p:cNvPr>
          <p:cNvSpPr>
            <a:spLocks noGrp="1"/>
          </p:cNvSpPr>
          <p:nvPr>
            <p:ph type="title"/>
          </p:nvPr>
        </p:nvSpPr>
        <p:spPr/>
        <p:txBody>
          <a:bodyPr/>
          <a:lstStyle/>
          <a:p>
            <a:pPr>
              <a:defRPr/>
            </a:pPr>
            <a:r>
              <a:rPr lang="en-US" dirty="0">
                <a:solidFill>
                  <a:schemeClr val="accent3"/>
                </a:solidFill>
              </a:rPr>
              <a:t>Example: Constructing a Stem-and-Leaf Plot</a:t>
            </a:r>
          </a:p>
        </p:txBody>
      </p:sp>
      <p:sp>
        <p:nvSpPr>
          <p:cNvPr id="3" name="Content Placeholder 2">
            <a:extLst>
              <a:ext uri="{FF2B5EF4-FFF2-40B4-BE49-F238E27FC236}">
                <a16:creationId xmlns:a16="http://schemas.microsoft.com/office/drawing/2014/main" xmlns="" id="{041B7E25-EA09-4B8C-AA6C-184742B2A0A6}"/>
              </a:ext>
            </a:extLst>
          </p:cNvPr>
          <p:cNvSpPr>
            <a:spLocks noGrp="1"/>
          </p:cNvSpPr>
          <p:nvPr>
            <p:ph idx="1"/>
          </p:nvPr>
        </p:nvSpPr>
        <p:spPr>
          <a:xfrm>
            <a:off x="457200" y="1643063"/>
            <a:ext cx="8229600" cy="1376362"/>
          </a:xfrm>
        </p:spPr>
        <p:txBody>
          <a:bodyPr/>
          <a:lstStyle/>
          <a:p>
            <a:pPr marL="0" indent="0">
              <a:buNone/>
            </a:pPr>
            <a:r>
              <a:rPr lang="en-US" dirty="0"/>
              <a:t>The data set lists the numbers of text messages sent in one day by 50 cell phone users. Display the data in a stem-and-leaf plot. Describe any patterns. </a:t>
            </a:r>
            <a:r>
              <a:rPr lang="en-US" i="1" dirty="0">
                <a:solidFill>
                  <a:schemeClr val="tx2">
                    <a:lumMod val="75000"/>
                  </a:schemeClr>
                </a:solidFill>
              </a:rPr>
              <a:t>(Adapted from Pew Research)</a:t>
            </a:r>
            <a:endParaRPr lang="en-US" dirty="0">
              <a:solidFill>
                <a:schemeClr val="tx2">
                  <a:lumMod val="75000"/>
                </a:schemeClr>
              </a:solidFill>
            </a:endParaRPr>
          </a:p>
        </p:txBody>
      </p:sp>
      <p:pic>
        <p:nvPicPr>
          <p:cNvPr id="6" name="Picture 5" descr="A screenshot of a cell phone&#10;&#10;Description generated with very high confidence">
            <a:extLst>
              <a:ext uri="{FF2B5EF4-FFF2-40B4-BE49-F238E27FC236}">
                <a16:creationId xmlns:a16="http://schemas.microsoft.com/office/drawing/2014/main" xmlns="" id="{7BA31098-D3B0-4705-A77F-1D45F76CB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2543" y="3019425"/>
            <a:ext cx="3404633" cy="3293286"/>
          </a:xfrm>
          <a:prstGeom prst="rect">
            <a:avLst/>
          </a:prstGeom>
        </p:spPr>
      </p:pic>
    </p:spTree>
    <p:extLst>
      <p:ext uri="{BB962C8B-B14F-4D97-AF65-F5344CB8AC3E}">
        <p14:creationId xmlns:p14="http://schemas.microsoft.com/office/powerpoint/2010/main" val="395217737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9A1858-F078-462E-B52A-B3B9FB225EF5}"/>
              </a:ext>
            </a:extLst>
          </p:cNvPr>
          <p:cNvSpPr>
            <a:spLocks noGrp="1"/>
          </p:cNvSpPr>
          <p:nvPr>
            <p:ph type="title"/>
          </p:nvPr>
        </p:nvSpPr>
        <p:spPr/>
        <p:txBody>
          <a:bodyPr/>
          <a:lstStyle/>
          <a:p>
            <a:pPr>
              <a:defRPr/>
            </a:pPr>
            <a:r>
              <a:rPr lang="en-US" sz="4400" dirty="0">
                <a:solidFill>
                  <a:schemeClr val="accent3"/>
                </a:solidFill>
              </a:rPr>
              <a:t>Solution: Constructing a Stem-and-Leaf Plot</a:t>
            </a:r>
          </a:p>
        </p:txBody>
      </p:sp>
      <p:sp>
        <p:nvSpPr>
          <p:cNvPr id="10" name="TextBox 9">
            <a:extLst>
              <a:ext uri="{FF2B5EF4-FFF2-40B4-BE49-F238E27FC236}">
                <a16:creationId xmlns:a16="http://schemas.microsoft.com/office/drawing/2014/main" xmlns="" id="{1F82D5B3-1C70-4A35-BD98-A6B2A8037A53}"/>
              </a:ext>
            </a:extLst>
          </p:cNvPr>
          <p:cNvSpPr txBox="1">
            <a:spLocks noChangeArrowheads="1"/>
          </p:cNvSpPr>
          <p:nvPr/>
        </p:nvSpPr>
        <p:spPr bwMode="auto">
          <a:xfrm>
            <a:off x="196850" y="1547945"/>
            <a:ext cx="5151005"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0513" indent="-290513">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dirty="0"/>
              <a:t>The data entries go from a low of 16 to a high of 149.</a:t>
            </a:r>
          </a:p>
          <a:p>
            <a:pPr eaLnBrk="1" hangingPunct="1">
              <a:spcBef>
                <a:spcPct val="0"/>
              </a:spcBef>
            </a:pPr>
            <a:r>
              <a:rPr lang="en-US" altLang="en-US" dirty="0">
                <a:cs typeface="Arial" panose="020B0604020202020204" pitchFamily="34" charset="0"/>
              </a:rPr>
              <a:t>Use the rightmost digit as the leaf.</a:t>
            </a:r>
          </a:p>
          <a:p>
            <a:pPr lvl="1" eaLnBrk="1" hangingPunct="1">
              <a:spcBef>
                <a:spcPct val="0"/>
              </a:spcBef>
            </a:pPr>
            <a:r>
              <a:rPr lang="en-US" altLang="en-US" dirty="0">
                <a:cs typeface="Arial" panose="020B0604020202020204" pitchFamily="34" charset="0"/>
              </a:rPr>
              <a:t>For instance, </a:t>
            </a:r>
          </a:p>
          <a:p>
            <a:pPr eaLnBrk="1" hangingPunct="1">
              <a:spcBef>
                <a:spcPct val="0"/>
              </a:spcBef>
              <a:buFontTx/>
              <a:buNone/>
            </a:pPr>
            <a:r>
              <a:rPr lang="en-US" altLang="en-US" dirty="0">
                <a:cs typeface="Arial" panose="020B0604020202020204" pitchFamily="34" charset="0"/>
              </a:rPr>
              <a:t>		76 =  7 | 6      and   </a:t>
            </a:r>
            <a:br>
              <a:rPr lang="en-US" altLang="en-US" dirty="0">
                <a:cs typeface="Arial" panose="020B0604020202020204" pitchFamily="34" charset="0"/>
              </a:rPr>
            </a:br>
            <a:r>
              <a:rPr lang="en-US" altLang="en-US" dirty="0">
                <a:cs typeface="Arial" panose="020B0604020202020204" pitchFamily="34" charset="0"/>
              </a:rPr>
              <a:t>     149 =  14 | 9</a:t>
            </a:r>
          </a:p>
          <a:p>
            <a:pPr eaLnBrk="1" hangingPunct="1">
              <a:spcBef>
                <a:spcPct val="0"/>
              </a:spcBef>
            </a:pPr>
            <a:r>
              <a:rPr lang="en-US" altLang="en-US" dirty="0">
                <a:cs typeface="Arial" panose="020B0604020202020204" pitchFamily="34" charset="0"/>
              </a:rPr>
              <a:t>List the stems, 7 to 14, to the left of a vertical line.</a:t>
            </a:r>
          </a:p>
          <a:p>
            <a:pPr eaLnBrk="1" hangingPunct="1">
              <a:spcBef>
                <a:spcPct val="0"/>
              </a:spcBef>
            </a:pPr>
            <a:r>
              <a:rPr lang="en-US" altLang="en-US" dirty="0">
                <a:cs typeface="Arial" panose="020B0604020202020204" pitchFamily="34" charset="0"/>
              </a:rPr>
              <a:t>For each data entry, list a leaf to the right of its stem.</a:t>
            </a:r>
          </a:p>
        </p:txBody>
      </p:sp>
      <p:pic>
        <p:nvPicPr>
          <p:cNvPr id="5" name="Picture 4" descr="A screenshot of a cell phone&#10;&#10;Description generated with very high confidence">
            <a:extLst>
              <a:ext uri="{FF2B5EF4-FFF2-40B4-BE49-F238E27FC236}">
                <a16:creationId xmlns:a16="http://schemas.microsoft.com/office/drawing/2014/main" xmlns="" id="{96DBCD0F-ABB5-4221-A6DA-53AA737B67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7826" y="1906618"/>
            <a:ext cx="3404633" cy="3293286"/>
          </a:xfrm>
          <a:prstGeom prst="rect">
            <a:avLst/>
          </a:prstGeom>
        </p:spPr>
      </p:pic>
    </p:spTree>
    <p:extLst>
      <p:ext uri="{BB962C8B-B14F-4D97-AF65-F5344CB8AC3E}">
        <p14:creationId xmlns:p14="http://schemas.microsoft.com/office/powerpoint/2010/main" val="28339476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very high confidence">
            <a:extLst>
              <a:ext uri="{FF2B5EF4-FFF2-40B4-BE49-F238E27FC236}">
                <a16:creationId xmlns:a16="http://schemas.microsoft.com/office/drawing/2014/main" xmlns="" id="{F89581DA-4421-47B8-B2B2-8AC87646DE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491047"/>
            <a:ext cx="4606506" cy="4817338"/>
          </a:xfrm>
          <a:prstGeom prst="rect">
            <a:avLst/>
          </a:prstGeom>
        </p:spPr>
      </p:pic>
      <p:sp>
        <p:nvSpPr>
          <p:cNvPr id="2" name="Title 1">
            <a:extLst>
              <a:ext uri="{FF2B5EF4-FFF2-40B4-BE49-F238E27FC236}">
                <a16:creationId xmlns:a16="http://schemas.microsoft.com/office/drawing/2014/main" xmlns="" id="{7268F44C-B042-4548-B9C6-C2CE67385DB0}"/>
              </a:ext>
            </a:extLst>
          </p:cNvPr>
          <p:cNvSpPr>
            <a:spLocks noGrp="1"/>
          </p:cNvSpPr>
          <p:nvPr>
            <p:ph type="title"/>
          </p:nvPr>
        </p:nvSpPr>
        <p:spPr>
          <a:xfrm>
            <a:off x="457200" y="92364"/>
            <a:ext cx="8229600" cy="1325274"/>
          </a:xfrm>
        </p:spPr>
        <p:txBody>
          <a:bodyPr/>
          <a:lstStyle/>
          <a:p>
            <a:pPr>
              <a:defRPr/>
            </a:pPr>
            <a:r>
              <a:rPr lang="en-US" sz="4400" dirty="0">
                <a:solidFill>
                  <a:schemeClr val="accent3"/>
                </a:solidFill>
              </a:rPr>
              <a:t>Solution: Constructing a Stem-and-Leaf Plot</a:t>
            </a:r>
          </a:p>
        </p:txBody>
      </p:sp>
      <p:sp>
        <p:nvSpPr>
          <p:cNvPr id="7" name="TextBox 6">
            <a:extLst>
              <a:ext uri="{FF2B5EF4-FFF2-40B4-BE49-F238E27FC236}">
                <a16:creationId xmlns:a16="http://schemas.microsoft.com/office/drawing/2014/main" xmlns="" id="{F2FBD2CF-191D-4ECA-BF0F-AFC769554730}"/>
              </a:ext>
            </a:extLst>
          </p:cNvPr>
          <p:cNvSpPr txBox="1"/>
          <p:nvPr/>
        </p:nvSpPr>
        <p:spPr>
          <a:xfrm>
            <a:off x="2105982" y="4786433"/>
            <a:ext cx="6580818" cy="1200329"/>
          </a:xfrm>
          <a:prstGeom prst="rect">
            <a:avLst/>
          </a:prstGeom>
          <a:noFill/>
        </p:spPr>
        <p:txBody>
          <a:bodyPr wrap="square">
            <a:spAutoFit/>
          </a:bodyPr>
          <a:lstStyle/>
          <a:p>
            <a:r>
              <a:rPr lang="en-US" sz="2400" dirty="0">
                <a:latin typeface="+mn-lt"/>
              </a:rPr>
              <a:t>From the display, you can see that more than 50% of the cell phone users sent between 20 and 50 text messages.</a:t>
            </a:r>
            <a:endParaRPr lang="en-US" sz="2400" dirty="0">
              <a:latin typeface="+mn-lt"/>
              <a:cs typeface="Arial" charset="0"/>
            </a:endParaRPr>
          </a:p>
        </p:txBody>
      </p:sp>
    </p:spTree>
    <p:extLst>
      <p:ext uri="{BB962C8B-B14F-4D97-AF65-F5344CB8AC3E}">
        <p14:creationId xmlns:p14="http://schemas.microsoft.com/office/powerpoint/2010/main" val="35639985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1B44B8-A4C6-4D34-8932-C3AC1874E181}"/>
              </a:ext>
            </a:extLst>
          </p:cNvPr>
          <p:cNvSpPr>
            <a:spLocks noGrp="1"/>
          </p:cNvSpPr>
          <p:nvPr>
            <p:ph type="title"/>
          </p:nvPr>
        </p:nvSpPr>
        <p:spPr/>
        <p:txBody>
          <a:bodyPr/>
          <a:lstStyle/>
          <a:p>
            <a:pPr>
              <a:defRPr/>
            </a:pPr>
            <a:r>
              <a:rPr lang="en-US" sz="3800" dirty="0">
                <a:solidFill>
                  <a:schemeClr val="accent3"/>
                </a:solidFill>
              </a:rPr>
              <a:t>Example: Constructing Variations of Stem-and-Leaf Plots</a:t>
            </a:r>
          </a:p>
        </p:txBody>
      </p:sp>
      <p:sp>
        <p:nvSpPr>
          <p:cNvPr id="3" name="Content Placeholder 2">
            <a:extLst>
              <a:ext uri="{FF2B5EF4-FFF2-40B4-BE49-F238E27FC236}">
                <a16:creationId xmlns:a16="http://schemas.microsoft.com/office/drawing/2014/main" xmlns="" id="{041B7E25-EA09-4B8C-AA6C-184742B2A0A6}"/>
              </a:ext>
            </a:extLst>
          </p:cNvPr>
          <p:cNvSpPr>
            <a:spLocks noGrp="1"/>
          </p:cNvSpPr>
          <p:nvPr>
            <p:ph idx="1"/>
          </p:nvPr>
        </p:nvSpPr>
        <p:spPr>
          <a:xfrm>
            <a:off x="457200" y="1643063"/>
            <a:ext cx="8229600" cy="1376362"/>
          </a:xfrm>
        </p:spPr>
        <p:txBody>
          <a:bodyPr/>
          <a:lstStyle/>
          <a:p>
            <a:pPr marL="0" indent="0">
              <a:buNone/>
            </a:pPr>
            <a:r>
              <a:rPr lang="en-US" dirty="0"/>
              <a:t>Organize the data set in previous example using a stem-and-leaf plot that has two rows for each stem. Describe any patterns.</a:t>
            </a:r>
            <a:endParaRPr lang="en-US" dirty="0">
              <a:solidFill>
                <a:schemeClr val="tx2">
                  <a:lumMod val="75000"/>
                </a:schemeClr>
              </a:solidFill>
            </a:endParaRPr>
          </a:p>
        </p:txBody>
      </p:sp>
      <p:pic>
        <p:nvPicPr>
          <p:cNvPr id="6" name="Picture 5" descr="A screenshot of a cell phone&#10;&#10;Description generated with very high confidence">
            <a:extLst>
              <a:ext uri="{FF2B5EF4-FFF2-40B4-BE49-F238E27FC236}">
                <a16:creationId xmlns:a16="http://schemas.microsoft.com/office/drawing/2014/main" xmlns="" id="{B82A498A-AA11-41D0-B750-7A073382FD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9516" y="2594088"/>
            <a:ext cx="3634747" cy="3515875"/>
          </a:xfrm>
          <a:prstGeom prst="rect">
            <a:avLst/>
          </a:prstGeom>
        </p:spPr>
      </p:pic>
    </p:spTree>
    <p:extLst>
      <p:ext uri="{BB962C8B-B14F-4D97-AF65-F5344CB8AC3E}">
        <p14:creationId xmlns:p14="http://schemas.microsoft.com/office/powerpoint/2010/main" val="3356899974"/>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1973</TotalTime>
  <Words>1324</Words>
  <Application>Microsoft Office PowerPoint</Application>
  <PresentationFormat>On-screen Show (4:3)</PresentationFormat>
  <Paragraphs>148</Paragraphs>
  <Slides>31</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7" baseType="lpstr">
      <vt:lpstr>Arial</vt:lpstr>
      <vt:lpstr>Calibri</vt:lpstr>
      <vt:lpstr>Times New Roman</vt:lpstr>
      <vt:lpstr>Wingdings</vt:lpstr>
      <vt:lpstr>lf4template</vt:lpstr>
      <vt:lpstr>Microsoft Excel Chart</vt:lpstr>
      <vt:lpstr>PowerPoint Presentation</vt:lpstr>
      <vt:lpstr>Chapter Outline</vt:lpstr>
      <vt:lpstr>Section 2.2</vt:lpstr>
      <vt:lpstr>Section 2.2 Objectives</vt:lpstr>
      <vt:lpstr>Graphing Quantitative Data Sets</vt:lpstr>
      <vt:lpstr>Example: Constructing a Stem-and-Leaf Plot</vt:lpstr>
      <vt:lpstr>Solution: Constructing a Stem-and-Leaf Plot</vt:lpstr>
      <vt:lpstr>Solution: Constructing a Stem-and-Leaf Plot</vt:lpstr>
      <vt:lpstr>Example: Constructing Variations of Stem-and-Leaf Plots</vt:lpstr>
      <vt:lpstr>  Solution: Constructing Variations                        of Stem-and-Leaf Plots</vt:lpstr>
      <vt:lpstr>  Solution: Constructing Variations                        of Stem-and-Leaf Plots</vt:lpstr>
      <vt:lpstr>Graphing Quantitative Data Sets</vt:lpstr>
      <vt:lpstr>Example: Constructing  a Dot Plot</vt:lpstr>
      <vt:lpstr>Solution: Constructing a Dot Plot</vt:lpstr>
      <vt:lpstr>Solution: Constructing a Dot Plot</vt:lpstr>
      <vt:lpstr>Graphing Qualitative Data Sets</vt:lpstr>
      <vt:lpstr>Example: Constructing a Pie Chart</vt:lpstr>
      <vt:lpstr>Solution: Constructing a Pie Chart</vt:lpstr>
      <vt:lpstr>Solution: Constructing a Pie Chart</vt:lpstr>
      <vt:lpstr>Solution: Constructing a Pie Chart</vt:lpstr>
      <vt:lpstr>Graphing Qualitative Data Sets</vt:lpstr>
      <vt:lpstr>Example: Constructing a Pareto Chart</vt:lpstr>
      <vt:lpstr>Solution: Constructing a Pareto Chart</vt:lpstr>
      <vt:lpstr>Graphing Paired Data Sets</vt:lpstr>
      <vt:lpstr>Example: Interpreting a Scatter Plot</vt:lpstr>
      <vt:lpstr>Example: Interpreting a Scatter Plot</vt:lpstr>
      <vt:lpstr>Solution: Interpreting a Scatter Plot</vt:lpstr>
      <vt:lpstr>Graphing Paired Data Sets</vt:lpstr>
      <vt:lpstr>Example: Constructing a Time Series Chart</vt:lpstr>
      <vt:lpstr>Solution: Constructing a Time Series Chart</vt:lpstr>
      <vt:lpstr>Solution: Constructing a Time Series Chart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subject>Elementary Statistics  7e</dc:subject>
  <dc:creator>Ron Larson, Betsy Farber</dc:creator>
  <cp:lastModifiedBy>Sandra Scholten</cp:lastModifiedBy>
  <cp:revision>90</cp:revision>
  <dcterms:created xsi:type="dcterms:W3CDTF">2007-07-18T23:54:35Z</dcterms:created>
  <dcterms:modified xsi:type="dcterms:W3CDTF">2019-02-12T16:57:49Z</dcterms:modified>
</cp:coreProperties>
</file>