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6"/>
  </p:notesMasterIdLst>
  <p:handoutMasterIdLst>
    <p:handoutMasterId r:id="rId47"/>
  </p:handoutMasterIdLst>
  <p:sldIdLst>
    <p:sldId id="257" r:id="rId2"/>
    <p:sldId id="258" r:id="rId3"/>
    <p:sldId id="259" r:id="rId4"/>
    <p:sldId id="260" r:id="rId5"/>
    <p:sldId id="261" r:id="rId6"/>
    <p:sldId id="294" r:id="rId7"/>
    <p:sldId id="295" r:id="rId8"/>
    <p:sldId id="264" r:id="rId9"/>
    <p:sldId id="265" r:id="rId10"/>
    <p:sldId id="296" r:id="rId11"/>
    <p:sldId id="297" r:id="rId12"/>
    <p:sldId id="266" r:id="rId13"/>
    <p:sldId id="267" r:id="rId14"/>
    <p:sldId id="268" r:id="rId15"/>
    <p:sldId id="269" r:id="rId16"/>
    <p:sldId id="270" r:id="rId17"/>
    <p:sldId id="271" r:id="rId18"/>
    <p:sldId id="272" r:id="rId19"/>
    <p:sldId id="273" r:id="rId20"/>
    <p:sldId id="274" r:id="rId21"/>
    <p:sldId id="275" r:id="rId22"/>
    <p:sldId id="298" r:id="rId23"/>
    <p:sldId id="276" r:id="rId24"/>
    <p:sldId id="277" r:id="rId25"/>
    <p:sldId id="299" r:id="rId26"/>
    <p:sldId id="278" r:id="rId27"/>
    <p:sldId id="279" r:id="rId28"/>
    <p:sldId id="280" r:id="rId29"/>
    <p:sldId id="281" r:id="rId30"/>
    <p:sldId id="282" r:id="rId31"/>
    <p:sldId id="283" r:id="rId32"/>
    <p:sldId id="300" r:id="rId33"/>
    <p:sldId id="284" r:id="rId34"/>
    <p:sldId id="285" r:id="rId35"/>
    <p:sldId id="286" r:id="rId36"/>
    <p:sldId id="287" r:id="rId37"/>
    <p:sldId id="288" r:id="rId38"/>
    <p:sldId id="289" r:id="rId39"/>
    <p:sldId id="290" r:id="rId40"/>
    <p:sldId id="301" r:id="rId41"/>
    <p:sldId id="303" r:id="rId42"/>
    <p:sldId id="291" r:id="rId43"/>
    <p:sldId id="292" r:id="rId44"/>
    <p:sldId id="304" r:id="rId45"/>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20" clrIdx="0">
    <p:extLst>
      <p:ext uri="{19B8F6BF-5375-455C-9EA6-DF929625EA0E}">
        <p15:presenceInfo xmlns:p15="http://schemas.microsoft.com/office/powerpoint/2012/main" userId="f6b31022bb19b49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9</a:t>
            </a:r>
            <a:endParaRPr lang="en-US" dirty="0"/>
          </a:p>
        </p:txBody>
      </p:sp>
      <p:sp>
        <p:nvSpPr>
          <p:cNvPr id="4" name="Footer Placeholder 3">
            <a:extLst>
              <a:ext uri="{FF2B5EF4-FFF2-40B4-BE49-F238E27FC236}">
                <a16:creationId xmlns:a16="http://schemas.microsoft.com/office/drawing/2014/main" xmlns=""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a16="http://schemas.microsoft.com/office/drawing/2014/main" xmlns=""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3729189768"/>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9</a:t>
            </a:r>
            <a:endParaRPr lang="en-US" dirty="0"/>
          </a:p>
        </p:txBody>
      </p:sp>
      <p:sp>
        <p:nvSpPr>
          <p:cNvPr id="4" name="Slide Image Placeholder 3">
            <a:extLst>
              <a:ext uri="{FF2B5EF4-FFF2-40B4-BE49-F238E27FC236}">
                <a16:creationId xmlns:a16="http://schemas.microsoft.com/office/drawing/2014/main" xmlns=""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a16="http://schemas.microsoft.com/office/drawing/2014/main" xmlns=""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a16="http://schemas.microsoft.com/office/drawing/2014/main" xmlns=""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420916481"/>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xmlns=""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xmlns=""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a16="http://schemas.microsoft.com/office/drawing/2014/main" xmlns=""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a16="http://schemas.microsoft.com/office/drawing/2014/main" xmlns=""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a16="http://schemas.microsoft.com/office/drawing/2014/main" xmlns=""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11438242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a:extLst>
              <a:ext uri="{FF2B5EF4-FFF2-40B4-BE49-F238E27FC236}">
                <a16:creationId xmlns:a16="http://schemas.microsoft.com/office/drawing/2014/main" xmlns="" id="{4DB9E44D-3E58-4973-8E7C-8A992D9ACC4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2392BE4-CE2B-43E9-B66D-D9C848904D49}" type="slidenum">
              <a:rPr lang="en-US" altLang="en-US" sz="1200">
                <a:latin typeface="Calibri" panose="020F0502020204030204" pitchFamily="34" charset="0"/>
              </a:rPr>
              <a:pPr eaLnBrk="1" hangingPunct="1"/>
              <a:t>37</a:t>
            </a:fld>
            <a:endParaRPr lang="en-US" altLang="en-US" sz="1200">
              <a:latin typeface="Calibri" panose="020F0502020204030204" pitchFamily="34" charset="0"/>
            </a:endParaRPr>
          </a:p>
        </p:txBody>
      </p:sp>
      <p:sp>
        <p:nvSpPr>
          <p:cNvPr id="51202" name="Rectangle 2">
            <a:extLst>
              <a:ext uri="{FF2B5EF4-FFF2-40B4-BE49-F238E27FC236}">
                <a16:creationId xmlns:a16="http://schemas.microsoft.com/office/drawing/2014/main" xmlns="" id="{5249365D-ED18-45AB-802B-9663A4870BA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Rectangle 3">
            <a:extLst>
              <a:ext uri="{FF2B5EF4-FFF2-40B4-BE49-F238E27FC236}">
                <a16:creationId xmlns:a16="http://schemas.microsoft.com/office/drawing/2014/main" xmlns="" id="{ED489E41-4CF6-4FF2-BADF-2956BC031D60}"/>
              </a:ext>
            </a:extLst>
          </p:cNvPr>
          <p:cNvSpPr>
            <a:spLocks noGrp="1" noChangeArrowheads="1"/>
          </p:cNvSpPr>
          <p:nvPr>
            <p:ph type="body" idx="1"/>
          </p:nvPr>
        </p:nvSpPr>
        <p:spPr bwMode="auto">
          <a:xfrm>
            <a:off x="857250" y="4338638"/>
            <a:ext cx="5140325" cy="418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509038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a:extLst>
              <a:ext uri="{FF2B5EF4-FFF2-40B4-BE49-F238E27FC236}">
                <a16:creationId xmlns:a16="http://schemas.microsoft.com/office/drawing/2014/main" xmlns="" id="{B11D33A2-ADD2-4CAC-AEDF-332C7E84089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B30631A-E6C8-4EAD-962D-2C55D4B453FC}" type="slidenum">
              <a:rPr lang="en-US" altLang="en-US" sz="1200">
                <a:latin typeface="Calibri" panose="020F0502020204030204" pitchFamily="34" charset="0"/>
              </a:rPr>
              <a:pPr eaLnBrk="1" hangingPunct="1"/>
              <a:t>16</a:t>
            </a:fld>
            <a:endParaRPr lang="en-US" altLang="en-US" sz="1200">
              <a:latin typeface="Calibri" panose="020F0502020204030204" pitchFamily="34" charset="0"/>
            </a:endParaRPr>
          </a:p>
        </p:txBody>
      </p:sp>
      <p:sp>
        <p:nvSpPr>
          <p:cNvPr id="25602" name="Rectangle 2">
            <a:extLst>
              <a:ext uri="{FF2B5EF4-FFF2-40B4-BE49-F238E27FC236}">
                <a16:creationId xmlns:a16="http://schemas.microsoft.com/office/drawing/2014/main" xmlns="" id="{AB357B6D-FFBB-4BF1-8C95-BD2CDE655C8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Rectangle 3">
            <a:extLst>
              <a:ext uri="{FF2B5EF4-FFF2-40B4-BE49-F238E27FC236}">
                <a16:creationId xmlns:a16="http://schemas.microsoft.com/office/drawing/2014/main" xmlns="" id="{EEA3EF35-9792-48C2-A8EB-37AA5F6533AA}"/>
              </a:ext>
            </a:extLst>
          </p:cNvPr>
          <p:cNvSpPr>
            <a:spLocks noGrp="1" noChangeArrowheads="1"/>
          </p:cNvSpPr>
          <p:nvPr>
            <p:ph type="body" idx="1"/>
          </p:nvPr>
        </p:nvSpPr>
        <p:spPr bwMode="auto">
          <a:xfrm>
            <a:off x="935038" y="4416425"/>
            <a:ext cx="5140325"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4" eaLnBrk="1" hangingPunct="1">
              <a:spcBef>
                <a:spcPct val="0"/>
              </a:spcBef>
            </a:pPr>
            <a:endParaRPr lang="en-CA" altLang="en-US"/>
          </a:p>
        </p:txBody>
      </p:sp>
    </p:spTree>
    <p:extLst>
      <p:ext uri="{BB962C8B-B14F-4D97-AF65-F5344CB8AC3E}">
        <p14:creationId xmlns:p14="http://schemas.microsoft.com/office/powerpoint/2010/main" val="1599447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a:extLst>
              <a:ext uri="{FF2B5EF4-FFF2-40B4-BE49-F238E27FC236}">
                <a16:creationId xmlns:a16="http://schemas.microsoft.com/office/drawing/2014/main" xmlns="" id="{841521C3-E8CB-4231-969E-3A089BC0CE4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0CBDD5F-8FCB-48AE-A7D2-9FC7DC786FBF}" type="slidenum">
              <a:rPr lang="en-US" altLang="en-US" sz="1200">
                <a:latin typeface="Calibri" panose="020F0502020204030204" pitchFamily="34" charset="0"/>
              </a:rPr>
              <a:pPr eaLnBrk="1" hangingPunct="1"/>
              <a:t>17</a:t>
            </a:fld>
            <a:endParaRPr lang="en-US" altLang="en-US" sz="1200">
              <a:latin typeface="Calibri" panose="020F0502020204030204" pitchFamily="34" charset="0"/>
            </a:endParaRPr>
          </a:p>
        </p:txBody>
      </p:sp>
      <p:sp>
        <p:nvSpPr>
          <p:cNvPr id="27650" name="Rectangle 2">
            <a:extLst>
              <a:ext uri="{FF2B5EF4-FFF2-40B4-BE49-F238E27FC236}">
                <a16:creationId xmlns:a16="http://schemas.microsoft.com/office/drawing/2014/main" xmlns="" id="{D925EBEE-D1C8-44CE-86CC-07B951A140E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Rectangle 3">
            <a:extLst>
              <a:ext uri="{FF2B5EF4-FFF2-40B4-BE49-F238E27FC236}">
                <a16:creationId xmlns:a16="http://schemas.microsoft.com/office/drawing/2014/main" xmlns="" id="{26D8FD78-B262-4B55-83A2-66145F17755B}"/>
              </a:ext>
            </a:extLst>
          </p:cNvPr>
          <p:cNvSpPr>
            <a:spLocks noGrp="1" noChangeArrowheads="1"/>
          </p:cNvSpPr>
          <p:nvPr>
            <p:ph type="body" idx="1"/>
          </p:nvPr>
        </p:nvSpPr>
        <p:spPr bwMode="auto">
          <a:xfrm>
            <a:off x="857250" y="4338638"/>
            <a:ext cx="5140325" cy="418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850408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a:extLst>
              <a:ext uri="{FF2B5EF4-FFF2-40B4-BE49-F238E27FC236}">
                <a16:creationId xmlns:a16="http://schemas.microsoft.com/office/drawing/2014/main" xmlns="" id="{4AD79C3D-30DF-46DA-8481-0FF3F418229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0C1CAB6-CBCB-442B-9BC6-30086BDBD931}" type="slidenum">
              <a:rPr lang="en-US" altLang="en-US" sz="1200">
                <a:latin typeface="Calibri" panose="020F0502020204030204" pitchFamily="34" charset="0"/>
              </a:rPr>
              <a:pPr eaLnBrk="1" hangingPunct="1"/>
              <a:t>18</a:t>
            </a:fld>
            <a:endParaRPr lang="en-US" altLang="en-US" sz="1200">
              <a:latin typeface="Calibri" panose="020F0502020204030204" pitchFamily="34" charset="0"/>
            </a:endParaRPr>
          </a:p>
        </p:txBody>
      </p:sp>
      <p:sp>
        <p:nvSpPr>
          <p:cNvPr id="29698" name="Rectangle 2">
            <a:extLst>
              <a:ext uri="{FF2B5EF4-FFF2-40B4-BE49-F238E27FC236}">
                <a16:creationId xmlns:a16="http://schemas.microsoft.com/office/drawing/2014/main" xmlns="" id="{C1C9575E-09BA-4442-871B-16DE6E625E0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Rectangle 3">
            <a:extLst>
              <a:ext uri="{FF2B5EF4-FFF2-40B4-BE49-F238E27FC236}">
                <a16:creationId xmlns:a16="http://schemas.microsoft.com/office/drawing/2014/main" xmlns="" id="{D9714540-5A1E-4323-9D76-A9190A63D83F}"/>
              </a:ext>
            </a:extLst>
          </p:cNvPr>
          <p:cNvSpPr>
            <a:spLocks noGrp="1" noChangeArrowheads="1"/>
          </p:cNvSpPr>
          <p:nvPr>
            <p:ph type="body" idx="1"/>
          </p:nvPr>
        </p:nvSpPr>
        <p:spPr bwMode="auto">
          <a:xfrm>
            <a:off x="857250" y="4338638"/>
            <a:ext cx="5140325" cy="418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7590618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a:extLst>
              <a:ext uri="{FF2B5EF4-FFF2-40B4-BE49-F238E27FC236}">
                <a16:creationId xmlns:a16="http://schemas.microsoft.com/office/drawing/2014/main" xmlns="" id="{8D515316-2DC8-468F-BA31-10BAC379576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884DFF5-8130-423D-BC7D-0763F09B818A}" type="slidenum">
              <a:rPr lang="en-US" altLang="en-US" sz="1200">
                <a:latin typeface="Calibri" panose="020F0502020204030204" pitchFamily="34" charset="0"/>
              </a:rPr>
              <a:pPr eaLnBrk="1" hangingPunct="1"/>
              <a:t>28</a:t>
            </a:fld>
            <a:endParaRPr lang="en-US" altLang="en-US" sz="1200">
              <a:latin typeface="Calibri" panose="020F0502020204030204" pitchFamily="34" charset="0"/>
            </a:endParaRPr>
          </a:p>
        </p:txBody>
      </p:sp>
      <p:sp>
        <p:nvSpPr>
          <p:cNvPr id="38914" name="Rectangle 2">
            <a:extLst>
              <a:ext uri="{FF2B5EF4-FFF2-40B4-BE49-F238E27FC236}">
                <a16:creationId xmlns:a16="http://schemas.microsoft.com/office/drawing/2014/main" xmlns="" id="{F9FA37E2-6FAB-417D-856D-0D265FAF1D8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Rectangle 3">
            <a:extLst>
              <a:ext uri="{FF2B5EF4-FFF2-40B4-BE49-F238E27FC236}">
                <a16:creationId xmlns:a16="http://schemas.microsoft.com/office/drawing/2014/main" xmlns="" id="{48D0AA2B-4EEE-4EE6-A310-D7D132E97961}"/>
              </a:ext>
            </a:extLst>
          </p:cNvPr>
          <p:cNvSpPr>
            <a:spLocks noGrp="1" noChangeArrowheads="1"/>
          </p:cNvSpPr>
          <p:nvPr>
            <p:ph type="body" idx="1"/>
          </p:nvPr>
        </p:nvSpPr>
        <p:spPr bwMode="auto">
          <a:xfrm>
            <a:off x="857250" y="4338638"/>
            <a:ext cx="5140325" cy="418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8053002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a:extLst>
              <a:ext uri="{FF2B5EF4-FFF2-40B4-BE49-F238E27FC236}">
                <a16:creationId xmlns:a16="http://schemas.microsoft.com/office/drawing/2014/main" xmlns="" id="{1350819D-49C9-4C40-98D7-C3F95F7EF56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F2840549-4EB7-4F70-9251-544A10A27965}" type="slidenum">
              <a:rPr lang="en-US" altLang="en-US" sz="1200">
                <a:latin typeface="Calibri" panose="020F0502020204030204" pitchFamily="34" charset="0"/>
              </a:rPr>
              <a:pPr eaLnBrk="1" hangingPunct="1"/>
              <a:t>29</a:t>
            </a:fld>
            <a:endParaRPr lang="en-US" altLang="en-US" sz="1200">
              <a:latin typeface="Calibri" panose="020F0502020204030204" pitchFamily="34" charset="0"/>
            </a:endParaRPr>
          </a:p>
        </p:txBody>
      </p:sp>
      <p:sp>
        <p:nvSpPr>
          <p:cNvPr id="40962" name="Rectangle 2">
            <a:extLst>
              <a:ext uri="{FF2B5EF4-FFF2-40B4-BE49-F238E27FC236}">
                <a16:creationId xmlns:a16="http://schemas.microsoft.com/office/drawing/2014/main" xmlns="" id="{02CE8E21-D7C1-494D-AF65-E216DECD286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Rectangle 3">
            <a:extLst>
              <a:ext uri="{FF2B5EF4-FFF2-40B4-BE49-F238E27FC236}">
                <a16:creationId xmlns:a16="http://schemas.microsoft.com/office/drawing/2014/main" xmlns="" id="{C67AE226-5511-4ACD-A0C0-139A9DA73577}"/>
              </a:ext>
            </a:extLst>
          </p:cNvPr>
          <p:cNvSpPr>
            <a:spLocks noGrp="1" noChangeArrowheads="1"/>
          </p:cNvSpPr>
          <p:nvPr>
            <p:ph type="body" idx="1"/>
          </p:nvPr>
        </p:nvSpPr>
        <p:spPr bwMode="auto">
          <a:xfrm>
            <a:off x="857250" y="4338638"/>
            <a:ext cx="5140325" cy="418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670262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xmlns="" id="{23BBA765-1184-4418-AACA-F2C40AD691A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a:extLst>
              <a:ext uri="{FF2B5EF4-FFF2-40B4-BE49-F238E27FC236}">
                <a16:creationId xmlns:a16="http://schemas.microsoft.com/office/drawing/2014/main" xmlns="" id="{626211BF-C816-4D07-B8CD-33340A02928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4035" name="Slide Number Placeholder 3">
            <a:extLst>
              <a:ext uri="{FF2B5EF4-FFF2-40B4-BE49-F238E27FC236}">
                <a16:creationId xmlns:a16="http://schemas.microsoft.com/office/drawing/2014/main" xmlns="" id="{FDEE7535-4084-491D-B30B-E2B7CE8EB31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094778F-A054-4AF5-9AB4-A030F3D4D795}" type="slidenum">
              <a:rPr lang="en-US" altLang="en-US" sz="1200">
                <a:latin typeface="Calibri" panose="020F0502020204030204" pitchFamily="34" charset="0"/>
              </a:rPr>
              <a:pPr eaLnBrk="1" hangingPunct="1"/>
              <a:t>31</a:t>
            </a:fld>
            <a:endParaRPr lang="en-US" altLang="en-US" sz="1200">
              <a:latin typeface="Calibri" panose="020F0502020204030204" pitchFamily="34" charset="0"/>
            </a:endParaRPr>
          </a:p>
        </p:txBody>
      </p:sp>
    </p:spTree>
    <p:extLst>
      <p:ext uri="{BB962C8B-B14F-4D97-AF65-F5344CB8AC3E}">
        <p14:creationId xmlns:p14="http://schemas.microsoft.com/office/powerpoint/2010/main" val="4091656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xmlns="" id="{23BBA765-1184-4418-AACA-F2C40AD691A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a:extLst>
              <a:ext uri="{FF2B5EF4-FFF2-40B4-BE49-F238E27FC236}">
                <a16:creationId xmlns:a16="http://schemas.microsoft.com/office/drawing/2014/main" xmlns="" id="{626211BF-C816-4D07-B8CD-33340A02928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4035" name="Slide Number Placeholder 3">
            <a:extLst>
              <a:ext uri="{FF2B5EF4-FFF2-40B4-BE49-F238E27FC236}">
                <a16:creationId xmlns:a16="http://schemas.microsoft.com/office/drawing/2014/main" xmlns="" id="{FDEE7535-4084-491D-B30B-E2B7CE8EB31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094778F-A054-4AF5-9AB4-A030F3D4D795}" type="slidenum">
              <a:rPr lang="en-US" altLang="en-US" sz="1200">
                <a:latin typeface="Calibri" panose="020F0502020204030204" pitchFamily="34" charset="0"/>
              </a:rPr>
              <a:pPr eaLnBrk="1" hangingPunct="1"/>
              <a:t>32</a:t>
            </a:fld>
            <a:endParaRPr lang="en-US" altLang="en-US" sz="1200">
              <a:latin typeface="Calibri" panose="020F0502020204030204" pitchFamily="34" charset="0"/>
            </a:endParaRPr>
          </a:p>
        </p:txBody>
      </p:sp>
    </p:spTree>
    <p:extLst>
      <p:ext uri="{BB962C8B-B14F-4D97-AF65-F5344CB8AC3E}">
        <p14:creationId xmlns:p14="http://schemas.microsoft.com/office/powerpoint/2010/main" val="554158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a:extLst>
              <a:ext uri="{FF2B5EF4-FFF2-40B4-BE49-F238E27FC236}">
                <a16:creationId xmlns:a16="http://schemas.microsoft.com/office/drawing/2014/main" xmlns="" id="{22DCCCF4-6125-49EB-B41C-73D802ED2CC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EBF2502A-F254-49AF-95E7-00C202E31F0F}" type="slidenum">
              <a:rPr lang="en-US" altLang="en-US" sz="1200">
                <a:latin typeface="Calibri" panose="020F0502020204030204" pitchFamily="34" charset="0"/>
              </a:rPr>
              <a:pPr eaLnBrk="1" hangingPunct="1"/>
              <a:t>36</a:t>
            </a:fld>
            <a:endParaRPr lang="en-US" altLang="en-US" sz="1200">
              <a:latin typeface="Calibri" panose="020F0502020204030204" pitchFamily="34" charset="0"/>
            </a:endParaRPr>
          </a:p>
        </p:txBody>
      </p:sp>
      <p:sp>
        <p:nvSpPr>
          <p:cNvPr id="49154" name="Rectangle 2">
            <a:extLst>
              <a:ext uri="{FF2B5EF4-FFF2-40B4-BE49-F238E27FC236}">
                <a16:creationId xmlns:a16="http://schemas.microsoft.com/office/drawing/2014/main" xmlns="" id="{F2D69AF3-432C-43BA-88A8-EDDA1973C0A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Rectangle 3">
            <a:extLst>
              <a:ext uri="{FF2B5EF4-FFF2-40B4-BE49-F238E27FC236}">
                <a16:creationId xmlns:a16="http://schemas.microsoft.com/office/drawing/2014/main" xmlns="" id="{7D4E534C-DFBD-437F-AE5B-48FA5AE86BCB}"/>
              </a:ext>
            </a:extLst>
          </p:cNvPr>
          <p:cNvSpPr>
            <a:spLocks noGrp="1" noChangeArrowheads="1"/>
          </p:cNvSpPr>
          <p:nvPr>
            <p:ph type="body" idx="1"/>
          </p:nvPr>
        </p:nvSpPr>
        <p:spPr bwMode="auto">
          <a:xfrm>
            <a:off x="857250" y="4338638"/>
            <a:ext cx="5140325" cy="418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6466689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a16="http://schemas.microsoft.com/office/drawing/2014/main" xmlns=""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a16="http://schemas.microsoft.com/office/drawing/2014/main" xmlns=""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xmlns=""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xmlns=""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xmlns=""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a16="http://schemas.microsoft.com/office/drawing/2014/main" xmlns=""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a16="http://schemas.microsoft.com/office/drawing/2014/main" xmlns=""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xmlns=""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a16="http://schemas.microsoft.com/office/drawing/2014/main" xmlns=""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a16="http://schemas.microsoft.com/office/drawing/2014/main" xmlns=""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a16="http://schemas.microsoft.com/office/drawing/2014/main" xmlns=""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a16="http://schemas.microsoft.com/office/drawing/2014/main" xmlns=""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a16="http://schemas.microsoft.com/office/drawing/2014/main" xmlns=""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2.w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3.xml"/><Relationship Id="rId7" Type="http://schemas.openxmlformats.org/officeDocument/2006/relationships/image" Target="../media/image15.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14.wmf"/><Relationship Id="rId4" Type="http://schemas.openxmlformats.org/officeDocument/2006/relationships/oleObject" Target="../embeddings/oleObject2.bin"/><Relationship Id="rId9" Type="http://schemas.openxmlformats.org/officeDocument/2006/relationships/image" Target="../media/image16.wmf"/></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notesSlide" Target="../notesSlides/notesSlide4.xml"/><Relationship Id="rId7" Type="http://schemas.openxmlformats.org/officeDocument/2006/relationships/image" Target="../media/image18.w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image" Target="../media/image17.wmf"/><Relationship Id="rId4" Type="http://schemas.openxmlformats.org/officeDocument/2006/relationships/oleObject" Target="../embeddings/oleObject5.bin"/><Relationship Id="rId9" Type="http://schemas.openxmlformats.org/officeDocument/2006/relationships/image" Target="../media/image19.wmf"/></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21.wmf"/><Relationship Id="rId4" Type="http://schemas.openxmlformats.org/officeDocument/2006/relationships/oleObject" Target="../embeddings/oleObject8.bin"/></Relationships>
</file>

<file path=ppt/slides/_rels/slide22.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27.wmf"/></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28.wmf"/><Relationship Id="rId4" Type="http://schemas.openxmlformats.org/officeDocument/2006/relationships/oleObject" Target="../embeddings/oleObject10.bin"/></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a16="http://schemas.microsoft.com/office/drawing/2014/main" xmlns=""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a16="http://schemas.microsoft.com/office/drawing/2014/main" xmlns=""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a16="http://schemas.microsoft.com/office/drawing/2014/main" xmlns=""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Correlation and Regression</a:t>
            </a:r>
          </a:p>
        </p:txBody>
      </p:sp>
      <p:pic>
        <p:nvPicPr>
          <p:cNvPr id="8196" name="Picture 4" descr="chapter_blue">
            <a:extLst>
              <a:ext uri="{FF2B5EF4-FFF2-40B4-BE49-F238E27FC236}">
                <a16:creationId xmlns:a16="http://schemas.microsoft.com/office/drawing/2014/main" xmlns=""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a16="http://schemas.microsoft.com/office/drawing/2014/main" xmlns="" id="{3FECF86A-24DC-45AB-A1BF-674378B82502}"/>
              </a:ext>
            </a:extLst>
          </p:cNvPr>
          <p:cNvSpPr txBox="1">
            <a:spLocks noChangeArrowheads="1"/>
          </p:cNvSpPr>
          <p:nvPr/>
        </p:nvSpPr>
        <p:spPr bwMode="auto">
          <a:xfrm>
            <a:off x="2865438" y="685800"/>
            <a:ext cx="685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9</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4809C2F5-2E1F-4E95-9FB4-C4C36032581B}"/>
              </a:ext>
            </a:extLst>
          </p:cNvPr>
          <p:cNvSpPr>
            <a:spLocks noGrp="1"/>
          </p:cNvSpPr>
          <p:nvPr>
            <p:ph idx="1"/>
          </p:nvPr>
        </p:nvSpPr>
        <p:spPr/>
        <p:txBody>
          <a:bodyPr/>
          <a:lstStyle/>
          <a:p>
            <a:pPr marL="0" indent="0">
              <a:buNone/>
            </a:pPr>
            <a:r>
              <a:rPr lang="en-US" dirty="0"/>
              <a:t>A student conducts a study to determine whether there is a linear relationship between the number of hours a student exercises each week and the student’s grade point average (GPA). The data are shown in the table below. Display the data in a scatter plot and describe the type of correlation.</a:t>
            </a:r>
          </a:p>
        </p:txBody>
      </p:sp>
      <p:sp>
        <p:nvSpPr>
          <p:cNvPr id="2" name="Title 1">
            <a:extLst>
              <a:ext uri="{FF2B5EF4-FFF2-40B4-BE49-F238E27FC236}">
                <a16:creationId xmlns:a16="http://schemas.microsoft.com/office/drawing/2014/main" xmlns="" id="{DEDFFFEB-45BC-4D90-A18F-6687962E8AEE}"/>
              </a:ext>
            </a:extLst>
          </p:cNvPr>
          <p:cNvSpPr>
            <a:spLocks noGrp="1"/>
          </p:cNvSpPr>
          <p:nvPr>
            <p:ph type="title"/>
          </p:nvPr>
        </p:nvSpPr>
        <p:spPr/>
        <p:txBody>
          <a:bodyPr/>
          <a:lstStyle/>
          <a:p>
            <a:r>
              <a:rPr lang="en-US" sz="4400" dirty="0">
                <a:solidFill>
                  <a:schemeClr val="accent3"/>
                </a:solidFill>
              </a:rPr>
              <a:t>Example: Constructing a Scatter Plot</a:t>
            </a:r>
          </a:p>
        </p:txBody>
      </p:sp>
      <p:pic>
        <p:nvPicPr>
          <p:cNvPr id="6" name="Picture 5" descr="A screenshot of a cell phone&#10;&#10;Description generated with very high confidence">
            <a:extLst>
              <a:ext uri="{FF2B5EF4-FFF2-40B4-BE49-F238E27FC236}">
                <a16:creationId xmlns:a16="http://schemas.microsoft.com/office/drawing/2014/main" xmlns="" id="{39B5B581-2759-47B6-AB96-0B61ABF853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0595" y="4522670"/>
            <a:ext cx="8622809" cy="1143002"/>
          </a:xfrm>
          <a:prstGeom prst="rect">
            <a:avLst/>
          </a:prstGeom>
        </p:spPr>
      </p:pic>
    </p:spTree>
    <p:extLst>
      <p:ext uri="{BB962C8B-B14F-4D97-AF65-F5344CB8AC3E}">
        <p14:creationId xmlns:p14="http://schemas.microsoft.com/office/powerpoint/2010/main" val="268232912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4809C2F5-2E1F-4E95-9FB4-C4C36032581B}"/>
              </a:ext>
            </a:extLst>
          </p:cNvPr>
          <p:cNvSpPr>
            <a:spLocks noGrp="1"/>
          </p:cNvSpPr>
          <p:nvPr>
            <p:ph idx="1"/>
          </p:nvPr>
        </p:nvSpPr>
        <p:spPr/>
        <p:txBody>
          <a:bodyPr/>
          <a:lstStyle/>
          <a:p>
            <a:pPr marL="0" indent="0">
              <a:buNone/>
            </a:pPr>
            <a:r>
              <a:rPr lang="en-US" sz="2400" b="1" dirty="0">
                <a:solidFill>
                  <a:schemeClr val="accent3"/>
                </a:solidFill>
              </a:rPr>
              <a:t>Solution:</a:t>
            </a:r>
          </a:p>
          <a:p>
            <a:pPr marL="0" indent="0">
              <a:buNone/>
            </a:pPr>
            <a:r>
              <a:rPr lang="en-US" sz="2400" dirty="0"/>
              <a:t>From the scatter plot, it appears that there is no linear correlation between the variables.</a:t>
            </a:r>
          </a:p>
        </p:txBody>
      </p:sp>
      <p:sp>
        <p:nvSpPr>
          <p:cNvPr id="2" name="Title 1">
            <a:extLst>
              <a:ext uri="{FF2B5EF4-FFF2-40B4-BE49-F238E27FC236}">
                <a16:creationId xmlns:a16="http://schemas.microsoft.com/office/drawing/2014/main" xmlns="" id="{DEDFFFEB-45BC-4D90-A18F-6687962E8AEE}"/>
              </a:ext>
            </a:extLst>
          </p:cNvPr>
          <p:cNvSpPr>
            <a:spLocks noGrp="1"/>
          </p:cNvSpPr>
          <p:nvPr>
            <p:ph type="title"/>
          </p:nvPr>
        </p:nvSpPr>
        <p:spPr/>
        <p:txBody>
          <a:bodyPr/>
          <a:lstStyle/>
          <a:p>
            <a:r>
              <a:rPr lang="en-US" sz="4400" dirty="0">
                <a:solidFill>
                  <a:schemeClr val="accent3"/>
                </a:solidFill>
              </a:rPr>
              <a:t>Example: Constructing a Scatter Plot</a:t>
            </a:r>
          </a:p>
        </p:txBody>
      </p:sp>
      <p:sp>
        <p:nvSpPr>
          <p:cNvPr id="6" name="Rectangle 5">
            <a:extLst>
              <a:ext uri="{FF2B5EF4-FFF2-40B4-BE49-F238E27FC236}">
                <a16:creationId xmlns:a16="http://schemas.microsoft.com/office/drawing/2014/main" xmlns="" id="{0D4ADDAD-B24E-4714-BB74-90CACA9DF11A}"/>
              </a:ext>
            </a:extLst>
          </p:cNvPr>
          <p:cNvSpPr/>
          <p:nvPr/>
        </p:nvSpPr>
        <p:spPr>
          <a:xfrm>
            <a:off x="457200" y="5575249"/>
            <a:ext cx="8229600" cy="830997"/>
          </a:xfrm>
          <a:prstGeom prst="rect">
            <a:avLst/>
          </a:prstGeom>
        </p:spPr>
        <p:txBody>
          <a:bodyPr wrap="square">
            <a:spAutoFit/>
          </a:bodyPr>
          <a:lstStyle/>
          <a:p>
            <a:r>
              <a:rPr lang="en-US" sz="2400" dirty="0">
                <a:latin typeface="TimesTenLTStd-Roman"/>
              </a:rPr>
              <a:t>The number of hours a student exercises each week does not appear to be related to the student’s grade point average.</a:t>
            </a:r>
            <a:endParaRPr lang="en-US" sz="2400" dirty="0"/>
          </a:p>
        </p:txBody>
      </p:sp>
      <p:pic>
        <p:nvPicPr>
          <p:cNvPr id="7" name="Picture 6" descr="A screenshot of a cell phone&#10;&#10;Description generated with very high confidence">
            <a:extLst>
              <a:ext uri="{FF2B5EF4-FFF2-40B4-BE49-F238E27FC236}">
                <a16:creationId xmlns:a16="http://schemas.microsoft.com/office/drawing/2014/main" xmlns="" id="{2AAB8973-D2F6-444D-9EAD-6AE1562F9A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2043" y="2880357"/>
            <a:ext cx="3650866" cy="2729620"/>
          </a:xfrm>
          <a:prstGeom prst="rect">
            <a:avLst/>
          </a:prstGeom>
        </p:spPr>
      </p:pic>
    </p:spTree>
    <p:extLst>
      <p:ext uri="{BB962C8B-B14F-4D97-AF65-F5344CB8AC3E}">
        <p14:creationId xmlns:p14="http://schemas.microsoft.com/office/powerpoint/2010/main" val="340199282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6066690-D8B1-4F55-A508-430460B585EC}"/>
              </a:ext>
            </a:extLst>
          </p:cNvPr>
          <p:cNvSpPr>
            <a:spLocks noGrp="1"/>
          </p:cNvSpPr>
          <p:nvPr>
            <p:ph type="title"/>
          </p:nvPr>
        </p:nvSpPr>
        <p:spPr>
          <a:xfrm>
            <a:off x="274782" y="166688"/>
            <a:ext cx="8594436" cy="1143000"/>
          </a:xfrm>
        </p:spPr>
        <p:txBody>
          <a:bodyPr/>
          <a:lstStyle/>
          <a:p>
            <a:pPr>
              <a:defRPr/>
            </a:pPr>
            <a:r>
              <a:rPr lang="en-US" dirty="0">
                <a:solidFill>
                  <a:schemeClr val="accent3"/>
                </a:solidFill>
                <a:ea typeface="+mj-ea"/>
              </a:rPr>
              <a:t>Example: Constructing a Scatter Plot Using Technology</a:t>
            </a:r>
          </a:p>
        </p:txBody>
      </p:sp>
      <p:sp>
        <p:nvSpPr>
          <p:cNvPr id="20482" name="Content Placeholder 2">
            <a:extLst>
              <a:ext uri="{FF2B5EF4-FFF2-40B4-BE49-F238E27FC236}">
                <a16:creationId xmlns:a16="http://schemas.microsoft.com/office/drawing/2014/main" xmlns="" id="{1DDA96E3-7C42-4C92-B353-1E6DC46F0CEA}"/>
              </a:ext>
            </a:extLst>
          </p:cNvPr>
          <p:cNvSpPr>
            <a:spLocks noGrp="1"/>
          </p:cNvSpPr>
          <p:nvPr>
            <p:ph idx="1"/>
          </p:nvPr>
        </p:nvSpPr>
        <p:spPr>
          <a:xfrm>
            <a:off x="457200" y="1600200"/>
            <a:ext cx="5257800" cy="4525963"/>
          </a:xfrm>
        </p:spPr>
        <p:txBody>
          <a:bodyPr/>
          <a:lstStyle/>
          <a:p>
            <a:pPr marL="0" indent="0">
              <a:buFont typeface="Arial" panose="020B0604020202020204" pitchFamily="34" charset="0"/>
              <a:buNone/>
            </a:pPr>
            <a:r>
              <a:rPr lang="en-US" altLang="en-US" dirty="0"/>
              <a:t>Old Faithful, located in Yellowstone National Park, is the world’s most famous geyser. The duration (in minutes) of several of Old Faithful’s eruptions and the times (in minutes) until the next eruption are shown in the table. Using a TI-83/84, display the data in a scatter plot. Determine the  type of correlation.</a:t>
            </a:r>
          </a:p>
        </p:txBody>
      </p:sp>
      <p:sp>
        <p:nvSpPr>
          <p:cNvPr id="20548" name="Footer Placeholder 2">
            <a:extLst>
              <a:ext uri="{FF2B5EF4-FFF2-40B4-BE49-F238E27FC236}">
                <a16:creationId xmlns:a16="http://schemas.microsoft.com/office/drawing/2014/main" xmlns="" id="{14B20EBF-26E1-478B-B3BF-7E6A5C18548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pic>
        <p:nvPicPr>
          <p:cNvPr id="5" name="Picture 4" descr="A screenshot of a cell phone&#10;&#10;Description generated with very high confidence">
            <a:extLst>
              <a:ext uri="{FF2B5EF4-FFF2-40B4-BE49-F238E27FC236}">
                <a16:creationId xmlns:a16="http://schemas.microsoft.com/office/drawing/2014/main" xmlns="" id="{EF5FD8EE-FDBF-4B71-AA79-ED7263F9D01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243" y="1499153"/>
            <a:ext cx="3579869" cy="4728056"/>
          </a:xfrm>
          <a:prstGeom prst="rect">
            <a:avLst/>
          </a:prstGeom>
        </p:spPr>
      </p:pic>
    </p:spTree>
    <p:extLst>
      <p:ext uri="{BB962C8B-B14F-4D97-AF65-F5344CB8AC3E}">
        <p14:creationId xmlns:p14="http://schemas.microsoft.com/office/powerpoint/2010/main" val="222825504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C74A2A9-2A5A-4765-AD01-F42B4C1C5C61}"/>
              </a:ext>
            </a:extLst>
          </p:cNvPr>
          <p:cNvSpPr>
            <a:spLocks noGrp="1"/>
          </p:cNvSpPr>
          <p:nvPr>
            <p:ph type="title"/>
          </p:nvPr>
        </p:nvSpPr>
        <p:spPr>
          <a:xfrm>
            <a:off x="255155" y="151606"/>
            <a:ext cx="8686800" cy="1143000"/>
          </a:xfrm>
        </p:spPr>
        <p:txBody>
          <a:bodyPr/>
          <a:lstStyle/>
          <a:p>
            <a:pPr>
              <a:defRPr/>
            </a:pPr>
            <a:r>
              <a:rPr lang="en-US" dirty="0">
                <a:solidFill>
                  <a:schemeClr val="accent3"/>
                </a:solidFill>
                <a:ea typeface="+mj-ea"/>
              </a:rPr>
              <a:t>Solution: Constructing a Scatter Plot Using Technology</a:t>
            </a:r>
            <a:endParaRPr lang="en-US" dirty="0">
              <a:ea typeface="+mj-ea"/>
            </a:endParaRPr>
          </a:p>
        </p:txBody>
      </p:sp>
      <p:sp>
        <p:nvSpPr>
          <p:cNvPr id="10" name="TextBox 9">
            <a:extLst>
              <a:ext uri="{FF2B5EF4-FFF2-40B4-BE49-F238E27FC236}">
                <a16:creationId xmlns:a16="http://schemas.microsoft.com/office/drawing/2014/main" xmlns="" id="{EBBF677C-4D5C-4335-B8F8-1860E15761C2}"/>
              </a:ext>
            </a:extLst>
          </p:cNvPr>
          <p:cNvSpPr txBox="1"/>
          <p:nvPr/>
        </p:nvSpPr>
        <p:spPr>
          <a:xfrm>
            <a:off x="5272810" y="1782122"/>
            <a:ext cx="3669145" cy="3108543"/>
          </a:xfrm>
          <a:prstGeom prst="rect">
            <a:avLst/>
          </a:prstGeom>
          <a:noFill/>
        </p:spPr>
        <p:txBody>
          <a:bodyPr wrap="square">
            <a:spAutoFit/>
          </a:bodyPr>
          <a:lstStyle/>
          <a:p>
            <a:r>
              <a:rPr lang="en-US" sz="2800" b="1" dirty="0">
                <a:solidFill>
                  <a:schemeClr val="accent3"/>
                </a:solidFill>
                <a:latin typeface="+mn-lt"/>
              </a:rPr>
              <a:t>Solution:</a:t>
            </a:r>
          </a:p>
          <a:p>
            <a:r>
              <a:rPr lang="en-US" sz="2800" dirty="0">
                <a:latin typeface="+mn-lt"/>
              </a:rPr>
              <a:t>Reading from left to right, as the durations of the eruptions increase, the times until the next eruption tend to increase.</a:t>
            </a:r>
            <a:endParaRPr lang="en-US" sz="2800" dirty="0">
              <a:latin typeface="+mn-lt"/>
              <a:ea typeface="+mn-ea"/>
            </a:endParaRPr>
          </a:p>
        </p:txBody>
      </p:sp>
      <p:sp>
        <p:nvSpPr>
          <p:cNvPr id="21507" name="Footer Placeholder 2">
            <a:extLst>
              <a:ext uri="{FF2B5EF4-FFF2-40B4-BE49-F238E27FC236}">
                <a16:creationId xmlns:a16="http://schemas.microsoft.com/office/drawing/2014/main" xmlns="" id="{C219D58B-2CAA-4755-8AF8-322FE37B90D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pic>
        <p:nvPicPr>
          <p:cNvPr id="7" name="Picture 6" descr="A screenshot of a cell phone&#10;&#10;Description generated with very high confidence">
            <a:extLst>
              <a:ext uri="{FF2B5EF4-FFF2-40B4-BE49-F238E27FC236}">
                <a16:creationId xmlns:a16="http://schemas.microsoft.com/office/drawing/2014/main" xmlns="" id="{06EB8C17-127D-45E2-A32C-F55FE3C63EC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600" y="1549300"/>
            <a:ext cx="4872079" cy="4562741"/>
          </a:xfrm>
          <a:prstGeom prst="rect">
            <a:avLst/>
          </a:prstGeom>
        </p:spPr>
      </p:pic>
    </p:spTree>
    <p:extLst>
      <p:ext uri="{BB962C8B-B14F-4D97-AF65-F5344CB8AC3E}">
        <p14:creationId xmlns:p14="http://schemas.microsoft.com/office/powerpoint/2010/main" val="49133841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29" name="Rectangle 2">
            <a:extLst>
              <a:ext uri="{FF2B5EF4-FFF2-40B4-BE49-F238E27FC236}">
                <a16:creationId xmlns:a16="http://schemas.microsoft.com/office/drawing/2014/main" xmlns="" id="{0A50909D-8991-42B8-A402-702776B0126A}"/>
              </a:ext>
            </a:extLst>
          </p:cNvPr>
          <p:cNvSpPr>
            <a:spLocks noGrp="1" noChangeArrowheads="1"/>
          </p:cNvSpPr>
          <p:nvPr>
            <p:ph type="title"/>
          </p:nvPr>
        </p:nvSpPr>
        <p:spPr>
          <a:noFill/>
        </p:spPr>
        <p:txBody>
          <a:bodyPr/>
          <a:lstStyle/>
          <a:p>
            <a:pPr eaLnBrk="1" hangingPunct="1"/>
            <a:r>
              <a:rPr lang="en-US" altLang="en-US"/>
              <a:t>Correlation Coefficient</a:t>
            </a:r>
          </a:p>
        </p:txBody>
      </p:sp>
      <p:sp>
        <p:nvSpPr>
          <p:cNvPr id="2052" name="Content Placeholder 5">
            <a:extLst>
              <a:ext uri="{FF2B5EF4-FFF2-40B4-BE49-F238E27FC236}">
                <a16:creationId xmlns:a16="http://schemas.microsoft.com/office/drawing/2014/main" xmlns="" id="{8594D08F-CD4A-474F-B286-DBCD393FD65F}"/>
              </a:ext>
            </a:extLst>
          </p:cNvPr>
          <p:cNvSpPr>
            <a:spLocks noGrp="1"/>
          </p:cNvSpPr>
          <p:nvPr>
            <p:ph idx="1"/>
          </p:nvPr>
        </p:nvSpPr>
        <p:spPr>
          <a:xfrm>
            <a:off x="457200" y="1406525"/>
            <a:ext cx="8229600" cy="3048000"/>
          </a:xfrm>
        </p:spPr>
        <p:txBody>
          <a:bodyPr/>
          <a:lstStyle/>
          <a:p>
            <a:pPr eaLnBrk="1" hangingPunct="1">
              <a:buFont typeface="Arial" panose="020B0604020202020204" pitchFamily="34" charset="0"/>
              <a:buNone/>
            </a:pPr>
            <a:r>
              <a:rPr lang="en-US" altLang="en-US" b="1">
                <a:solidFill>
                  <a:schemeClr val="accent2"/>
                </a:solidFill>
              </a:rPr>
              <a:t>Correlation coefficient</a:t>
            </a:r>
            <a:endParaRPr lang="en-US" altLang="en-US">
              <a:solidFill>
                <a:schemeClr val="accent2"/>
              </a:solidFill>
            </a:endParaRPr>
          </a:p>
          <a:p>
            <a:pPr eaLnBrk="1" hangingPunct="1"/>
            <a:r>
              <a:rPr lang="en-US" altLang="en-US"/>
              <a:t>A measure of the strength and the direction of a linear relationship between two variables.  </a:t>
            </a:r>
          </a:p>
          <a:p>
            <a:pPr eaLnBrk="1" hangingPunct="1"/>
            <a:r>
              <a:rPr lang="en-US" altLang="en-US"/>
              <a:t>The symbol </a:t>
            </a:r>
            <a:r>
              <a:rPr lang="en-US" altLang="en-US" b="1" i="1">
                <a:solidFill>
                  <a:schemeClr val="accent2"/>
                </a:solidFill>
              </a:rPr>
              <a:t>r</a:t>
            </a:r>
            <a:r>
              <a:rPr lang="en-US" altLang="en-US"/>
              <a:t> represents the sample correlation coefficient. </a:t>
            </a:r>
          </a:p>
          <a:p>
            <a:pPr eaLnBrk="1" hangingPunct="1"/>
            <a:r>
              <a:rPr lang="en-US" altLang="en-US"/>
              <a:t>A formula for </a:t>
            </a:r>
            <a:r>
              <a:rPr lang="en-US" altLang="en-US" i="1"/>
              <a:t>r</a:t>
            </a:r>
            <a:r>
              <a:rPr lang="en-US" altLang="en-US"/>
              <a:t> is</a:t>
            </a:r>
          </a:p>
          <a:p>
            <a:pPr eaLnBrk="1" hangingPunct="1"/>
            <a:endParaRPr lang="en-US" altLang="en-US"/>
          </a:p>
          <a:p>
            <a:pPr eaLnBrk="1" hangingPunct="1"/>
            <a:endParaRPr lang="en-US" altLang="en-US"/>
          </a:p>
          <a:p>
            <a:pPr eaLnBrk="1" hangingPunct="1"/>
            <a:r>
              <a:rPr lang="en-US" altLang="en-US"/>
              <a:t>The population correlation coefficient is represented by </a:t>
            </a:r>
            <a:r>
              <a:rPr lang="el-GR" altLang="en-US" b="1" i="1">
                <a:solidFill>
                  <a:schemeClr val="accent2"/>
                </a:solidFill>
              </a:rPr>
              <a:t>ρ</a:t>
            </a:r>
            <a:r>
              <a:rPr lang="en-US" altLang="en-US"/>
              <a:t> (rho). </a:t>
            </a:r>
          </a:p>
        </p:txBody>
      </p:sp>
      <p:graphicFrame>
        <p:nvGraphicFramePr>
          <p:cNvPr id="1076284" name="Object 60">
            <a:extLst>
              <a:ext uri="{FF2B5EF4-FFF2-40B4-BE49-F238E27FC236}">
                <a16:creationId xmlns:a16="http://schemas.microsoft.com/office/drawing/2014/main" xmlns="" id="{75AAF8D0-0E1E-4221-BC9B-BAACA9FAA13F}"/>
              </a:ext>
            </a:extLst>
          </p:cNvPr>
          <p:cNvGraphicFramePr>
            <a:graphicFrameLocks noChangeAspect="1"/>
          </p:cNvGraphicFramePr>
          <p:nvPr/>
        </p:nvGraphicFramePr>
        <p:xfrm>
          <a:off x="1295400" y="4284663"/>
          <a:ext cx="4627563" cy="973137"/>
        </p:xfrm>
        <a:graphic>
          <a:graphicData uri="http://schemas.openxmlformats.org/presentationml/2006/ole">
            <mc:AlternateContent xmlns:mc="http://schemas.openxmlformats.org/markup-compatibility/2006">
              <mc:Choice xmlns:v="urn:schemas-microsoft-com:vml" Requires="v">
                <p:oleObj spid="_x0000_s1058" name="Equation" r:id="rId3" imgW="4406900" imgH="927100" progId="Equation.DSMT4">
                  <p:embed/>
                </p:oleObj>
              </mc:Choice>
              <mc:Fallback>
                <p:oleObj name="Equation" r:id="rId3" imgW="4406900" imgH="927100" progId="Equation.DSMT4">
                  <p:embed/>
                  <p:pic>
                    <p:nvPicPr>
                      <p:cNvPr id="1076284" name="Object 60">
                        <a:extLst>
                          <a:ext uri="{FF2B5EF4-FFF2-40B4-BE49-F238E27FC236}">
                            <a16:creationId xmlns:a16="http://schemas.microsoft.com/office/drawing/2014/main" xmlns="" id="{75AAF8D0-0E1E-4221-BC9B-BAACA9FAA1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4284663"/>
                        <a:ext cx="4627563" cy="973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5" name="TextBox 4">
            <a:extLst>
              <a:ext uri="{FF2B5EF4-FFF2-40B4-BE49-F238E27FC236}">
                <a16:creationId xmlns:a16="http://schemas.microsoft.com/office/drawing/2014/main" xmlns="" id="{7713076C-C2CB-4A67-B07B-3C657CA9A9D6}"/>
              </a:ext>
            </a:extLst>
          </p:cNvPr>
          <p:cNvSpPr txBox="1"/>
          <p:nvPr/>
        </p:nvSpPr>
        <p:spPr>
          <a:xfrm>
            <a:off x="6324600" y="4267200"/>
            <a:ext cx="2209800" cy="830263"/>
          </a:xfrm>
          <a:prstGeom prst="rect">
            <a:avLst/>
          </a:prstGeom>
          <a:noFill/>
        </p:spPr>
        <p:txBody>
          <a:bodyPr>
            <a:spAutoFit/>
          </a:bodyPr>
          <a:lstStyle/>
          <a:p>
            <a:pPr>
              <a:defRPr/>
            </a:pPr>
            <a:r>
              <a:rPr lang="en-US" sz="2400" i="1" dirty="0">
                <a:latin typeface="+mn-lt"/>
                <a:ea typeface="+mn-ea"/>
              </a:rPr>
              <a:t>n</a:t>
            </a:r>
            <a:r>
              <a:rPr lang="en-US" sz="2400" dirty="0">
                <a:latin typeface="+mn-lt"/>
                <a:ea typeface="+mn-ea"/>
              </a:rPr>
              <a:t> is the number of data pairs</a:t>
            </a:r>
          </a:p>
        </p:txBody>
      </p:sp>
      <p:sp>
        <p:nvSpPr>
          <p:cNvPr id="22533" name="Footer Placeholder 2">
            <a:extLst>
              <a:ext uri="{FF2B5EF4-FFF2-40B4-BE49-F238E27FC236}">
                <a16:creationId xmlns:a16="http://schemas.microsoft.com/office/drawing/2014/main" xmlns="" id="{7FA97BAA-2F40-49DE-A850-789B06A41CD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205859185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52">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52">
                                            <p:txEl>
                                              <p:pRg st="3" end="3"/>
                                            </p:txEl>
                                          </p:spTgt>
                                        </p:tgtEl>
                                        <p:attrNameLst>
                                          <p:attrName>style.visibility</p:attrName>
                                        </p:attrNameLst>
                                      </p:cBhvr>
                                      <p:to>
                                        <p:strVal val="visible"/>
                                      </p:to>
                                    </p:set>
                                  </p:childTnLst>
                                </p:cTn>
                              </p:par>
                            </p:childTnLst>
                          </p:cTn>
                        </p:par>
                        <p:par>
                          <p:cTn id="11" fill="hold" nodeType="afterGroup">
                            <p:stCondLst>
                              <p:cond delay="0"/>
                            </p:stCondLst>
                            <p:childTnLst>
                              <p:par>
                                <p:cTn id="12" presetID="1" presetClass="entr" presetSubtype="0" fill="hold" nodeType="afterEffect">
                                  <p:stCondLst>
                                    <p:cond delay="0"/>
                                  </p:stCondLst>
                                  <p:childTnLst>
                                    <p:set>
                                      <p:cBhvr>
                                        <p:cTn id="13" dur="1" fill="hold">
                                          <p:stCondLst>
                                            <p:cond delay="0"/>
                                          </p:stCondLst>
                                        </p:cTn>
                                        <p:tgtEl>
                                          <p:spTgt spid="1076284"/>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5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build="p"/>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xmlns="" id="{AB8CEB03-4AEA-4FEA-AF5C-35525B0A87DF}"/>
              </a:ext>
            </a:extLst>
          </p:cNvPr>
          <p:cNvSpPr>
            <a:spLocks noGrp="1" noChangeArrowheads="1"/>
          </p:cNvSpPr>
          <p:nvPr>
            <p:ph type="title"/>
          </p:nvPr>
        </p:nvSpPr>
        <p:spPr>
          <a:noFill/>
        </p:spPr>
        <p:txBody>
          <a:bodyPr/>
          <a:lstStyle/>
          <a:p>
            <a:pPr eaLnBrk="1" hangingPunct="1"/>
            <a:r>
              <a:rPr lang="en-US" altLang="en-US"/>
              <a:t>Correlation Coefficient</a:t>
            </a:r>
          </a:p>
        </p:txBody>
      </p:sp>
      <p:sp>
        <p:nvSpPr>
          <p:cNvPr id="23554" name="Content Placeholder 5">
            <a:extLst>
              <a:ext uri="{FF2B5EF4-FFF2-40B4-BE49-F238E27FC236}">
                <a16:creationId xmlns:a16="http://schemas.microsoft.com/office/drawing/2014/main" xmlns="" id="{62263037-546F-47AE-B0F3-01D001857F5C}"/>
              </a:ext>
            </a:extLst>
          </p:cNvPr>
          <p:cNvSpPr>
            <a:spLocks noGrp="1"/>
          </p:cNvSpPr>
          <p:nvPr>
            <p:ph idx="1"/>
          </p:nvPr>
        </p:nvSpPr>
        <p:spPr>
          <a:xfrm>
            <a:off x="457200" y="1600200"/>
            <a:ext cx="8229600" cy="762000"/>
          </a:xfrm>
        </p:spPr>
        <p:txBody>
          <a:bodyPr/>
          <a:lstStyle/>
          <a:p>
            <a:pPr eaLnBrk="1" hangingPunct="1"/>
            <a:r>
              <a:rPr lang="en-US" altLang="en-US" dirty="0"/>
              <a:t>The range of the correlation coefficient is </a:t>
            </a:r>
            <a:r>
              <a:rPr lang="en-US" altLang="en-US" dirty="0">
                <a:sym typeface="Symbol" panose="05050102010706020507" pitchFamily="18" charset="2"/>
              </a:rPr>
              <a:t>–1 to 1.</a:t>
            </a:r>
          </a:p>
        </p:txBody>
      </p:sp>
      <p:grpSp>
        <p:nvGrpSpPr>
          <p:cNvPr id="23555" name="Group 16">
            <a:extLst>
              <a:ext uri="{FF2B5EF4-FFF2-40B4-BE49-F238E27FC236}">
                <a16:creationId xmlns:a16="http://schemas.microsoft.com/office/drawing/2014/main" xmlns="" id="{3275C4C7-BB52-4F8D-9E41-8EEFD78CD37B}"/>
              </a:ext>
            </a:extLst>
          </p:cNvPr>
          <p:cNvGrpSpPr>
            <a:grpSpLocks/>
          </p:cNvGrpSpPr>
          <p:nvPr/>
        </p:nvGrpSpPr>
        <p:grpSpPr bwMode="auto">
          <a:xfrm>
            <a:off x="379413" y="2586038"/>
            <a:ext cx="8383587" cy="614362"/>
            <a:chOff x="144" y="3072"/>
            <a:chExt cx="3961" cy="516"/>
          </a:xfrm>
        </p:grpSpPr>
        <p:grpSp>
          <p:nvGrpSpPr>
            <p:cNvPr id="23589" name="Group 14">
              <a:extLst>
                <a:ext uri="{FF2B5EF4-FFF2-40B4-BE49-F238E27FC236}">
                  <a16:creationId xmlns:a16="http://schemas.microsoft.com/office/drawing/2014/main" xmlns="" id="{0BB4089A-1CA2-486F-AC2D-3DB7876A2EE0}"/>
                </a:ext>
              </a:extLst>
            </p:cNvPr>
            <p:cNvGrpSpPr>
              <a:grpSpLocks/>
            </p:cNvGrpSpPr>
            <p:nvPr/>
          </p:nvGrpSpPr>
          <p:grpSpPr bwMode="auto">
            <a:xfrm>
              <a:off x="144" y="3168"/>
              <a:ext cx="3961" cy="420"/>
              <a:chOff x="134" y="2880"/>
              <a:chExt cx="3961" cy="420"/>
            </a:xfrm>
          </p:grpSpPr>
          <p:sp>
            <p:nvSpPr>
              <p:cNvPr id="9" name="Line 10">
                <a:extLst>
                  <a:ext uri="{FF2B5EF4-FFF2-40B4-BE49-F238E27FC236}">
                    <a16:creationId xmlns:a16="http://schemas.microsoft.com/office/drawing/2014/main" xmlns="" id="{B91FEF1C-D48E-4B84-B5C4-F1122CABBA2A}"/>
                  </a:ext>
                </a:extLst>
              </p:cNvPr>
              <p:cNvSpPr>
                <a:spLocks noChangeShapeType="1"/>
              </p:cNvSpPr>
              <p:nvPr/>
            </p:nvSpPr>
            <p:spPr bwMode="auto">
              <a:xfrm>
                <a:off x="288" y="2880"/>
                <a:ext cx="3744" cy="0"/>
              </a:xfrm>
              <a:prstGeom prst="line">
                <a:avLst/>
              </a:prstGeom>
              <a:noFill/>
              <a:ln w="38100">
                <a:solidFill>
                  <a:schemeClr val="tx1"/>
                </a:solidFill>
                <a:round/>
                <a:headEnd type="oval" w="med" len="med"/>
                <a:tailEnd type="oval" w="med" len="med"/>
              </a:ln>
              <a:effectLst/>
            </p:spPr>
            <p:txBody>
              <a:bodyPr wrap="none" anchor="ctr"/>
              <a:lstStyle/>
              <a:p>
                <a:pPr>
                  <a:defRPr/>
                </a:pPr>
                <a:endParaRPr lang="en-US" sz="2400">
                  <a:latin typeface="+mn-lt"/>
                  <a:ea typeface="+mn-ea"/>
                </a:endParaRPr>
              </a:p>
            </p:txBody>
          </p:sp>
          <p:sp>
            <p:nvSpPr>
              <p:cNvPr id="10" name="Text Box 11">
                <a:extLst>
                  <a:ext uri="{FF2B5EF4-FFF2-40B4-BE49-F238E27FC236}">
                    <a16:creationId xmlns:a16="http://schemas.microsoft.com/office/drawing/2014/main" xmlns="" id="{8ECAE92E-F29E-4D69-AC5F-A00181404988}"/>
                  </a:ext>
                </a:extLst>
              </p:cNvPr>
              <p:cNvSpPr txBox="1">
                <a:spLocks noChangeArrowheads="1"/>
              </p:cNvSpPr>
              <p:nvPr/>
            </p:nvSpPr>
            <p:spPr bwMode="auto">
              <a:xfrm>
                <a:off x="134" y="2907"/>
                <a:ext cx="241" cy="388"/>
              </a:xfrm>
              <a:prstGeom prst="rect">
                <a:avLst/>
              </a:prstGeom>
              <a:noFill/>
              <a:ln w="9525">
                <a:noFill/>
                <a:miter lim="800000"/>
                <a:headEnd/>
                <a:tailEnd/>
              </a:ln>
              <a:effectLst/>
            </p:spPr>
            <p:txBody>
              <a:bodyPr wrap="none">
                <a:spAutoFit/>
              </a:bodyPr>
              <a:lstStyle/>
              <a:p>
                <a:pPr eaLnBrk="0" hangingPunct="0">
                  <a:defRPr/>
                </a:pPr>
                <a:r>
                  <a:rPr lang="en-US" altLang="en-US" sz="2400" dirty="0">
                    <a:sym typeface="Symbol" panose="05050102010706020507" pitchFamily="18" charset="2"/>
                  </a:rPr>
                  <a:t>–</a:t>
                </a:r>
                <a:r>
                  <a:rPr lang="en-US" sz="2400" dirty="0">
                    <a:solidFill>
                      <a:srgbClr val="003300"/>
                    </a:solidFill>
                    <a:latin typeface="+mn-lt"/>
                    <a:ea typeface="+mn-ea"/>
                  </a:rPr>
                  <a:t>1</a:t>
                </a:r>
              </a:p>
            </p:txBody>
          </p:sp>
          <p:sp>
            <p:nvSpPr>
              <p:cNvPr id="11" name="Text Box 12">
                <a:extLst>
                  <a:ext uri="{FF2B5EF4-FFF2-40B4-BE49-F238E27FC236}">
                    <a16:creationId xmlns:a16="http://schemas.microsoft.com/office/drawing/2014/main" xmlns="" id="{F69DB4B9-AE1C-4553-B5F5-086155228B7B}"/>
                  </a:ext>
                </a:extLst>
              </p:cNvPr>
              <p:cNvSpPr txBox="1">
                <a:spLocks noChangeArrowheads="1"/>
              </p:cNvSpPr>
              <p:nvPr/>
            </p:nvSpPr>
            <p:spPr bwMode="auto">
              <a:xfrm>
                <a:off x="2079" y="2916"/>
                <a:ext cx="159" cy="384"/>
              </a:xfrm>
              <a:prstGeom prst="rect">
                <a:avLst/>
              </a:prstGeom>
              <a:noFill/>
              <a:ln w="9525">
                <a:noFill/>
                <a:miter lim="800000"/>
                <a:headEnd/>
                <a:tailEnd/>
              </a:ln>
              <a:effectLst/>
            </p:spPr>
            <p:txBody>
              <a:bodyPr wrap="none">
                <a:spAutoFit/>
              </a:bodyPr>
              <a:lstStyle/>
              <a:p>
                <a:pPr eaLnBrk="0" hangingPunct="0">
                  <a:defRPr/>
                </a:pPr>
                <a:r>
                  <a:rPr lang="en-US" sz="2400" dirty="0">
                    <a:solidFill>
                      <a:srgbClr val="003300"/>
                    </a:solidFill>
                    <a:latin typeface="+mn-lt"/>
                    <a:ea typeface="+mn-ea"/>
                  </a:rPr>
                  <a:t>0</a:t>
                </a:r>
              </a:p>
            </p:txBody>
          </p:sp>
          <p:sp>
            <p:nvSpPr>
              <p:cNvPr id="12" name="Text Box 13">
                <a:extLst>
                  <a:ext uri="{FF2B5EF4-FFF2-40B4-BE49-F238E27FC236}">
                    <a16:creationId xmlns:a16="http://schemas.microsoft.com/office/drawing/2014/main" xmlns="" id="{2F1BD460-28F5-401C-B797-76DEE9F5A8B9}"/>
                  </a:ext>
                </a:extLst>
              </p:cNvPr>
              <p:cNvSpPr txBox="1">
                <a:spLocks noChangeArrowheads="1"/>
              </p:cNvSpPr>
              <p:nvPr/>
            </p:nvSpPr>
            <p:spPr bwMode="auto">
              <a:xfrm>
                <a:off x="3936" y="2880"/>
                <a:ext cx="159" cy="384"/>
              </a:xfrm>
              <a:prstGeom prst="rect">
                <a:avLst/>
              </a:prstGeom>
              <a:noFill/>
              <a:ln w="9525">
                <a:noFill/>
                <a:miter lim="800000"/>
                <a:headEnd/>
                <a:tailEnd/>
              </a:ln>
              <a:effectLst/>
            </p:spPr>
            <p:txBody>
              <a:bodyPr wrap="none">
                <a:spAutoFit/>
              </a:bodyPr>
              <a:lstStyle/>
              <a:p>
                <a:pPr eaLnBrk="0" hangingPunct="0">
                  <a:defRPr/>
                </a:pPr>
                <a:r>
                  <a:rPr lang="en-US" sz="2400">
                    <a:solidFill>
                      <a:srgbClr val="003300"/>
                    </a:solidFill>
                    <a:latin typeface="+mn-lt"/>
                    <a:ea typeface="+mn-ea"/>
                  </a:rPr>
                  <a:t>1</a:t>
                </a:r>
              </a:p>
            </p:txBody>
          </p:sp>
        </p:grpSp>
        <p:sp>
          <p:nvSpPr>
            <p:cNvPr id="8" name="Line 15">
              <a:extLst>
                <a:ext uri="{FF2B5EF4-FFF2-40B4-BE49-F238E27FC236}">
                  <a16:creationId xmlns:a16="http://schemas.microsoft.com/office/drawing/2014/main" xmlns="" id="{3DE395F8-685D-48C4-A7CB-036E06284B58}"/>
                </a:ext>
              </a:extLst>
            </p:cNvPr>
            <p:cNvSpPr>
              <a:spLocks noChangeShapeType="1"/>
            </p:cNvSpPr>
            <p:nvPr/>
          </p:nvSpPr>
          <p:spPr bwMode="auto">
            <a:xfrm>
              <a:off x="2160" y="3072"/>
              <a:ext cx="0" cy="192"/>
            </a:xfrm>
            <a:prstGeom prst="line">
              <a:avLst/>
            </a:prstGeom>
            <a:noFill/>
            <a:ln w="28575">
              <a:solidFill>
                <a:schemeClr val="tx1"/>
              </a:solidFill>
              <a:round/>
              <a:headEnd/>
              <a:tailEnd/>
            </a:ln>
            <a:effectLst/>
          </p:spPr>
          <p:txBody>
            <a:bodyPr wrap="none" anchor="ctr"/>
            <a:lstStyle/>
            <a:p>
              <a:pPr>
                <a:defRPr/>
              </a:pPr>
              <a:endParaRPr lang="en-US" sz="2400">
                <a:latin typeface="+mn-lt"/>
                <a:ea typeface="+mn-ea"/>
              </a:endParaRPr>
            </a:p>
          </p:txBody>
        </p:sp>
      </p:grpSp>
      <p:sp>
        <p:nvSpPr>
          <p:cNvPr id="14" name="Text Box 7">
            <a:extLst>
              <a:ext uri="{FF2B5EF4-FFF2-40B4-BE49-F238E27FC236}">
                <a16:creationId xmlns:a16="http://schemas.microsoft.com/office/drawing/2014/main" xmlns="" id="{F8857754-70F8-4D9F-AE42-DED7D52F316C}"/>
              </a:ext>
            </a:extLst>
          </p:cNvPr>
          <p:cNvSpPr txBox="1">
            <a:spLocks noChangeArrowheads="1"/>
          </p:cNvSpPr>
          <p:nvPr/>
        </p:nvSpPr>
        <p:spPr bwMode="auto">
          <a:xfrm>
            <a:off x="304800" y="3143250"/>
            <a:ext cx="2336800" cy="1569660"/>
          </a:xfrm>
          <a:prstGeom prst="rect">
            <a:avLst/>
          </a:prstGeom>
          <a:noFill/>
          <a:ln w="9525">
            <a:noFill/>
            <a:miter lim="800000"/>
            <a:headEnd/>
            <a:tailEnd/>
          </a:ln>
          <a:effectLst/>
        </p:spPr>
        <p:txBody>
          <a:bodyPr>
            <a:spAutoFit/>
          </a:bodyPr>
          <a:lstStyle/>
          <a:p>
            <a:pPr algn="ctr" eaLnBrk="0" hangingPunct="0">
              <a:defRPr/>
            </a:pPr>
            <a:r>
              <a:rPr lang="en-US" sz="2400" dirty="0">
                <a:latin typeface="+mn-lt"/>
                <a:ea typeface="+mn-ea"/>
              </a:rPr>
              <a:t>If </a:t>
            </a:r>
            <a:r>
              <a:rPr lang="en-US" sz="2400" i="1" dirty="0">
                <a:latin typeface="+mn-lt"/>
                <a:ea typeface="+mn-ea"/>
              </a:rPr>
              <a:t>r</a:t>
            </a:r>
            <a:r>
              <a:rPr lang="en-US" sz="2400" dirty="0">
                <a:latin typeface="+mn-lt"/>
                <a:ea typeface="+mn-ea"/>
              </a:rPr>
              <a:t> = </a:t>
            </a:r>
            <a:r>
              <a:rPr lang="en-US" altLang="en-US" sz="2400" dirty="0">
                <a:sym typeface="Symbol" panose="05050102010706020507" pitchFamily="18" charset="2"/>
              </a:rPr>
              <a:t>–</a:t>
            </a:r>
            <a:r>
              <a:rPr lang="en-US" sz="2400" dirty="0">
                <a:latin typeface="+mn-lt"/>
                <a:ea typeface="+mn-ea"/>
              </a:rPr>
              <a:t>1 there is a perfect negative correlation</a:t>
            </a:r>
          </a:p>
        </p:txBody>
      </p:sp>
      <p:grpSp>
        <p:nvGrpSpPr>
          <p:cNvPr id="4" name="Group 56">
            <a:extLst>
              <a:ext uri="{FF2B5EF4-FFF2-40B4-BE49-F238E27FC236}">
                <a16:creationId xmlns:a16="http://schemas.microsoft.com/office/drawing/2014/main" xmlns="" id="{2B88E738-0658-4EA4-AF78-96554E0101B3}"/>
              </a:ext>
            </a:extLst>
          </p:cNvPr>
          <p:cNvGrpSpPr>
            <a:grpSpLocks/>
          </p:cNvGrpSpPr>
          <p:nvPr/>
        </p:nvGrpSpPr>
        <p:grpSpPr bwMode="auto">
          <a:xfrm>
            <a:off x="609600" y="4495800"/>
            <a:ext cx="1600200" cy="1219200"/>
            <a:chOff x="656" y="3069"/>
            <a:chExt cx="1008" cy="768"/>
          </a:xfrm>
        </p:grpSpPr>
        <p:sp>
          <p:nvSpPr>
            <p:cNvPr id="23581" name="Line 22">
              <a:extLst>
                <a:ext uri="{FF2B5EF4-FFF2-40B4-BE49-F238E27FC236}">
                  <a16:creationId xmlns:a16="http://schemas.microsoft.com/office/drawing/2014/main" xmlns="" id="{C2966C83-814B-40D3-8AE4-9D6F724E25CB}"/>
                </a:ext>
              </a:extLst>
            </p:cNvPr>
            <p:cNvSpPr>
              <a:spLocks noChangeShapeType="1"/>
            </p:cNvSpPr>
            <p:nvPr/>
          </p:nvSpPr>
          <p:spPr bwMode="auto">
            <a:xfrm>
              <a:off x="656" y="3069"/>
              <a:ext cx="0" cy="76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82" name="Line 23">
              <a:extLst>
                <a:ext uri="{FF2B5EF4-FFF2-40B4-BE49-F238E27FC236}">
                  <a16:creationId xmlns:a16="http://schemas.microsoft.com/office/drawing/2014/main" xmlns="" id="{FAF03717-DC69-40F8-9070-96C4175F8BC8}"/>
                </a:ext>
              </a:extLst>
            </p:cNvPr>
            <p:cNvSpPr>
              <a:spLocks noChangeShapeType="1"/>
            </p:cNvSpPr>
            <p:nvPr/>
          </p:nvSpPr>
          <p:spPr bwMode="auto">
            <a:xfrm>
              <a:off x="656" y="3837"/>
              <a:ext cx="100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83" name="Oval 24">
              <a:extLst>
                <a:ext uri="{FF2B5EF4-FFF2-40B4-BE49-F238E27FC236}">
                  <a16:creationId xmlns:a16="http://schemas.microsoft.com/office/drawing/2014/main" xmlns="" id="{B57B7EF5-F355-4028-A0CD-771B24ABC5FF}"/>
                </a:ext>
              </a:extLst>
            </p:cNvPr>
            <p:cNvSpPr>
              <a:spLocks noChangeArrowheads="1"/>
            </p:cNvSpPr>
            <p:nvPr/>
          </p:nvSpPr>
          <p:spPr bwMode="auto">
            <a:xfrm>
              <a:off x="848" y="3165"/>
              <a:ext cx="96" cy="96"/>
            </a:xfrm>
            <a:prstGeom prst="ellipse">
              <a:avLst/>
            </a:prstGeom>
            <a:solidFill>
              <a:srgbClr val="0070C0"/>
            </a:solidFill>
            <a:ln w="9525">
              <a:solidFill>
                <a:schemeClr val="tx2"/>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cs typeface="Times New Roman" panose="02020603050405020304" pitchFamily="18" charset="0"/>
              </a:endParaRPr>
            </a:p>
          </p:txBody>
        </p:sp>
        <p:sp>
          <p:nvSpPr>
            <p:cNvPr id="23584" name="Oval 25">
              <a:extLst>
                <a:ext uri="{FF2B5EF4-FFF2-40B4-BE49-F238E27FC236}">
                  <a16:creationId xmlns:a16="http://schemas.microsoft.com/office/drawing/2014/main" xmlns="" id="{808C89D8-28BB-4802-A9C0-7256F75B12C7}"/>
                </a:ext>
              </a:extLst>
            </p:cNvPr>
            <p:cNvSpPr>
              <a:spLocks noChangeArrowheads="1"/>
            </p:cNvSpPr>
            <p:nvPr/>
          </p:nvSpPr>
          <p:spPr bwMode="auto">
            <a:xfrm>
              <a:off x="944" y="3261"/>
              <a:ext cx="96" cy="96"/>
            </a:xfrm>
            <a:prstGeom prst="ellipse">
              <a:avLst/>
            </a:prstGeom>
            <a:solidFill>
              <a:srgbClr val="0070C0"/>
            </a:solidFill>
            <a:ln w="9525">
              <a:solidFill>
                <a:schemeClr val="tx2"/>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cs typeface="Times New Roman" panose="02020603050405020304" pitchFamily="18" charset="0"/>
              </a:endParaRPr>
            </a:p>
          </p:txBody>
        </p:sp>
        <p:sp>
          <p:nvSpPr>
            <p:cNvPr id="23585" name="Oval 26">
              <a:extLst>
                <a:ext uri="{FF2B5EF4-FFF2-40B4-BE49-F238E27FC236}">
                  <a16:creationId xmlns:a16="http://schemas.microsoft.com/office/drawing/2014/main" xmlns="" id="{C2A94E3C-E3B5-433E-9791-C5DF456E47A7}"/>
                </a:ext>
              </a:extLst>
            </p:cNvPr>
            <p:cNvSpPr>
              <a:spLocks noChangeArrowheads="1"/>
            </p:cNvSpPr>
            <p:nvPr/>
          </p:nvSpPr>
          <p:spPr bwMode="auto">
            <a:xfrm>
              <a:off x="1040" y="3357"/>
              <a:ext cx="96" cy="96"/>
            </a:xfrm>
            <a:prstGeom prst="ellipse">
              <a:avLst/>
            </a:prstGeom>
            <a:solidFill>
              <a:srgbClr val="0070C0"/>
            </a:solidFill>
            <a:ln w="9525">
              <a:solidFill>
                <a:schemeClr val="tx2"/>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cs typeface="Times New Roman" panose="02020603050405020304" pitchFamily="18" charset="0"/>
              </a:endParaRPr>
            </a:p>
          </p:txBody>
        </p:sp>
        <p:sp>
          <p:nvSpPr>
            <p:cNvPr id="23586" name="Oval 27">
              <a:extLst>
                <a:ext uri="{FF2B5EF4-FFF2-40B4-BE49-F238E27FC236}">
                  <a16:creationId xmlns:a16="http://schemas.microsoft.com/office/drawing/2014/main" xmlns="" id="{4B8D0395-A069-4DE5-B10E-4E1591B5F0C2}"/>
                </a:ext>
              </a:extLst>
            </p:cNvPr>
            <p:cNvSpPr>
              <a:spLocks noChangeArrowheads="1"/>
            </p:cNvSpPr>
            <p:nvPr/>
          </p:nvSpPr>
          <p:spPr bwMode="auto">
            <a:xfrm>
              <a:off x="1136" y="3453"/>
              <a:ext cx="96" cy="96"/>
            </a:xfrm>
            <a:prstGeom prst="ellipse">
              <a:avLst/>
            </a:prstGeom>
            <a:solidFill>
              <a:srgbClr val="0070C0"/>
            </a:solidFill>
            <a:ln w="9525">
              <a:solidFill>
                <a:schemeClr val="tx2"/>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cs typeface="Times New Roman" panose="02020603050405020304" pitchFamily="18" charset="0"/>
              </a:endParaRPr>
            </a:p>
          </p:txBody>
        </p:sp>
        <p:sp>
          <p:nvSpPr>
            <p:cNvPr id="23587" name="Oval 28">
              <a:extLst>
                <a:ext uri="{FF2B5EF4-FFF2-40B4-BE49-F238E27FC236}">
                  <a16:creationId xmlns:a16="http://schemas.microsoft.com/office/drawing/2014/main" xmlns="" id="{27959893-DAEC-44A8-9E77-A86608CCA57D}"/>
                </a:ext>
              </a:extLst>
            </p:cNvPr>
            <p:cNvSpPr>
              <a:spLocks noChangeArrowheads="1"/>
            </p:cNvSpPr>
            <p:nvPr/>
          </p:nvSpPr>
          <p:spPr bwMode="auto">
            <a:xfrm>
              <a:off x="1232" y="3549"/>
              <a:ext cx="96" cy="96"/>
            </a:xfrm>
            <a:prstGeom prst="ellipse">
              <a:avLst/>
            </a:prstGeom>
            <a:solidFill>
              <a:srgbClr val="0070C0"/>
            </a:solidFill>
            <a:ln w="9525">
              <a:solidFill>
                <a:schemeClr val="tx2"/>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cs typeface="Times New Roman" panose="02020603050405020304" pitchFamily="18" charset="0"/>
              </a:endParaRPr>
            </a:p>
          </p:txBody>
        </p:sp>
        <p:sp>
          <p:nvSpPr>
            <p:cNvPr id="23588" name="Oval 29">
              <a:extLst>
                <a:ext uri="{FF2B5EF4-FFF2-40B4-BE49-F238E27FC236}">
                  <a16:creationId xmlns:a16="http://schemas.microsoft.com/office/drawing/2014/main" xmlns="" id="{EBEA0D24-D66B-41BB-BA87-38C370166330}"/>
                </a:ext>
              </a:extLst>
            </p:cNvPr>
            <p:cNvSpPr>
              <a:spLocks noChangeArrowheads="1"/>
            </p:cNvSpPr>
            <p:nvPr/>
          </p:nvSpPr>
          <p:spPr bwMode="auto">
            <a:xfrm>
              <a:off x="1328" y="3645"/>
              <a:ext cx="96" cy="96"/>
            </a:xfrm>
            <a:prstGeom prst="ellipse">
              <a:avLst/>
            </a:prstGeom>
            <a:solidFill>
              <a:srgbClr val="0070C0"/>
            </a:solidFill>
            <a:ln w="9525">
              <a:solidFill>
                <a:schemeClr val="tx2"/>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cs typeface="Times New Roman" panose="02020603050405020304" pitchFamily="18" charset="0"/>
              </a:endParaRPr>
            </a:p>
          </p:txBody>
        </p:sp>
      </p:grpSp>
      <p:sp>
        <p:nvSpPr>
          <p:cNvPr id="25" name="Text Box 6">
            <a:extLst>
              <a:ext uri="{FF2B5EF4-FFF2-40B4-BE49-F238E27FC236}">
                <a16:creationId xmlns:a16="http://schemas.microsoft.com/office/drawing/2014/main" xmlns="" id="{D9CA9B15-6A6F-4064-8445-1578087E0856}"/>
              </a:ext>
            </a:extLst>
          </p:cNvPr>
          <p:cNvSpPr txBox="1">
            <a:spLocks noChangeArrowheads="1"/>
          </p:cNvSpPr>
          <p:nvPr/>
        </p:nvSpPr>
        <p:spPr bwMode="auto">
          <a:xfrm>
            <a:off x="6629400" y="3143250"/>
            <a:ext cx="2362200" cy="1187450"/>
          </a:xfrm>
          <a:prstGeom prst="rect">
            <a:avLst/>
          </a:prstGeom>
          <a:noFill/>
          <a:ln w="9525">
            <a:noFill/>
            <a:miter lim="800000"/>
            <a:headEnd/>
            <a:tailEnd/>
          </a:ln>
          <a:effectLst/>
        </p:spPr>
        <p:txBody>
          <a:bodyPr>
            <a:spAutoFit/>
          </a:bodyPr>
          <a:lstStyle/>
          <a:p>
            <a:pPr algn="ctr" eaLnBrk="0" hangingPunct="0">
              <a:defRPr/>
            </a:pPr>
            <a:r>
              <a:rPr lang="en-US" sz="2400" dirty="0">
                <a:latin typeface="+mn-lt"/>
                <a:ea typeface="+mn-ea"/>
              </a:rPr>
              <a:t>If </a:t>
            </a:r>
            <a:r>
              <a:rPr lang="en-US" sz="2400" i="1" dirty="0">
                <a:latin typeface="+mn-lt"/>
                <a:ea typeface="+mn-ea"/>
              </a:rPr>
              <a:t>r</a:t>
            </a:r>
            <a:r>
              <a:rPr lang="en-US" sz="2400" dirty="0">
                <a:latin typeface="+mn-lt"/>
                <a:ea typeface="+mn-ea"/>
              </a:rPr>
              <a:t> = 1 there is a perfect positive correlation</a:t>
            </a:r>
          </a:p>
        </p:txBody>
      </p:sp>
      <p:grpSp>
        <p:nvGrpSpPr>
          <p:cNvPr id="5" name="Group 60">
            <a:extLst>
              <a:ext uri="{FF2B5EF4-FFF2-40B4-BE49-F238E27FC236}">
                <a16:creationId xmlns:a16="http://schemas.microsoft.com/office/drawing/2014/main" xmlns="" id="{C92D30F8-D579-4037-B8B5-A5E2FE844B36}"/>
              </a:ext>
            </a:extLst>
          </p:cNvPr>
          <p:cNvGrpSpPr>
            <a:grpSpLocks/>
          </p:cNvGrpSpPr>
          <p:nvPr/>
        </p:nvGrpSpPr>
        <p:grpSpPr bwMode="auto">
          <a:xfrm>
            <a:off x="7086600" y="4495800"/>
            <a:ext cx="1600200" cy="1219200"/>
            <a:chOff x="4512" y="3072"/>
            <a:chExt cx="1008" cy="768"/>
          </a:xfrm>
        </p:grpSpPr>
        <p:sp>
          <p:nvSpPr>
            <p:cNvPr id="23572" name="Line 32">
              <a:extLst>
                <a:ext uri="{FF2B5EF4-FFF2-40B4-BE49-F238E27FC236}">
                  <a16:creationId xmlns:a16="http://schemas.microsoft.com/office/drawing/2014/main" xmlns="" id="{F3948891-7CCC-4121-AB9D-1471FEA6EB10}"/>
                </a:ext>
              </a:extLst>
            </p:cNvPr>
            <p:cNvSpPr>
              <a:spLocks noChangeShapeType="1"/>
            </p:cNvSpPr>
            <p:nvPr/>
          </p:nvSpPr>
          <p:spPr bwMode="auto">
            <a:xfrm>
              <a:off x="4512" y="3072"/>
              <a:ext cx="0" cy="76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73" name="Line 33">
              <a:extLst>
                <a:ext uri="{FF2B5EF4-FFF2-40B4-BE49-F238E27FC236}">
                  <a16:creationId xmlns:a16="http://schemas.microsoft.com/office/drawing/2014/main" xmlns="" id="{126DFC2E-A2E9-4B8A-9771-2CDAAA0F9783}"/>
                </a:ext>
              </a:extLst>
            </p:cNvPr>
            <p:cNvSpPr>
              <a:spLocks noChangeShapeType="1"/>
            </p:cNvSpPr>
            <p:nvPr/>
          </p:nvSpPr>
          <p:spPr bwMode="auto">
            <a:xfrm>
              <a:off x="4512" y="3840"/>
              <a:ext cx="100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23574" name="Group 40">
              <a:extLst>
                <a:ext uri="{FF2B5EF4-FFF2-40B4-BE49-F238E27FC236}">
                  <a16:creationId xmlns:a16="http://schemas.microsoft.com/office/drawing/2014/main" xmlns="" id="{A9328678-8CA9-490B-89B2-E1FFF6172061}"/>
                </a:ext>
              </a:extLst>
            </p:cNvPr>
            <p:cNvGrpSpPr>
              <a:grpSpLocks/>
            </p:cNvGrpSpPr>
            <p:nvPr/>
          </p:nvGrpSpPr>
          <p:grpSpPr bwMode="auto">
            <a:xfrm flipV="1">
              <a:off x="4704" y="3168"/>
              <a:ext cx="576" cy="576"/>
              <a:chOff x="4704" y="3168"/>
              <a:chExt cx="576" cy="576"/>
            </a:xfrm>
          </p:grpSpPr>
          <p:sp>
            <p:nvSpPr>
              <p:cNvPr id="23575" name="Oval 34">
                <a:extLst>
                  <a:ext uri="{FF2B5EF4-FFF2-40B4-BE49-F238E27FC236}">
                    <a16:creationId xmlns:a16="http://schemas.microsoft.com/office/drawing/2014/main" xmlns="" id="{9AC98361-754B-4556-955F-9614F744E36E}"/>
                  </a:ext>
                </a:extLst>
              </p:cNvPr>
              <p:cNvSpPr>
                <a:spLocks noChangeArrowheads="1"/>
              </p:cNvSpPr>
              <p:nvPr/>
            </p:nvSpPr>
            <p:spPr bwMode="auto">
              <a:xfrm>
                <a:off x="4704" y="3168"/>
                <a:ext cx="96" cy="96"/>
              </a:xfrm>
              <a:prstGeom prst="ellipse">
                <a:avLst/>
              </a:prstGeom>
              <a:solidFill>
                <a:srgbClr val="0070C0"/>
              </a:solidFill>
              <a:ln w="9525">
                <a:solidFill>
                  <a:schemeClr val="tx2"/>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cs typeface="Times New Roman" panose="02020603050405020304" pitchFamily="18" charset="0"/>
                </a:endParaRPr>
              </a:p>
            </p:txBody>
          </p:sp>
          <p:sp>
            <p:nvSpPr>
              <p:cNvPr id="23576" name="Oval 35">
                <a:extLst>
                  <a:ext uri="{FF2B5EF4-FFF2-40B4-BE49-F238E27FC236}">
                    <a16:creationId xmlns:a16="http://schemas.microsoft.com/office/drawing/2014/main" xmlns="" id="{7A64A504-DEA4-4C0C-8F2A-A5A8C2B188F0}"/>
                  </a:ext>
                </a:extLst>
              </p:cNvPr>
              <p:cNvSpPr>
                <a:spLocks noChangeArrowheads="1"/>
              </p:cNvSpPr>
              <p:nvPr/>
            </p:nvSpPr>
            <p:spPr bwMode="auto">
              <a:xfrm>
                <a:off x="4800" y="3264"/>
                <a:ext cx="96" cy="96"/>
              </a:xfrm>
              <a:prstGeom prst="ellipse">
                <a:avLst/>
              </a:prstGeom>
              <a:solidFill>
                <a:srgbClr val="0070C0"/>
              </a:solidFill>
              <a:ln w="9525">
                <a:solidFill>
                  <a:schemeClr val="tx2"/>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cs typeface="Times New Roman" panose="02020603050405020304" pitchFamily="18" charset="0"/>
                </a:endParaRPr>
              </a:p>
            </p:txBody>
          </p:sp>
          <p:sp>
            <p:nvSpPr>
              <p:cNvPr id="23577" name="Oval 36">
                <a:extLst>
                  <a:ext uri="{FF2B5EF4-FFF2-40B4-BE49-F238E27FC236}">
                    <a16:creationId xmlns:a16="http://schemas.microsoft.com/office/drawing/2014/main" xmlns="" id="{BA689035-2ED3-4785-845F-B4FAA7C8420C}"/>
                  </a:ext>
                </a:extLst>
              </p:cNvPr>
              <p:cNvSpPr>
                <a:spLocks noChangeArrowheads="1"/>
              </p:cNvSpPr>
              <p:nvPr/>
            </p:nvSpPr>
            <p:spPr bwMode="auto">
              <a:xfrm>
                <a:off x="4896" y="3360"/>
                <a:ext cx="96" cy="96"/>
              </a:xfrm>
              <a:prstGeom prst="ellipse">
                <a:avLst/>
              </a:prstGeom>
              <a:solidFill>
                <a:srgbClr val="0070C0"/>
              </a:solidFill>
              <a:ln w="9525">
                <a:solidFill>
                  <a:schemeClr val="tx2"/>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cs typeface="Times New Roman" panose="02020603050405020304" pitchFamily="18" charset="0"/>
                </a:endParaRPr>
              </a:p>
            </p:txBody>
          </p:sp>
          <p:sp>
            <p:nvSpPr>
              <p:cNvPr id="23578" name="Oval 37">
                <a:extLst>
                  <a:ext uri="{FF2B5EF4-FFF2-40B4-BE49-F238E27FC236}">
                    <a16:creationId xmlns:a16="http://schemas.microsoft.com/office/drawing/2014/main" xmlns="" id="{F2413B2B-7607-42A8-AFF5-15DE40090D4D}"/>
                  </a:ext>
                </a:extLst>
              </p:cNvPr>
              <p:cNvSpPr>
                <a:spLocks noChangeArrowheads="1"/>
              </p:cNvSpPr>
              <p:nvPr/>
            </p:nvSpPr>
            <p:spPr bwMode="auto">
              <a:xfrm>
                <a:off x="4992" y="3456"/>
                <a:ext cx="96" cy="96"/>
              </a:xfrm>
              <a:prstGeom prst="ellipse">
                <a:avLst/>
              </a:prstGeom>
              <a:solidFill>
                <a:srgbClr val="0070C0"/>
              </a:solidFill>
              <a:ln w="9525">
                <a:solidFill>
                  <a:schemeClr val="tx2"/>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cs typeface="Times New Roman" panose="02020603050405020304" pitchFamily="18" charset="0"/>
                </a:endParaRPr>
              </a:p>
            </p:txBody>
          </p:sp>
          <p:sp>
            <p:nvSpPr>
              <p:cNvPr id="23579" name="Oval 38">
                <a:extLst>
                  <a:ext uri="{FF2B5EF4-FFF2-40B4-BE49-F238E27FC236}">
                    <a16:creationId xmlns:a16="http://schemas.microsoft.com/office/drawing/2014/main" xmlns="" id="{3B82E44C-E2D9-4B8A-AA46-3043FB4E2C59}"/>
                  </a:ext>
                </a:extLst>
              </p:cNvPr>
              <p:cNvSpPr>
                <a:spLocks noChangeArrowheads="1"/>
              </p:cNvSpPr>
              <p:nvPr/>
            </p:nvSpPr>
            <p:spPr bwMode="auto">
              <a:xfrm>
                <a:off x="5088" y="3552"/>
                <a:ext cx="96" cy="96"/>
              </a:xfrm>
              <a:prstGeom prst="ellipse">
                <a:avLst/>
              </a:prstGeom>
              <a:solidFill>
                <a:srgbClr val="0070C0"/>
              </a:solidFill>
              <a:ln w="9525">
                <a:solidFill>
                  <a:schemeClr val="tx2"/>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cs typeface="Times New Roman" panose="02020603050405020304" pitchFamily="18" charset="0"/>
                </a:endParaRPr>
              </a:p>
            </p:txBody>
          </p:sp>
          <p:sp>
            <p:nvSpPr>
              <p:cNvPr id="23580" name="Oval 39">
                <a:extLst>
                  <a:ext uri="{FF2B5EF4-FFF2-40B4-BE49-F238E27FC236}">
                    <a16:creationId xmlns:a16="http://schemas.microsoft.com/office/drawing/2014/main" xmlns="" id="{0A049586-77C5-4509-A796-4035BD685CB2}"/>
                  </a:ext>
                </a:extLst>
              </p:cNvPr>
              <p:cNvSpPr>
                <a:spLocks noChangeArrowheads="1"/>
              </p:cNvSpPr>
              <p:nvPr/>
            </p:nvSpPr>
            <p:spPr bwMode="auto">
              <a:xfrm>
                <a:off x="5184" y="3648"/>
                <a:ext cx="96" cy="96"/>
              </a:xfrm>
              <a:prstGeom prst="ellipse">
                <a:avLst/>
              </a:prstGeom>
              <a:solidFill>
                <a:srgbClr val="0070C0"/>
              </a:solidFill>
              <a:ln w="9525">
                <a:solidFill>
                  <a:schemeClr val="tx2"/>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cs typeface="Times New Roman" panose="02020603050405020304" pitchFamily="18" charset="0"/>
                </a:endParaRPr>
              </a:p>
            </p:txBody>
          </p:sp>
        </p:grpSp>
      </p:grpSp>
      <p:sp>
        <p:nvSpPr>
          <p:cNvPr id="37" name="Text Box 8">
            <a:extLst>
              <a:ext uri="{FF2B5EF4-FFF2-40B4-BE49-F238E27FC236}">
                <a16:creationId xmlns:a16="http://schemas.microsoft.com/office/drawing/2014/main" xmlns="" id="{9666EC8A-BE52-47B4-B70D-ECE16906B969}"/>
              </a:ext>
            </a:extLst>
          </p:cNvPr>
          <p:cNvSpPr txBox="1">
            <a:spLocks noChangeArrowheads="1"/>
          </p:cNvSpPr>
          <p:nvPr/>
        </p:nvSpPr>
        <p:spPr bwMode="auto">
          <a:xfrm>
            <a:off x="3429000" y="3143250"/>
            <a:ext cx="2438400" cy="1187450"/>
          </a:xfrm>
          <a:prstGeom prst="rect">
            <a:avLst/>
          </a:prstGeom>
          <a:noFill/>
          <a:ln w="9525">
            <a:noFill/>
            <a:miter lim="800000"/>
            <a:headEnd/>
            <a:tailEnd/>
          </a:ln>
          <a:effectLst/>
        </p:spPr>
        <p:txBody>
          <a:bodyPr>
            <a:spAutoFit/>
          </a:bodyPr>
          <a:lstStyle/>
          <a:p>
            <a:pPr algn="ctr" eaLnBrk="0" hangingPunct="0">
              <a:defRPr/>
            </a:pPr>
            <a:r>
              <a:rPr lang="en-US" sz="2400" dirty="0">
                <a:latin typeface="+mn-lt"/>
                <a:ea typeface="+mn-ea"/>
              </a:rPr>
              <a:t>If </a:t>
            </a:r>
            <a:r>
              <a:rPr lang="en-US" sz="2400" i="1" dirty="0">
                <a:latin typeface="+mn-lt"/>
                <a:ea typeface="+mn-ea"/>
              </a:rPr>
              <a:t>r</a:t>
            </a:r>
            <a:r>
              <a:rPr lang="en-US" sz="2400" dirty="0">
                <a:latin typeface="+mn-lt"/>
                <a:ea typeface="+mn-ea"/>
              </a:rPr>
              <a:t> is close to 0 there is no linear correlation</a:t>
            </a:r>
          </a:p>
        </p:txBody>
      </p:sp>
      <p:grpSp>
        <p:nvGrpSpPr>
          <p:cNvPr id="7" name="Group 58">
            <a:extLst>
              <a:ext uri="{FF2B5EF4-FFF2-40B4-BE49-F238E27FC236}">
                <a16:creationId xmlns:a16="http://schemas.microsoft.com/office/drawing/2014/main" xmlns="" id="{4ABF78D8-6614-4C3C-83CB-F955161434C7}"/>
              </a:ext>
            </a:extLst>
          </p:cNvPr>
          <p:cNvGrpSpPr>
            <a:grpSpLocks/>
          </p:cNvGrpSpPr>
          <p:nvPr/>
        </p:nvGrpSpPr>
        <p:grpSpPr bwMode="auto">
          <a:xfrm>
            <a:off x="3886200" y="4495800"/>
            <a:ext cx="1600200" cy="1219200"/>
            <a:chOff x="2496" y="3072"/>
            <a:chExt cx="1008" cy="768"/>
          </a:xfrm>
        </p:grpSpPr>
        <p:sp>
          <p:nvSpPr>
            <p:cNvPr id="23563" name="Line 43">
              <a:extLst>
                <a:ext uri="{FF2B5EF4-FFF2-40B4-BE49-F238E27FC236}">
                  <a16:creationId xmlns:a16="http://schemas.microsoft.com/office/drawing/2014/main" xmlns="" id="{2751FC10-084B-4638-8BC6-D5893F8E74E0}"/>
                </a:ext>
              </a:extLst>
            </p:cNvPr>
            <p:cNvSpPr>
              <a:spLocks noChangeShapeType="1"/>
            </p:cNvSpPr>
            <p:nvPr/>
          </p:nvSpPr>
          <p:spPr bwMode="auto">
            <a:xfrm>
              <a:off x="2496" y="3072"/>
              <a:ext cx="0" cy="76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64" name="Line 44">
              <a:extLst>
                <a:ext uri="{FF2B5EF4-FFF2-40B4-BE49-F238E27FC236}">
                  <a16:creationId xmlns:a16="http://schemas.microsoft.com/office/drawing/2014/main" xmlns="" id="{414B4E3D-E40C-4166-9C83-7E39E0F3095E}"/>
                </a:ext>
              </a:extLst>
            </p:cNvPr>
            <p:cNvSpPr>
              <a:spLocks noChangeShapeType="1"/>
            </p:cNvSpPr>
            <p:nvPr/>
          </p:nvSpPr>
          <p:spPr bwMode="auto">
            <a:xfrm>
              <a:off x="2496" y="3840"/>
              <a:ext cx="100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65" name="Oval 45">
              <a:extLst>
                <a:ext uri="{FF2B5EF4-FFF2-40B4-BE49-F238E27FC236}">
                  <a16:creationId xmlns:a16="http://schemas.microsoft.com/office/drawing/2014/main" xmlns="" id="{8A41BE57-C454-45D4-877C-8DD0CF8C921F}"/>
                </a:ext>
              </a:extLst>
            </p:cNvPr>
            <p:cNvSpPr>
              <a:spLocks noChangeArrowheads="1"/>
            </p:cNvSpPr>
            <p:nvPr/>
          </p:nvSpPr>
          <p:spPr bwMode="auto">
            <a:xfrm>
              <a:off x="3360" y="3552"/>
              <a:ext cx="96" cy="96"/>
            </a:xfrm>
            <a:prstGeom prst="ellipse">
              <a:avLst/>
            </a:prstGeom>
            <a:solidFill>
              <a:srgbClr val="0070C0"/>
            </a:solidFill>
            <a:ln w="9525">
              <a:solidFill>
                <a:schemeClr val="tx2"/>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cs typeface="Times New Roman" panose="02020603050405020304" pitchFamily="18" charset="0"/>
              </a:endParaRPr>
            </a:p>
          </p:txBody>
        </p:sp>
        <p:sp>
          <p:nvSpPr>
            <p:cNvPr id="23566" name="Oval 46">
              <a:extLst>
                <a:ext uri="{FF2B5EF4-FFF2-40B4-BE49-F238E27FC236}">
                  <a16:creationId xmlns:a16="http://schemas.microsoft.com/office/drawing/2014/main" xmlns="" id="{D9F2B459-9010-4803-A393-C012EB4E0FAD}"/>
                </a:ext>
              </a:extLst>
            </p:cNvPr>
            <p:cNvSpPr>
              <a:spLocks noChangeArrowheads="1"/>
            </p:cNvSpPr>
            <p:nvPr/>
          </p:nvSpPr>
          <p:spPr bwMode="auto">
            <a:xfrm>
              <a:off x="2688" y="3408"/>
              <a:ext cx="96" cy="96"/>
            </a:xfrm>
            <a:prstGeom prst="ellipse">
              <a:avLst/>
            </a:prstGeom>
            <a:solidFill>
              <a:srgbClr val="0070C0"/>
            </a:solidFill>
            <a:ln w="9525">
              <a:solidFill>
                <a:schemeClr val="tx2"/>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cs typeface="Times New Roman" panose="02020603050405020304" pitchFamily="18" charset="0"/>
              </a:endParaRPr>
            </a:p>
          </p:txBody>
        </p:sp>
        <p:sp>
          <p:nvSpPr>
            <p:cNvPr id="23567" name="Oval 47">
              <a:extLst>
                <a:ext uri="{FF2B5EF4-FFF2-40B4-BE49-F238E27FC236}">
                  <a16:creationId xmlns:a16="http://schemas.microsoft.com/office/drawing/2014/main" xmlns="" id="{51E1FA18-0B50-4706-ACB7-ED698E6C59AD}"/>
                </a:ext>
              </a:extLst>
            </p:cNvPr>
            <p:cNvSpPr>
              <a:spLocks noChangeArrowheads="1"/>
            </p:cNvSpPr>
            <p:nvPr/>
          </p:nvSpPr>
          <p:spPr bwMode="auto">
            <a:xfrm>
              <a:off x="2928" y="3312"/>
              <a:ext cx="96" cy="96"/>
            </a:xfrm>
            <a:prstGeom prst="ellipse">
              <a:avLst/>
            </a:prstGeom>
            <a:solidFill>
              <a:srgbClr val="0070C0"/>
            </a:solidFill>
            <a:ln w="9525">
              <a:solidFill>
                <a:schemeClr val="tx2"/>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cs typeface="Times New Roman" panose="02020603050405020304" pitchFamily="18" charset="0"/>
              </a:endParaRPr>
            </a:p>
          </p:txBody>
        </p:sp>
        <p:sp>
          <p:nvSpPr>
            <p:cNvPr id="23568" name="Oval 48">
              <a:extLst>
                <a:ext uri="{FF2B5EF4-FFF2-40B4-BE49-F238E27FC236}">
                  <a16:creationId xmlns:a16="http://schemas.microsoft.com/office/drawing/2014/main" xmlns="" id="{71140D16-966B-46A0-8D91-B9EB705FA080}"/>
                </a:ext>
              </a:extLst>
            </p:cNvPr>
            <p:cNvSpPr>
              <a:spLocks noChangeArrowheads="1"/>
            </p:cNvSpPr>
            <p:nvPr/>
          </p:nvSpPr>
          <p:spPr bwMode="auto">
            <a:xfrm>
              <a:off x="2880" y="3552"/>
              <a:ext cx="96" cy="96"/>
            </a:xfrm>
            <a:prstGeom prst="ellipse">
              <a:avLst/>
            </a:prstGeom>
            <a:solidFill>
              <a:srgbClr val="0070C0"/>
            </a:solidFill>
            <a:ln w="9525">
              <a:solidFill>
                <a:schemeClr val="tx2"/>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cs typeface="Times New Roman" panose="02020603050405020304" pitchFamily="18" charset="0"/>
              </a:endParaRPr>
            </a:p>
          </p:txBody>
        </p:sp>
        <p:sp>
          <p:nvSpPr>
            <p:cNvPr id="23569" name="Oval 49">
              <a:extLst>
                <a:ext uri="{FF2B5EF4-FFF2-40B4-BE49-F238E27FC236}">
                  <a16:creationId xmlns:a16="http://schemas.microsoft.com/office/drawing/2014/main" xmlns="" id="{3C55E00E-9757-44DE-8209-839795D31E6C}"/>
                </a:ext>
              </a:extLst>
            </p:cNvPr>
            <p:cNvSpPr>
              <a:spLocks noChangeArrowheads="1"/>
            </p:cNvSpPr>
            <p:nvPr/>
          </p:nvSpPr>
          <p:spPr bwMode="auto">
            <a:xfrm>
              <a:off x="3120" y="3504"/>
              <a:ext cx="96" cy="96"/>
            </a:xfrm>
            <a:prstGeom prst="ellipse">
              <a:avLst/>
            </a:prstGeom>
            <a:solidFill>
              <a:srgbClr val="0070C0"/>
            </a:solidFill>
            <a:ln w="9525">
              <a:solidFill>
                <a:schemeClr val="tx2"/>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cs typeface="Times New Roman" panose="02020603050405020304" pitchFamily="18" charset="0"/>
              </a:endParaRPr>
            </a:p>
          </p:txBody>
        </p:sp>
        <p:sp>
          <p:nvSpPr>
            <p:cNvPr id="23570" name="Oval 50">
              <a:extLst>
                <a:ext uri="{FF2B5EF4-FFF2-40B4-BE49-F238E27FC236}">
                  <a16:creationId xmlns:a16="http://schemas.microsoft.com/office/drawing/2014/main" xmlns="" id="{6CB0E8D9-0AD6-45AD-ABE8-DF2AF9674125}"/>
                </a:ext>
              </a:extLst>
            </p:cNvPr>
            <p:cNvSpPr>
              <a:spLocks noChangeArrowheads="1"/>
            </p:cNvSpPr>
            <p:nvPr/>
          </p:nvSpPr>
          <p:spPr bwMode="auto">
            <a:xfrm>
              <a:off x="3216" y="3264"/>
              <a:ext cx="96" cy="96"/>
            </a:xfrm>
            <a:prstGeom prst="ellipse">
              <a:avLst/>
            </a:prstGeom>
            <a:solidFill>
              <a:srgbClr val="0070C0"/>
            </a:solidFill>
            <a:ln w="9525">
              <a:solidFill>
                <a:schemeClr val="tx2"/>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cs typeface="Times New Roman" panose="02020603050405020304" pitchFamily="18" charset="0"/>
              </a:endParaRPr>
            </a:p>
          </p:txBody>
        </p:sp>
        <p:sp>
          <p:nvSpPr>
            <p:cNvPr id="23571" name="Oval 51">
              <a:extLst>
                <a:ext uri="{FF2B5EF4-FFF2-40B4-BE49-F238E27FC236}">
                  <a16:creationId xmlns:a16="http://schemas.microsoft.com/office/drawing/2014/main" xmlns="" id="{8A464D82-905F-4B31-BA7E-066F1C21EA88}"/>
                </a:ext>
              </a:extLst>
            </p:cNvPr>
            <p:cNvSpPr>
              <a:spLocks noChangeArrowheads="1"/>
            </p:cNvSpPr>
            <p:nvPr/>
          </p:nvSpPr>
          <p:spPr bwMode="auto">
            <a:xfrm>
              <a:off x="2640" y="3216"/>
              <a:ext cx="96" cy="96"/>
            </a:xfrm>
            <a:prstGeom prst="ellipse">
              <a:avLst/>
            </a:prstGeom>
            <a:solidFill>
              <a:srgbClr val="0070C0"/>
            </a:solidFill>
            <a:ln w="9525">
              <a:solidFill>
                <a:schemeClr val="tx2"/>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cs typeface="Times New Roman" panose="02020603050405020304" pitchFamily="18" charset="0"/>
              </a:endParaRPr>
            </a:p>
          </p:txBody>
        </p:sp>
      </p:grpSp>
      <p:sp>
        <p:nvSpPr>
          <p:cNvPr id="23562" name="Footer Placeholder 2">
            <a:extLst>
              <a:ext uri="{FF2B5EF4-FFF2-40B4-BE49-F238E27FC236}">
                <a16:creationId xmlns:a16="http://schemas.microsoft.com/office/drawing/2014/main" xmlns="" id="{65B1EE7D-4CDF-4889-9211-3BD20EEF82B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36140678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5"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a:extLst>
              <a:ext uri="{FF2B5EF4-FFF2-40B4-BE49-F238E27FC236}">
                <a16:creationId xmlns:a16="http://schemas.microsoft.com/office/drawing/2014/main" xmlns="" id="{F90879A4-CDDC-4284-B8EC-A20176C0B015}"/>
              </a:ext>
            </a:extLst>
          </p:cNvPr>
          <p:cNvSpPr>
            <a:spLocks noGrp="1" noChangeArrowheads="1"/>
          </p:cNvSpPr>
          <p:nvPr>
            <p:ph type="title"/>
          </p:nvPr>
        </p:nvSpPr>
        <p:spPr>
          <a:xfrm>
            <a:off x="457200" y="0"/>
            <a:ext cx="8229600" cy="1143000"/>
          </a:xfrm>
          <a:noFill/>
        </p:spPr>
        <p:txBody>
          <a:bodyPr/>
          <a:lstStyle/>
          <a:p>
            <a:pPr eaLnBrk="1" hangingPunct="1"/>
            <a:r>
              <a:rPr lang="en-US" altLang="en-US"/>
              <a:t>Linear Correlation</a:t>
            </a:r>
          </a:p>
        </p:txBody>
      </p:sp>
      <p:sp>
        <p:nvSpPr>
          <p:cNvPr id="24590" name="Footer Placeholder 2">
            <a:extLst>
              <a:ext uri="{FF2B5EF4-FFF2-40B4-BE49-F238E27FC236}">
                <a16:creationId xmlns:a16="http://schemas.microsoft.com/office/drawing/2014/main" xmlns="" id="{05065CD5-F85A-4206-9F6A-86133DE90F3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pic>
        <p:nvPicPr>
          <p:cNvPr id="4" name="Picture 3" descr="A close up of a map&#10;&#10;Description generated with high confidence">
            <a:extLst>
              <a:ext uri="{FF2B5EF4-FFF2-40B4-BE49-F238E27FC236}">
                <a16:creationId xmlns:a16="http://schemas.microsoft.com/office/drawing/2014/main" xmlns="" id="{7891990E-34BB-4423-BCBF-1BCD38821C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204" y="845741"/>
            <a:ext cx="7724274" cy="5486400"/>
          </a:xfrm>
          <a:prstGeom prst="rect">
            <a:avLst/>
          </a:prstGeom>
        </p:spPr>
      </p:pic>
    </p:spTree>
    <p:extLst>
      <p:ext uri="{BB962C8B-B14F-4D97-AF65-F5344CB8AC3E}">
        <p14:creationId xmlns:p14="http://schemas.microsoft.com/office/powerpoint/2010/main" val="647110209"/>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a:extLst>
              <a:ext uri="{FF2B5EF4-FFF2-40B4-BE49-F238E27FC236}">
                <a16:creationId xmlns:a16="http://schemas.microsoft.com/office/drawing/2014/main" xmlns="" id="{D5DCB6DA-F6F1-4B89-80B2-CCF955E9D0B6}"/>
              </a:ext>
            </a:extLst>
          </p:cNvPr>
          <p:cNvSpPr>
            <a:spLocks noGrp="1" noChangeArrowheads="1"/>
          </p:cNvSpPr>
          <p:nvPr>
            <p:ph type="title"/>
          </p:nvPr>
        </p:nvSpPr>
        <p:spPr>
          <a:xfrm>
            <a:off x="457200" y="76200"/>
            <a:ext cx="8229600" cy="1143000"/>
          </a:xfrm>
          <a:noFill/>
        </p:spPr>
        <p:txBody>
          <a:bodyPr/>
          <a:lstStyle/>
          <a:p>
            <a:pPr eaLnBrk="1" hangingPunct="1"/>
            <a:r>
              <a:rPr lang="en-US" altLang="en-US" dirty="0"/>
              <a:t>Calculating a Correlation Coefficient</a:t>
            </a:r>
            <a:endParaRPr lang="el-GR" altLang="en-US" dirty="0"/>
          </a:p>
        </p:txBody>
      </p:sp>
      <p:sp>
        <p:nvSpPr>
          <p:cNvPr id="1082372" name="Text Box 4">
            <a:extLst>
              <a:ext uri="{FF2B5EF4-FFF2-40B4-BE49-F238E27FC236}">
                <a16:creationId xmlns:a16="http://schemas.microsoft.com/office/drawing/2014/main" xmlns="" id="{07273B2B-A906-4DBF-A8CF-3063024F4E6B}"/>
              </a:ext>
            </a:extLst>
          </p:cNvPr>
          <p:cNvSpPr txBox="1">
            <a:spLocks noChangeArrowheads="1"/>
          </p:cNvSpPr>
          <p:nvPr/>
        </p:nvSpPr>
        <p:spPr bwMode="auto">
          <a:xfrm>
            <a:off x="376238" y="1905000"/>
            <a:ext cx="4484687" cy="333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30000"/>
              </a:spcBef>
              <a:buClr>
                <a:schemeClr val="accent1"/>
              </a:buClr>
              <a:buFontTx/>
              <a:buAutoNum type="arabicPeriod"/>
            </a:pPr>
            <a:r>
              <a:rPr lang="en-US" altLang="en-US" sz="2800">
                <a:latin typeface="Times New Roman" panose="02020603050405020304" pitchFamily="18" charset="0"/>
                <a:cs typeface="Times New Roman" panose="02020603050405020304" pitchFamily="18" charset="0"/>
              </a:rPr>
              <a:t>Find the sum of the </a:t>
            </a:r>
            <a:r>
              <a:rPr lang="en-US" altLang="en-US" sz="2800" i="1">
                <a:latin typeface="Times New Roman" panose="02020603050405020304" pitchFamily="18" charset="0"/>
                <a:cs typeface="Times New Roman" panose="02020603050405020304" pitchFamily="18" charset="0"/>
              </a:rPr>
              <a:t>x</a:t>
            </a:r>
            <a:r>
              <a:rPr lang="en-US" altLang="en-US" sz="2800">
                <a:latin typeface="Times New Roman" panose="02020603050405020304" pitchFamily="18" charset="0"/>
                <a:cs typeface="Times New Roman" panose="02020603050405020304" pitchFamily="18" charset="0"/>
              </a:rPr>
              <a:t>-values.</a:t>
            </a:r>
          </a:p>
          <a:p>
            <a:pPr eaLnBrk="1" hangingPunct="1">
              <a:spcBef>
                <a:spcPct val="30000"/>
              </a:spcBef>
              <a:buClr>
                <a:schemeClr val="accent1"/>
              </a:buClr>
              <a:buFontTx/>
              <a:buAutoNum type="arabicPeriod"/>
            </a:pPr>
            <a:r>
              <a:rPr lang="en-US" altLang="en-US" sz="2800">
                <a:latin typeface="Times New Roman" panose="02020603050405020304" pitchFamily="18" charset="0"/>
                <a:cs typeface="Times New Roman" panose="02020603050405020304" pitchFamily="18" charset="0"/>
              </a:rPr>
              <a:t>Find the sum of the </a:t>
            </a:r>
            <a:r>
              <a:rPr lang="en-US" altLang="en-US" sz="2800" i="1">
                <a:latin typeface="Times New Roman" panose="02020603050405020304" pitchFamily="18" charset="0"/>
                <a:cs typeface="Times New Roman" panose="02020603050405020304" pitchFamily="18" charset="0"/>
              </a:rPr>
              <a:t>y</a:t>
            </a:r>
            <a:r>
              <a:rPr lang="en-US" altLang="en-US" sz="2800">
                <a:latin typeface="Times New Roman" panose="02020603050405020304" pitchFamily="18" charset="0"/>
                <a:cs typeface="Times New Roman" panose="02020603050405020304" pitchFamily="18" charset="0"/>
              </a:rPr>
              <a:t>-values.</a:t>
            </a:r>
            <a:endParaRPr lang="en-US" altLang="en-US" sz="2800">
              <a:latin typeface="Times New Roman" panose="02020603050405020304" pitchFamily="18" charset="0"/>
              <a:cs typeface="Times New Roman" panose="02020603050405020304" pitchFamily="18" charset="0"/>
              <a:sym typeface="Symbol" panose="05050102010706020507" pitchFamily="18" charset="2"/>
            </a:endParaRPr>
          </a:p>
          <a:p>
            <a:pPr eaLnBrk="1" hangingPunct="1">
              <a:spcBef>
                <a:spcPct val="30000"/>
              </a:spcBef>
              <a:buClr>
                <a:schemeClr val="accent1"/>
              </a:buClr>
              <a:buFontTx/>
              <a:buAutoNum type="arabicPeriod"/>
            </a:pPr>
            <a:r>
              <a:rPr lang="en-US" altLang="en-US" sz="2800">
                <a:latin typeface="Times New Roman" panose="02020603050405020304" pitchFamily="18" charset="0"/>
                <a:cs typeface="Times New Roman" panose="02020603050405020304" pitchFamily="18" charset="0"/>
              </a:rPr>
              <a:t>Multiply each </a:t>
            </a:r>
            <a:r>
              <a:rPr lang="en-US" altLang="en-US" sz="2800" i="1">
                <a:latin typeface="Times New Roman" panose="02020603050405020304" pitchFamily="18" charset="0"/>
                <a:cs typeface="Times New Roman" panose="02020603050405020304" pitchFamily="18" charset="0"/>
              </a:rPr>
              <a:t>x</a:t>
            </a:r>
            <a:r>
              <a:rPr lang="en-US" altLang="en-US" sz="2800">
                <a:latin typeface="Times New Roman" panose="02020603050405020304" pitchFamily="18" charset="0"/>
                <a:cs typeface="Times New Roman" panose="02020603050405020304" pitchFamily="18" charset="0"/>
              </a:rPr>
              <a:t>-value by its corresponding </a:t>
            </a:r>
            <a:r>
              <a:rPr lang="en-US" altLang="en-US" sz="2800" i="1">
                <a:latin typeface="Times New Roman" panose="02020603050405020304" pitchFamily="18" charset="0"/>
                <a:cs typeface="Times New Roman" panose="02020603050405020304" pitchFamily="18" charset="0"/>
              </a:rPr>
              <a:t>y</a:t>
            </a:r>
            <a:r>
              <a:rPr lang="en-US" altLang="en-US" sz="2800">
                <a:latin typeface="Times New Roman" panose="02020603050405020304" pitchFamily="18" charset="0"/>
                <a:cs typeface="Times New Roman" panose="02020603050405020304" pitchFamily="18" charset="0"/>
              </a:rPr>
              <a:t>-value and find the sum.</a:t>
            </a:r>
            <a:endParaRPr lang="en-US" altLang="en-US" sz="2800">
              <a:latin typeface="Times New Roman" panose="02020603050405020304" pitchFamily="18" charset="0"/>
              <a:cs typeface="Times New Roman" panose="02020603050405020304" pitchFamily="18" charset="0"/>
              <a:sym typeface="Symbol" panose="05050102010706020507" pitchFamily="18" charset="2"/>
            </a:endParaRPr>
          </a:p>
        </p:txBody>
      </p:sp>
      <p:graphicFrame>
        <p:nvGraphicFramePr>
          <p:cNvPr id="26627" name="Object 12">
            <a:extLst>
              <a:ext uri="{FF2B5EF4-FFF2-40B4-BE49-F238E27FC236}">
                <a16:creationId xmlns:a16="http://schemas.microsoft.com/office/drawing/2014/main" xmlns="" id="{9B07F9C2-81F1-4983-80BD-8EA00E06386F}"/>
              </a:ext>
            </a:extLst>
          </p:cNvPr>
          <p:cNvGraphicFramePr>
            <a:graphicFrameLocks noChangeAspect="1"/>
          </p:cNvGraphicFramePr>
          <p:nvPr>
            <p:extLst>
              <p:ext uri="{D42A27DB-BD31-4B8C-83A1-F6EECF244321}">
                <p14:modId xmlns:p14="http://schemas.microsoft.com/office/powerpoint/2010/main" val="3448348295"/>
              </p:ext>
            </p:extLst>
          </p:nvPr>
        </p:nvGraphicFramePr>
        <p:xfrm>
          <a:off x="6580187" y="2012950"/>
          <a:ext cx="566738" cy="393700"/>
        </p:xfrm>
        <a:graphic>
          <a:graphicData uri="http://schemas.openxmlformats.org/presentationml/2006/ole">
            <mc:AlternateContent xmlns:mc="http://schemas.openxmlformats.org/markup-compatibility/2006">
              <mc:Choice xmlns:v="urn:schemas-microsoft-com:vml" Requires="v">
                <p:oleObj spid="_x0000_s2149" name="Equation" r:id="rId4" imgW="457002" imgH="317362" progId="Equation.DSMT4">
                  <p:embed/>
                </p:oleObj>
              </mc:Choice>
              <mc:Fallback>
                <p:oleObj name="Equation" r:id="rId4" imgW="457002" imgH="317362" progId="Equation.DSMT4">
                  <p:embed/>
                  <p:pic>
                    <p:nvPicPr>
                      <p:cNvPr id="26627" name="Object 12">
                        <a:extLst>
                          <a:ext uri="{FF2B5EF4-FFF2-40B4-BE49-F238E27FC236}">
                            <a16:creationId xmlns:a16="http://schemas.microsoft.com/office/drawing/2014/main" xmlns="" id="{9B07F9C2-81F1-4983-80BD-8EA00E06386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0187" y="2012950"/>
                        <a:ext cx="566738"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082381" name="Object 13">
            <a:extLst>
              <a:ext uri="{FF2B5EF4-FFF2-40B4-BE49-F238E27FC236}">
                <a16:creationId xmlns:a16="http://schemas.microsoft.com/office/drawing/2014/main" xmlns="" id="{61B345A5-CA7F-4A3D-A1F3-EFC2C6D2EED6}"/>
              </a:ext>
            </a:extLst>
          </p:cNvPr>
          <p:cNvGraphicFramePr>
            <a:graphicFrameLocks noChangeAspect="1"/>
          </p:cNvGraphicFramePr>
          <p:nvPr/>
        </p:nvGraphicFramePr>
        <p:xfrm>
          <a:off x="6613525" y="2971800"/>
          <a:ext cx="533400" cy="403225"/>
        </p:xfrm>
        <a:graphic>
          <a:graphicData uri="http://schemas.openxmlformats.org/presentationml/2006/ole">
            <mc:AlternateContent xmlns:mc="http://schemas.openxmlformats.org/markup-compatibility/2006">
              <mc:Choice xmlns:v="urn:schemas-microsoft-com:vml" Requires="v">
                <p:oleObj spid="_x0000_s2150" name="Equation" r:id="rId6" imgW="469696" imgH="355446" progId="Equation.DSMT4">
                  <p:embed/>
                </p:oleObj>
              </mc:Choice>
              <mc:Fallback>
                <p:oleObj name="Equation" r:id="rId6" imgW="469696" imgH="355446" progId="Equation.DSMT4">
                  <p:embed/>
                  <p:pic>
                    <p:nvPicPr>
                      <p:cNvPr id="1082381" name="Object 13">
                        <a:extLst>
                          <a:ext uri="{FF2B5EF4-FFF2-40B4-BE49-F238E27FC236}">
                            <a16:creationId xmlns:a16="http://schemas.microsoft.com/office/drawing/2014/main" xmlns="" id="{61B345A5-CA7F-4A3D-A1F3-EFC2C6D2EED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13525" y="2971800"/>
                        <a:ext cx="533400" cy="403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082382" name="Object 14">
            <a:extLst>
              <a:ext uri="{FF2B5EF4-FFF2-40B4-BE49-F238E27FC236}">
                <a16:creationId xmlns:a16="http://schemas.microsoft.com/office/drawing/2014/main" xmlns="" id="{EC690775-5CEB-45AE-BD37-F6A2288A15BD}"/>
              </a:ext>
            </a:extLst>
          </p:cNvPr>
          <p:cNvGraphicFramePr>
            <a:graphicFrameLocks noChangeAspect="1"/>
          </p:cNvGraphicFramePr>
          <p:nvPr>
            <p:extLst>
              <p:ext uri="{D42A27DB-BD31-4B8C-83A1-F6EECF244321}">
                <p14:modId xmlns:p14="http://schemas.microsoft.com/office/powerpoint/2010/main" val="2164716934"/>
              </p:ext>
            </p:extLst>
          </p:nvPr>
        </p:nvGraphicFramePr>
        <p:xfrm>
          <a:off x="6613525" y="3940175"/>
          <a:ext cx="777875" cy="463550"/>
        </p:xfrm>
        <a:graphic>
          <a:graphicData uri="http://schemas.openxmlformats.org/presentationml/2006/ole">
            <mc:AlternateContent xmlns:mc="http://schemas.openxmlformats.org/markup-compatibility/2006">
              <mc:Choice xmlns:v="urn:schemas-microsoft-com:vml" Requires="v">
                <p:oleObj spid="_x0000_s2151" name="Equation" r:id="rId8" imgW="596641" imgH="355446" progId="Equation.DSMT4">
                  <p:embed/>
                </p:oleObj>
              </mc:Choice>
              <mc:Fallback>
                <p:oleObj name="Equation" r:id="rId8" imgW="596641" imgH="355446" progId="Equation.DSMT4">
                  <p:embed/>
                  <p:pic>
                    <p:nvPicPr>
                      <p:cNvPr id="1082382" name="Object 14">
                        <a:extLst>
                          <a:ext uri="{FF2B5EF4-FFF2-40B4-BE49-F238E27FC236}">
                            <a16:creationId xmlns:a16="http://schemas.microsoft.com/office/drawing/2014/main" xmlns="" id="{EC690775-5CEB-45AE-BD37-F6A2288A15B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13525" y="3940175"/>
                        <a:ext cx="777875" cy="46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6630" name="Text Box 26">
            <a:extLst>
              <a:ext uri="{FF2B5EF4-FFF2-40B4-BE49-F238E27FC236}">
                <a16:creationId xmlns:a16="http://schemas.microsoft.com/office/drawing/2014/main" xmlns="" id="{5DC7F024-97B3-4914-B3D9-A8A15D554865}"/>
              </a:ext>
            </a:extLst>
          </p:cNvPr>
          <p:cNvSpPr txBox="1">
            <a:spLocks noChangeArrowheads="1"/>
          </p:cNvSpPr>
          <p:nvPr/>
        </p:nvSpPr>
        <p:spPr bwMode="auto">
          <a:xfrm>
            <a:off x="446088" y="1371600"/>
            <a:ext cx="8240712"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cs typeface="Times New Roman" panose="02020603050405020304" pitchFamily="18" charset="0"/>
              </a:rPr>
              <a:t>    In Words					In Symbols</a:t>
            </a:r>
            <a:endParaRPr lang="el-GR" altLang="en-US" sz="2800" b="1" i="1">
              <a:solidFill>
                <a:schemeClr val="bg1"/>
              </a:solidFill>
              <a:latin typeface="Times New Roman" panose="02020603050405020304" pitchFamily="18" charset="0"/>
              <a:cs typeface="Times New Roman" panose="02020603050405020304" pitchFamily="18" charset="0"/>
              <a:sym typeface="Symbol" panose="05050102010706020507" pitchFamily="18" charset="2"/>
            </a:endParaRPr>
          </a:p>
        </p:txBody>
      </p:sp>
      <p:sp>
        <p:nvSpPr>
          <p:cNvPr id="26631" name="Footer Placeholder 2">
            <a:extLst>
              <a:ext uri="{FF2B5EF4-FFF2-40B4-BE49-F238E27FC236}">
                <a16:creationId xmlns:a16="http://schemas.microsoft.com/office/drawing/2014/main" xmlns="" id="{B2FD9BB2-DFCE-4C9E-B549-93BCA149DCB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140851896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82372">
                                            <p:txEl>
                                              <p:pRg st="1" end="1"/>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1082381"/>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082372">
                                            <p:txEl>
                                              <p:pRg st="2" end="2"/>
                                            </p:txEl>
                                          </p:spTgt>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nodeType="afterEffect">
                                  <p:stCondLst>
                                    <p:cond delay="0"/>
                                  </p:stCondLst>
                                  <p:childTnLst>
                                    <p:set>
                                      <p:cBhvr>
                                        <p:cTn id="16" dur="1" fill="hold">
                                          <p:stCondLst>
                                            <p:cond delay="0"/>
                                          </p:stCondLst>
                                        </p:cTn>
                                        <p:tgtEl>
                                          <p:spTgt spid="10823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237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a:extLst>
              <a:ext uri="{FF2B5EF4-FFF2-40B4-BE49-F238E27FC236}">
                <a16:creationId xmlns:a16="http://schemas.microsoft.com/office/drawing/2014/main" xmlns="" id="{16CFCFBC-3324-42AF-A4F4-C308BB1C71FD}"/>
              </a:ext>
            </a:extLst>
          </p:cNvPr>
          <p:cNvSpPr>
            <a:spLocks noGrp="1" noChangeArrowheads="1"/>
          </p:cNvSpPr>
          <p:nvPr>
            <p:ph type="title"/>
          </p:nvPr>
        </p:nvSpPr>
        <p:spPr>
          <a:xfrm>
            <a:off x="457200" y="150813"/>
            <a:ext cx="8229600" cy="1143000"/>
          </a:xfrm>
          <a:noFill/>
        </p:spPr>
        <p:txBody>
          <a:bodyPr/>
          <a:lstStyle/>
          <a:p>
            <a:pPr eaLnBrk="1" hangingPunct="1"/>
            <a:r>
              <a:rPr lang="en-US" altLang="en-US" dirty="0"/>
              <a:t>Calculating a Correlation Coefficient</a:t>
            </a:r>
            <a:endParaRPr lang="el-GR" altLang="en-US" dirty="0"/>
          </a:p>
        </p:txBody>
      </p:sp>
      <p:sp>
        <p:nvSpPr>
          <p:cNvPr id="1082372" name="Text Box 4">
            <a:extLst>
              <a:ext uri="{FF2B5EF4-FFF2-40B4-BE49-F238E27FC236}">
                <a16:creationId xmlns:a16="http://schemas.microsoft.com/office/drawing/2014/main" xmlns="" id="{605486AF-E5CF-4B94-A227-25EB5AB6B5DF}"/>
              </a:ext>
            </a:extLst>
          </p:cNvPr>
          <p:cNvSpPr txBox="1">
            <a:spLocks noChangeArrowheads="1"/>
          </p:cNvSpPr>
          <p:nvPr/>
        </p:nvSpPr>
        <p:spPr bwMode="auto">
          <a:xfrm>
            <a:off x="374650" y="1905000"/>
            <a:ext cx="4044950" cy="333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30000"/>
              </a:spcBef>
              <a:buClr>
                <a:schemeClr val="accent1"/>
              </a:buClr>
              <a:buFont typeface="Arial" panose="020B0604020202020204" pitchFamily="34" charset="0"/>
              <a:buAutoNum type="arabicPeriod" startAt="4"/>
            </a:pPr>
            <a:r>
              <a:rPr lang="en-US" altLang="en-US" sz="2800">
                <a:latin typeface="Times New Roman" panose="02020603050405020304" pitchFamily="18" charset="0"/>
                <a:cs typeface="Times New Roman" panose="02020603050405020304" pitchFamily="18" charset="0"/>
                <a:sym typeface="Symbol" panose="05050102010706020507" pitchFamily="18" charset="2"/>
              </a:rPr>
              <a:t>Square each </a:t>
            </a:r>
            <a:r>
              <a:rPr lang="en-US" altLang="en-US" sz="2800" i="1">
                <a:latin typeface="Times New Roman" panose="02020603050405020304" pitchFamily="18" charset="0"/>
                <a:cs typeface="Times New Roman" panose="02020603050405020304" pitchFamily="18" charset="0"/>
              </a:rPr>
              <a:t>x</a:t>
            </a:r>
            <a:r>
              <a:rPr lang="en-US" altLang="en-US" sz="2800">
                <a:latin typeface="Times New Roman" panose="02020603050405020304" pitchFamily="18" charset="0"/>
                <a:cs typeface="Times New Roman" panose="02020603050405020304" pitchFamily="18" charset="0"/>
              </a:rPr>
              <a:t>-value and find the sum.</a:t>
            </a:r>
            <a:endParaRPr lang="en-US" altLang="en-US" sz="2800">
              <a:latin typeface="Times New Roman" panose="02020603050405020304" pitchFamily="18" charset="0"/>
              <a:cs typeface="Times New Roman" panose="02020603050405020304" pitchFamily="18" charset="0"/>
              <a:sym typeface="Symbol" panose="05050102010706020507" pitchFamily="18" charset="2"/>
            </a:endParaRPr>
          </a:p>
          <a:p>
            <a:pPr eaLnBrk="1" hangingPunct="1">
              <a:spcBef>
                <a:spcPct val="30000"/>
              </a:spcBef>
              <a:buClr>
                <a:schemeClr val="accent1"/>
              </a:buClr>
              <a:buFont typeface="Arial" panose="020B0604020202020204" pitchFamily="34" charset="0"/>
              <a:buAutoNum type="arabicPeriod" startAt="4"/>
            </a:pPr>
            <a:r>
              <a:rPr lang="en-US" altLang="en-US" sz="2800">
                <a:latin typeface="Times New Roman" panose="02020603050405020304" pitchFamily="18" charset="0"/>
                <a:cs typeface="Times New Roman" panose="02020603050405020304" pitchFamily="18" charset="0"/>
                <a:sym typeface="Symbol" panose="05050102010706020507" pitchFamily="18" charset="2"/>
              </a:rPr>
              <a:t>Square each </a:t>
            </a:r>
            <a:r>
              <a:rPr lang="en-US" altLang="en-US" sz="2800" i="1">
                <a:latin typeface="Times New Roman" panose="02020603050405020304" pitchFamily="18" charset="0"/>
                <a:cs typeface="Times New Roman" panose="02020603050405020304" pitchFamily="18" charset="0"/>
              </a:rPr>
              <a:t>y</a:t>
            </a:r>
            <a:r>
              <a:rPr lang="en-US" altLang="en-US" sz="2800">
                <a:latin typeface="Times New Roman" panose="02020603050405020304" pitchFamily="18" charset="0"/>
                <a:cs typeface="Times New Roman" panose="02020603050405020304" pitchFamily="18" charset="0"/>
              </a:rPr>
              <a:t>-value and find the sum.</a:t>
            </a:r>
            <a:endParaRPr lang="en-US" altLang="en-US" sz="2800">
              <a:latin typeface="Times New Roman" panose="02020603050405020304" pitchFamily="18" charset="0"/>
              <a:cs typeface="Times New Roman" panose="02020603050405020304" pitchFamily="18" charset="0"/>
              <a:sym typeface="Symbol" panose="05050102010706020507" pitchFamily="18" charset="2"/>
            </a:endParaRPr>
          </a:p>
          <a:p>
            <a:pPr eaLnBrk="1" hangingPunct="1">
              <a:spcBef>
                <a:spcPct val="30000"/>
              </a:spcBef>
              <a:buClr>
                <a:schemeClr val="accent1"/>
              </a:buClr>
              <a:buFont typeface="Arial" panose="020B0604020202020204" pitchFamily="34" charset="0"/>
              <a:buAutoNum type="arabicPeriod" startAt="4"/>
            </a:pPr>
            <a:r>
              <a:rPr lang="en-US" altLang="en-US" sz="2800">
                <a:latin typeface="Times New Roman" panose="02020603050405020304" pitchFamily="18" charset="0"/>
                <a:cs typeface="Times New Roman" panose="02020603050405020304" pitchFamily="18" charset="0"/>
                <a:sym typeface="Symbol" panose="05050102010706020507" pitchFamily="18" charset="2"/>
              </a:rPr>
              <a:t>Use these five sums to calculate the correlation coefficient.</a:t>
            </a:r>
          </a:p>
        </p:txBody>
      </p:sp>
      <p:graphicFrame>
        <p:nvGraphicFramePr>
          <p:cNvPr id="28675" name="Object 15">
            <a:extLst>
              <a:ext uri="{FF2B5EF4-FFF2-40B4-BE49-F238E27FC236}">
                <a16:creationId xmlns:a16="http://schemas.microsoft.com/office/drawing/2014/main" xmlns="" id="{FC967B70-0E8A-4E90-A72F-2CE87AFC4820}"/>
              </a:ext>
            </a:extLst>
          </p:cNvPr>
          <p:cNvGraphicFramePr>
            <a:graphicFrameLocks noChangeAspect="1"/>
          </p:cNvGraphicFramePr>
          <p:nvPr/>
        </p:nvGraphicFramePr>
        <p:xfrm>
          <a:off x="6553200" y="1895475"/>
          <a:ext cx="677863" cy="466725"/>
        </p:xfrm>
        <a:graphic>
          <a:graphicData uri="http://schemas.openxmlformats.org/presentationml/2006/ole">
            <mc:AlternateContent xmlns:mc="http://schemas.openxmlformats.org/markup-compatibility/2006">
              <mc:Choice xmlns:v="urn:schemas-microsoft-com:vml" Requires="v">
                <p:oleObj spid="_x0000_s3173" name="Equation" r:id="rId4" imgW="571252" imgH="393529" progId="Equation.DSMT4">
                  <p:embed/>
                </p:oleObj>
              </mc:Choice>
              <mc:Fallback>
                <p:oleObj name="Equation" r:id="rId4" imgW="571252" imgH="393529" progId="Equation.DSMT4">
                  <p:embed/>
                  <p:pic>
                    <p:nvPicPr>
                      <p:cNvPr id="28675" name="Object 15">
                        <a:extLst>
                          <a:ext uri="{FF2B5EF4-FFF2-40B4-BE49-F238E27FC236}">
                            <a16:creationId xmlns:a16="http://schemas.microsoft.com/office/drawing/2014/main" xmlns="" id="{FC967B70-0E8A-4E90-A72F-2CE87AFC48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1895475"/>
                        <a:ext cx="677863" cy="466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082384" name="Object 16">
            <a:extLst>
              <a:ext uri="{FF2B5EF4-FFF2-40B4-BE49-F238E27FC236}">
                <a16:creationId xmlns:a16="http://schemas.microsoft.com/office/drawing/2014/main" xmlns="" id="{74D7496A-E47A-4B7E-A572-E1275AAADCFB}"/>
              </a:ext>
            </a:extLst>
          </p:cNvPr>
          <p:cNvGraphicFramePr>
            <a:graphicFrameLocks noChangeAspect="1"/>
          </p:cNvGraphicFramePr>
          <p:nvPr/>
        </p:nvGraphicFramePr>
        <p:xfrm>
          <a:off x="6602413" y="2895600"/>
          <a:ext cx="636587" cy="469900"/>
        </p:xfrm>
        <a:graphic>
          <a:graphicData uri="http://schemas.openxmlformats.org/presentationml/2006/ole">
            <mc:AlternateContent xmlns:mc="http://schemas.openxmlformats.org/markup-compatibility/2006">
              <mc:Choice xmlns:v="urn:schemas-microsoft-com:vml" Requires="v">
                <p:oleObj spid="_x0000_s3174" name="Equation" r:id="rId6" imgW="583947" imgH="431613" progId="Equation.DSMT4">
                  <p:embed/>
                </p:oleObj>
              </mc:Choice>
              <mc:Fallback>
                <p:oleObj name="Equation" r:id="rId6" imgW="583947" imgH="431613" progId="Equation.DSMT4">
                  <p:embed/>
                  <p:pic>
                    <p:nvPicPr>
                      <p:cNvPr id="1082384" name="Object 16">
                        <a:extLst>
                          <a:ext uri="{FF2B5EF4-FFF2-40B4-BE49-F238E27FC236}">
                            <a16:creationId xmlns:a16="http://schemas.microsoft.com/office/drawing/2014/main" xmlns="" id="{74D7496A-E47A-4B7E-A572-E1275AAADCF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02413" y="2895600"/>
                        <a:ext cx="636587" cy="469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082386" name="Object 18">
            <a:extLst>
              <a:ext uri="{FF2B5EF4-FFF2-40B4-BE49-F238E27FC236}">
                <a16:creationId xmlns:a16="http://schemas.microsoft.com/office/drawing/2014/main" xmlns="" id="{BA93E9A5-FDC7-4B68-AA67-3686004D4745}"/>
              </a:ext>
            </a:extLst>
          </p:cNvPr>
          <p:cNvGraphicFramePr>
            <a:graphicFrameLocks noGrp="1" noChangeAspect="1"/>
          </p:cNvGraphicFramePr>
          <p:nvPr>
            <p:ph idx="1"/>
          </p:nvPr>
        </p:nvGraphicFramePr>
        <p:xfrm>
          <a:off x="4875213" y="3886200"/>
          <a:ext cx="3919537" cy="914400"/>
        </p:xfrm>
        <a:graphic>
          <a:graphicData uri="http://schemas.openxmlformats.org/presentationml/2006/ole">
            <mc:AlternateContent xmlns:mc="http://schemas.openxmlformats.org/markup-compatibility/2006">
              <mc:Choice xmlns:v="urn:schemas-microsoft-com:vml" Requires="v">
                <p:oleObj spid="_x0000_s3175" name="Equation" r:id="rId8" imgW="2286000" imgH="533400" progId="Equation.DSMT4">
                  <p:embed/>
                </p:oleObj>
              </mc:Choice>
              <mc:Fallback>
                <p:oleObj name="Equation" r:id="rId8" imgW="2286000" imgH="533400" progId="Equation.DSMT4">
                  <p:embed/>
                  <p:pic>
                    <p:nvPicPr>
                      <p:cNvPr id="1082386" name="Object 18">
                        <a:extLst>
                          <a:ext uri="{FF2B5EF4-FFF2-40B4-BE49-F238E27FC236}">
                            <a16:creationId xmlns:a16="http://schemas.microsoft.com/office/drawing/2014/main" xmlns="" id="{BA93E9A5-FDC7-4B68-AA67-3686004D474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75213" y="3886200"/>
                        <a:ext cx="3919537" cy="914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678" name="Text Box 26">
            <a:extLst>
              <a:ext uri="{FF2B5EF4-FFF2-40B4-BE49-F238E27FC236}">
                <a16:creationId xmlns:a16="http://schemas.microsoft.com/office/drawing/2014/main" xmlns="" id="{62117E2C-44EE-459D-9135-431819B9BF60}"/>
              </a:ext>
            </a:extLst>
          </p:cNvPr>
          <p:cNvSpPr txBox="1">
            <a:spLocks noChangeArrowheads="1"/>
          </p:cNvSpPr>
          <p:nvPr/>
        </p:nvSpPr>
        <p:spPr bwMode="auto">
          <a:xfrm>
            <a:off x="446088" y="1371600"/>
            <a:ext cx="8240712"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cs typeface="Times New Roman" panose="02020603050405020304" pitchFamily="18" charset="0"/>
              </a:rPr>
              <a:t>    In Words					In Symbols</a:t>
            </a:r>
            <a:endParaRPr lang="el-GR" altLang="en-US" sz="2800" b="1" i="1">
              <a:solidFill>
                <a:schemeClr val="bg1"/>
              </a:solidFill>
              <a:latin typeface="Times New Roman" panose="02020603050405020304" pitchFamily="18" charset="0"/>
              <a:cs typeface="Times New Roman" panose="02020603050405020304" pitchFamily="18" charset="0"/>
              <a:sym typeface="Symbol" panose="05050102010706020507" pitchFamily="18" charset="2"/>
            </a:endParaRPr>
          </a:p>
        </p:txBody>
      </p:sp>
      <p:sp>
        <p:nvSpPr>
          <p:cNvPr id="28679" name="Footer Placeholder 2">
            <a:extLst>
              <a:ext uri="{FF2B5EF4-FFF2-40B4-BE49-F238E27FC236}">
                <a16:creationId xmlns:a16="http://schemas.microsoft.com/office/drawing/2014/main" xmlns="" id="{525400F7-BA36-4608-AA51-BEF5D2B7420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42494688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82372">
                                            <p:txEl>
                                              <p:pRg st="1" end="1"/>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1082384"/>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082372">
                                            <p:txEl>
                                              <p:pRg st="2" end="2"/>
                                            </p:txEl>
                                          </p:spTgt>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nodeType="afterEffect">
                                  <p:stCondLst>
                                    <p:cond delay="0"/>
                                  </p:stCondLst>
                                  <p:childTnLst>
                                    <p:set>
                                      <p:cBhvr>
                                        <p:cTn id="16" dur="1" fill="hold">
                                          <p:stCondLst>
                                            <p:cond delay="0"/>
                                          </p:stCondLst>
                                        </p:cTn>
                                        <p:tgtEl>
                                          <p:spTgt spid="10823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237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DE4247-7B2D-45A5-A3D8-102A86F52D2C}"/>
              </a:ext>
            </a:extLst>
          </p:cNvPr>
          <p:cNvSpPr>
            <a:spLocks noGrp="1"/>
          </p:cNvSpPr>
          <p:nvPr>
            <p:ph type="title"/>
          </p:nvPr>
        </p:nvSpPr>
        <p:spPr/>
        <p:txBody>
          <a:bodyPr/>
          <a:lstStyle/>
          <a:p>
            <a:pPr>
              <a:defRPr/>
            </a:pPr>
            <a:r>
              <a:rPr lang="en-US" dirty="0">
                <a:solidFill>
                  <a:schemeClr val="accent3"/>
                </a:solidFill>
                <a:ea typeface="+mj-ea"/>
              </a:rPr>
              <a:t>Example: Calculating the Correlation Coefficient</a:t>
            </a:r>
          </a:p>
        </p:txBody>
      </p:sp>
      <p:sp>
        <p:nvSpPr>
          <p:cNvPr id="30722" name="Content Placeholder 2">
            <a:extLst>
              <a:ext uri="{FF2B5EF4-FFF2-40B4-BE49-F238E27FC236}">
                <a16:creationId xmlns:a16="http://schemas.microsoft.com/office/drawing/2014/main" xmlns="" id="{C59562EC-3838-4495-8CF8-8C5AC2BE4F43}"/>
              </a:ext>
            </a:extLst>
          </p:cNvPr>
          <p:cNvSpPr>
            <a:spLocks noGrp="1"/>
          </p:cNvSpPr>
          <p:nvPr>
            <p:ph idx="1"/>
          </p:nvPr>
        </p:nvSpPr>
        <p:spPr>
          <a:xfrm>
            <a:off x="228600" y="1600200"/>
            <a:ext cx="4876800" cy="2438400"/>
          </a:xfrm>
        </p:spPr>
        <p:txBody>
          <a:bodyPr/>
          <a:lstStyle/>
          <a:p>
            <a:pPr marL="0" indent="0">
              <a:buFont typeface="Arial" panose="020B0604020202020204" pitchFamily="34" charset="0"/>
              <a:buNone/>
            </a:pPr>
            <a:r>
              <a:rPr lang="en-US" altLang="en-US"/>
              <a:t>Calculate the correlation coefficient for the gross domestic products and carbon dioxide emissions data. What can you conclude?</a:t>
            </a:r>
          </a:p>
        </p:txBody>
      </p:sp>
      <p:sp>
        <p:nvSpPr>
          <p:cNvPr id="30752" name="Footer Placeholder 2">
            <a:extLst>
              <a:ext uri="{FF2B5EF4-FFF2-40B4-BE49-F238E27FC236}">
                <a16:creationId xmlns:a16="http://schemas.microsoft.com/office/drawing/2014/main" xmlns="" id="{8B56DB63-683E-4D0D-9DA5-EF24DE49CCE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pic>
        <p:nvPicPr>
          <p:cNvPr id="4" name="Picture 3" descr="A screenshot of a cell phone&#10;&#10;Description generated with very high confidence">
            <a:extLst>
              <a:ext uri="{FF2B5EF4-FFF2-40B4-BE49-F238E27FC236}">
                <a16:creationId xmlns:a16="http://schemas.microsoft.com/office/drawing/2014/main" xmlns="" id="{8A84148F-D319-4DC1-8ABC-6EDA62292A7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579" r="53474" b="7252"/>
          <a:stretch/>
        </p:blipFill>
        <p:spPr>
          <a:xfrm>
            <a:off x="4716378" y="1690967"/>
            <a:ext cx="4109987" cy="3670303"/>
          </a:xfrm>
          <a:prstGeom prst="rect">
            <a:avLst/>
          </a:prstGeom>
        </p:spPr>
      </p:pic>
    </p:spTree>
    <p:extLst>
      <p:ext uri="{BB962C8B-B14F-4D97-AF65-F5344CB8AC3E}">
        <p14:creationId xmlns:p14="http://schemas.microsoft.com/office/powerpoint/2010/main" val="122054114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3">
            <a:extLst>
              <a:ext uri="{FF2B5EF4-FFF2-40B4-BE49-F238E27FC236}">
                <a16:creationId xmlns:a16="http://schemas.microsoft.com/office/drawing/2014/main" xmlns="" id="{C70AD903-DD4B-4C37-8432-648D4E4D4BCA}"/>
              </a:ext>
            </a:extLst>
          </p:cNvPr>
          <p:cNvSpPr>
            <a:spLocks noGrp="1"/>
          </p:cNvSpPr>
          <p:nvPr>
            <p:ph type="title"/>
          </p:nvPr>
        </p:nvSpPr>
        <p:spPr/>
        <p:txBody>
          <a:bodyPr/>
          <a:lstStyle/>
          <a:p>
            <a:r>
              <a:rPr lang="en-US" altLang="en-US"/>
              <a:t>Chapter Outline</a:t>
            </a:r>
          </a:p>
        </p:txBody>
      </p:sp>
      <p:sp>
        <p:nvSpPr>
          <p:cNvPr id="11266" name="Content Placeholder 4">
            <a:extLst>
              <a:ext uri="{FF2B5EF4-FFF2-40B4-BE49-F238E27FC236}">
                <a16:creationId xmlns:a16="http://schemas.microsoft.com/office/drawing/2014/main" xmlns="" id="{853DAC8F-B1A8-4B6C-9BDC-671FCE1B83CE}"/>
              </a:ext>
            </a:extLst>
          </p:cNvPr>
          <p:cNvSpPr>
            <a:spLocks noGrp="1"/>
          </p:cNvSpPr>
          <p:nvPr>
            <p:ph idx="1"/>
          </p:nvPr>
        </p:nvSpPr>
        <p:spPr/>
        <p:txBody>
          <a:bodyPr/>
          <a:lstStyle/>
          <a:p>
            <a:r>
              <a:rPr lang="en-US" altLang="en-US"/>
              <a:t>9.1 Correlation</a:t>
            </a:r>
          </a:p>
          <a:p>
            <a:r>
              <a:rPr lang="en-US" altLang="en-US"/>
              <a:t>9.2 Linear Regression</a:t>
            </a:r>
          </a:p>
          <a:p>
            <a:r>
              <a:rPr lang="en-US" altLang="en-US"/>
              <a:t>9.3 Measures of Regression and Prediction Intervals</a:t>
            </a:r>
          </a:p>
          <a:p>
            <a:r>
              <a:rPr lang="en-US" altLang="en-US"/>
              <a:t>9.4 Multiple Regression</a:t>
            </a:r>
          </a:p>
        </p:txBody>
      </p:sp>
      <p:sp>
        <p:nvSpPr>
          <p:cNvPr id="11267" name="Footer Placeholder 2">
            <a:extLst>
              <a:ext uri="{FF2B5EF4-FFF2-40B4-BE49-F238E27FC236}">
                <a16:creationId xmlns:a16="http://schemas.microsoft.com/office/drawing/2014/main" xmlns="" id="{B87D1BD2-775D-4604-8D36-859E096DE6F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761051850"/>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F81F22E-DC2E-412E-B91F-E4FDB2B4B9A9}"/>
              </a:ext>
            </a:extLst>
          </p:cNvPr>
          <p:cNvSpPr>
            <a:spLocks noGrp="1"/>
          </p:cNvSpPr>
          <p:nvPr>
            <p:ph type="title"/>
          </p:nvPr>
        </p:nvSpPr>
        <p:spPr>
          <a:xfrm>
            <a:off x="457200" y="154782"/>
            <a:ext cx="8229600" cy="1143000"/>
          </a:xfrm>
        </p:spPr>
        <p:txBody>
          <a:bodyPr/>
          <a:lstStyle/>
          <a:p>
            <a:pPr>
              <a:defRPr/>
            </a:pPr>
            <a:r>
              <a:rPr lang="en-US" sz="4400" dirty="0">
                <a:solidFill>
                  <a:schemeClr val="accent3"/>
                </a:solidFill>
                <a:ea typeface="+mj-ea"/>
              </a:rPr>
              <a:t>Solution: Calculating the Correlation Coefficient</a:t>
            </a:r>
          </a:p>
        </p:txBody>
      </p:sp>
      <p:sp>
        <p:nvSpPr>
          <p:cNvPr id="11" name="TextBox 10">
            <a:extLst>
              <a:ext uri="{FF2B5EF4-FFF2-40B4-BE49-F238E27FC236}">
                <a16:creationId xmlns:a16="http://schemas.microsoft.com/office/drawing/2014/main" xmlns="" id="{2DE17385-63D2-444C-A10F-17D32ED70196}"/>
              </a:ext>
            </a:extLst>
          </p:cNvPr>
          <p:cNvSpPr txBox="1">
            <a:spLocks noChangeArrowheads="1"/>
          </p:cNvSpPr>
          <p:nvPr/>
        </p:nvSpPr>
        <p:spPr bwMode="auto">
          <a:xfrm>
            <a:off x="3733800" y="4144963"/>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xmlns="" id="{FDF95EBD-C886-440E-9CCB-DDB970260D3B}"/>
              </a:ext>
            </a:extLst>
          </p:cNvPr>
          <p:cNvSpPr txBox="1">
            <a:spLocks noChangeArrowheads="1"/>
          </p:cNvSpPr>
          <p:nvPr/>
        </p:nvSpPr>
        <p:spPr bwMode="auto">
          <a:xfrm>
            <a:off x="3717925" y="4546600"/>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xmlns="" id="{844D7AE7-D098-4722-A073-BE49C5D0F5D3}"/>
              </a:ext>
            </a:extLst>
          </p:cNvPr>
          <p:cNvSpPr txBox="1">
            <a:spLocks noChangeArrowheads="1"/>
          </p:cNvSpPr>
          <p:nvPr/>
        </p:nvSpPr>
        <p:spPr bwMode="auto">
          <a:xfrm>
            <a:off x="3717925" y="4902200"/>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a:latin typeface="Times New Roman" panose="02020603050405020304" pitchFamily="18" charset="0"/>
              <a:cs typeface="Times New Roman" panose="02020603050405020304" pitchFamily="18" charset="0"/>
            </a:endParaRPr>
          </a:p>
        </p:txBody>
      </p:sp>
      <p:sp>
        <p:nvSpPr>
          <p:cNvPr id="16" name="TextBox 15">
            <a:extLst>
              <a:ext uri="{FF2B5EF4-FFF2-40B4-BE49-F238E27FC236}">
                <a16:creationId xmlns:a16="http://schemas.microsoft.com/office/drawing/2014/main" xmlns="" id="{C054126C-4FDE-49ED-9193-03310C44477A}"/>
              </a:ext>
            </a:extLst>
          </p:cNvPr>
          <p:cNvSpPr txBox="1">
            <a:spLocks noChangeArrowheads="1"/>
          </p:cNvSpPr>
          <p:nvPr/>
        </p:nvSpPr>
        <p:spPr bwMode="auto">
          <a:xfrm>
            <a:off x="5334000" y="2938463"/>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xmlns="" id="{00D03BD0-7609-489C-8ED8-B1114E527B55}"/>
              </a:ext>
            </a:extLst>
          </p:cNvPr>
          <p:cNvSpPr txBox="1">
            <a:spLocks noChangeArrowheads="1"/>
          </p:cNvSpPr>
          <p:nvPr/>
        </p:nvSpPr>
        <p:spPr bwMode="auto">
          <a:xfrm>
            <a:off x="5318125" y="4546600"/>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a:latin typeface="Times New Roman" panose="02020603050405020304" pitchFamily="18" charset="0"/>
              <a:cs typeface="Times New Roman" panose="02020603050405020304" pitchFamily="18" charset="0"/>
            </a:endParaRPr>
          </a:p>
        </p:txBody>
      </p:sp>
      <p:sp>
        <p:nvSpPr>
          <p:cNvPr id="24" name="TextBox 23">
            <a:extLst>
              <a:ext uri="{FF2B5EF4-FFF2-40B4-BE49-F238E27FC236}">
                <a16:creationId xmlns:a16="http://schemas.microsoft.com/office/drawing/2014/main" xmlns="" id="{76592AC8-D1D0-49E6-92BB-D50F232F372B}"/>
              </a:ext>
            </a:extLst>
          </p:cNvPr>
          <p:cNvSpPr txBox="1">
            <a:spLocks noChangeArrowheads="1"/>
          </p:cNvSpPr>
          <p:nvPr/>
        </p:nvSpPr>
        <p:spPr bwMode="auto">
          <a:xfrm>
            <a:off x="7086600" y="2938463"/>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a:latin typeface="Times New Roman" panose="02020603050405020304" pitchFamily="18" charset="0"/>
              <a:cs typeface="Times New Roman" panose="02020603050405020304" pitchFamily="18" charset="0"/>
            </a:endParaRPr>
          </a:p>
        </p:txBody>
      </p:sp>
      <p:sp>
        <p:nvSpPr>
          <p:cNvPr id="25" name="TextBox 24">
            <a:extLst>
              <a:ext uri="{FF2B5EF4-FFF2-40B4-BE49-F238E27FC236}">
                <a16:creationId xmlns:a16="http://schemas.microsoft.com/office/drawing/2014/main" xmlns="" id="{8FA50111-3905-4D19-9558-60D88E794EC3}"/>
              </a:ext>
            </a:extLst>
          </p:cNvPr>
          <p:cNvSpPr txBox="1">
            <a:spLocks noChangeArrowheads="1"/>
          </p:cNvSpPr>
          <p:nvPr/>
        </p:nvSpPr>
        <p:spPr bwMode="auto">
          <a:xfrm>
            <a:off x="7086600" y="3340100"/>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a:latin typeface="Times New Roman" panose="02020603050405020304" pitchFamily="18" charset="0"/>
              <a:cs typeface="Times New Roman" panose="02020603050405020304" pitchFamily="18" charset="0"/>
            </a:endParaRPr>
          </a:p>
        </p:txBody>
      </p:sp>
      <p:sp>
        <p:nvSpPr>
          <p:cNvPr id="28" name="TextBox 27">
            <a:extLst>
              <a:ext uri="{FF2B5EF4-FFF2-40B4-BE49-F238E27FC236}">
                <a16:creationId xmlns:a16="http://schemas.microsoft.com/office/drawing/2014/main" xmlns="" id="{2F56842A-A1F2-4E2B-847D-29CFB08DC025}"/>
              </a:ext>
            </a:extLst>
          </p:cNvPr>
          <p:cNvSpPr txBox="1">
            <a:spLocks noChangeArrowheads="1"/>
          </p:cNvSpPr>
          <p:nvPr/>
        </p:nvSpPr>
        <p:spPr bwMode="auto">
          <a:xfrm>
            <a:off x="7070725" y="4546600"/>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xmlns="" id="{F28480C2-E6D7-4846-A9F2-6DEFBC25D7AC}"/>
              </a:ext>
            </a:extLst>
          </p:cNvPr>
          <p:cNvSpPr txBox="1">
            <a:spLocks noChangeArrowheads="1"/>
          </p:cNvSpPr>
          <p:nvPr/>
        </p:nvSpPr>
        <p:spPr bwMode="auto">
          <a:xfrm>
            <a:off x="7070725" y="4902200"/>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a:latin typeface="Times New Roman" panose="02020603050405020304" pitchFamily="18" charset="0"/>
              <a:cs typeface="Times New Roman" panose="02020603050405020304" pitchFamily="18" charset="0"/>
            </a:endParaRPr>
          </a:p>
        </p:txBody>
      </p:sp>
      <p:sp>
        <p:nvSpPr>
          <p:cNvPr id="34" name="TextBox 33">
            <a:extLst>
              <a:ext uri="{FF2B5EF4-FFF2-40B4-BE49-F238E27FC236}">
                <a16:creationId xmlns:a16="http://schemas.microsoft.com/office/drawing/2014/main" xmlns="" id="{431E1F77-4C23-4728-A8C7-FDBDE6BFD2E7}"/>
              </a:ext>
            </a:extLst>
          </p:cNvPr>
          <p:cNvSpPr txBox="1">
            <a:spLocks noChangeArrowheads="1"/>
          </p:cNvSpPr>
          <p:nvPr/>
        </p:nvSpPr>
        <p:spPr bwMode="auto">
          <a:xfrm>
            <a:off x="6858000" y="5257800"/>
            <a:ext cx="198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i="1">
              <a:latin typeface="Times New Roman" panose="02020603050405020304" pitchFamily="18" charset="0"/>
              <a:cs typeface="Times New Roman" panose="02020603050405020304" pitchFamily="18" charset="0"/>
            </a:endParaRPr>
          </a:p>
        </p:txBody>
      </p:sp>
      <p:sp>
        <p:nvSpPr>
          <p:cNvPr id="31833" name="Footer Placeholder 2">
            <a:extLst>
              <a:ext uri="{FF2B5EF4-FFF2-40B4-BE49-F238E27FC236}">
                <a16:creationId xmlns:a16="http://schemas.microsoft.com/office/drawing/2014/main" xmlns="" id="{F58629DC-4B88-421A-B9B4-BE0DFF8DF22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
        <p:nvSpPr>
          <p:cNvPr id="4" name="TextBox 3">
            <a:extLst>
              <a:ext uri="{FF2B5EF4-FFF2-40B4-BE49-F238E27FC236}">
                <a16:creationId xmlns:a16="http://schemas.microsoft.com/office/drawing/2014/main" xmlns="" id="{023220F0-9F70-4E8B-8A50-3C294DAD1151}"/>
              </a:ext>
            </a:extLst>
          </p:cNvPr>
          <p:cNvSpPr txBox="1"/>
          <p:nvPr/>
        </p:nvSpPr>
        <p:spPr>
          <a:xfrm>
            <a:off x="228600" y="1482291"/>
            <a:ext cx="1584088" cy="523220"/>
          </a:xfrm>
          <a:prstGeom prst="rect">
            <a:avLst/>
          </a:prstGeom>
          <a:noFill/>
        </p:spPr>
        <p:txBody>
          <a:bodyPr wrap="none" rtlCol="0">
            <a:spAutoFit/>
          </a:bodyPr>
          <a:lstStyle/>
          <a:p>
            <a:r>
              <a:rPr lang="en-US" sz="2800" b="1" dirty="0">
                <a:solidFill>
                  <a:schemeClr val="accent3"/>
                </a:solidFill>
                <a:latin typeface="+mn-lt"/>
              </a:rPr>
              <a:t>Solution:</a:t>
            </a:r>
          </a:p>
        </p:txBody>
      </p:sp>
      <p:pic>
        <p:nvPicPr>
          <p:cNvPr id="6" name="Picture 5" descr="A screenshot of a cell phone&#10;&#10;Description generated with very high confidence">
            <a:extLst>
              <a:ext uri="{FF2B5EF4-FFF2-40B4-BE49-F238E27FC236}">
                <a16:creationId xmlns:a16="http://schemas.microsoft.com/office/drawing/2014/main" xmlns="" id="{0146080A-3B6E-4009-A55F-C91DB7D26FD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419"/>
          <a:stretch/>
        </p:blipFill>
        <p:spPr>
          <a:xfrm>
            <a:off x="314140" y="2190020"/>
            <a:ext cx="8659012" cy="38013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267549077"/>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xmlns="" id="{31486232-7928-442F-A4FA-70095724DC2D}"/>
                  </a:ext>
                </a:extLst>
              </p:cNvPr>
              <p:cNvSpPr>
                <a:spLocks noGrp="1"/>
              </p:cNvSpPr>
              <p:nvPr>
                <p:ph idx="1"/>
              </p:nvPr>
            </p:nvSpPr>
            <p:spPr/>
            <p:txBody>
              <a:bodyPr/>
              <a:lstStyle/>
              <a:p>
                <a:pPr marL="0" indent="0">
                  <a:buNone/>
                </a:pPr>
                <a:r>
                  <a:rPr lang="en-US" sz="2400" dirty="0"/>
                  <a:t>With these sums and </a:t>
                </a:r>
                <a:r>
                  <a:rPr lang="en-US" sz="2400" i="1" dirty="0"/>
                  <a:t>n </a:t>
                </a:r>
                <a:r>
                  <a:rPr lang="en-US" sz="2400" dirty="0"/>
                  <a:t>= 10, the correlation coefficient is</a:t>
                </a:r>
              </a:p>
              <a:p>
                <a:pPr marL="0" indent="0">
                  <a:buNone/>
                </a:pPr>
                <a:endParaRPr lang="en-US" sz="2400" dirty="0">
                  <a:solidFill>
                    <a:srgbClr val="C00000"/>
                  </a:solidFill>
                </a:endParaRPr>
              </a:p>
              <a:p>
                <a:pPr marL="0" indent="0">
                  <a:buNone/>
                </a:pPr>
                <a:endParaRPr lang="en-US" sz="2400" dirty="0">
                  <a:solidFill>
                    <a:srgbClr val="C00000"/>
                  </a:solidFill>
                </a:endParaRPr>
              </a:p>
              <a:p>
                <a:pPr marL="0" indent="0">
                  <a:buNone/>
                </a:pPr>
                <a:endParaRPr lang="en-US" sz="2400" dirty="0">
                  <a:solidFill>
                    <a:srgbClr val="C00000"/>
                  </a:solidFill>
                </a:endParaRPr>
              </a:p>
              <a:p>
                <a:pPr marL="0" indent="0">
                  <a:buNone/>
                </a:pPr>
                <a:r>
                  <a:rPr lang="en-US" sz="2400" dirty="0">
                    <a:solidFill>
                      <a:srgbClr val="A80000"/>
                    </a:solidFill>
                  </a:rPr>
                  <a:t>    = </a:t>
                </a:r>
                <a14:m>
                  <m:oMath xmlns:m="http://schemas.openxmlformats.org/officeDocument/2006/math">
                    <m:f>
                      <m:fPr>
                        <m:ctrlPr>
                          <a:rPr lang="en-US" sz="2400" i="1" smtClean="0">
                            <a:solidFill>
                              <a:srgbClr val="A80000"/>
                            </a:solidFill>
                            <a:latin typeface="Cambria Math" panose="02040503050406030204" pitchFamily="18" charset="0"/>
                          </a:rPr>
                        </m:ctrlPr>
                      </m:fPr>
                      <m:num>
                        <m:r>
                          <m:rPr>
                            <m:nor/>
                          </m:rPr>
                          <a:rPr lang="en-US" sz="2400" b="0" dirty="0" smtClean="0">
                            <a:solidFill>
                              <a:srgbClr val="A80000"/>
                            </a:solidFill>
                          </a:rPr>
                          <m:t>10</m:t>
                        </m:r>
                        <m:r>
                          <m:rPr>
                            <m:nor/>
                          </m:rPr>
                          <a:rPr lang="en-US" sz="2400" dirty="0">
                            <a:solidFill>
                              <a:srgbClr val="A80000"/>
                            </a:solidFill>
                          </a:rPr>
                          <m:t>(14,350.74) </m:t>
                        </m:r>
                        <m:r>
                          <a:rPr lang="en-US" sz="2400" i="1" dirty="0">
                            <a:solidFill>
                              <a:srgbClr val="A80000"/>
                            </a:solidFill>
                            <a:latin typeface="Cambria Math" panose="02040503050406030204" pitchFamily="18" charset="0"/>
                            <a:ea typeface="Cambria Math" panose="02040503050406030204" pitchFamily="18" charset="0"/>
                          </a:rPr>
                          <m:t>−</m:t>
                        </m:r>
                        <m:r>
                          <m:rPr>
                            <m:nor/>
                          </m:rPr>
                          <a:rPr lang="en-US" sz="2400" dirty="0">
                            <a:solidFill>
                              <a:srgbClr val="A80000"/>
                            </a:solidFill>
                          </a:rPr>
                          <m:t>(22.9)(5129.7) </m:t>
                        </m:r>
                      </m:num>
                      <m:den>
                        <m:rad>
                          <m:radPr>
                            <m:degHide m:val="on"/>
                            <m:ctrlPr>
                              <a:rPr lang="en-US" sz="2400" i="1">
                                <a:solidFill>
                                  <a:srgbClr val="A80000"/>
                                </a:solidFill>
                                <a:latin typeface="Cambria Math" panose="02040503050406030204" pitchFamily="18" charset="0"/>
                              </a:rPr>
                            </m:ctrlPr>
                          </m:radPr>
                          <m:deg/>
                          <m:e>
                            <m:r>
                              <m:rPr>
                                <m:nor/>
                              </m:rPr>
                              <a:rPr lang="en-US" sz="2400" dirty="0">
                                <a:solidFill>
                                  <a:srgbClr val="A80000"/>
                                </a:solidFill>
                              </a:rPr>
                              <m:t>10(65.49) – (22.9)</m:t>
                            </m:r>
                            <m:r>
                              <m:rPr>
                                <m:nor/>
                              </m:rPr>
                              <a:rPr lang="en-US" sz="2400" baseline="30000" dirty="0">
                                <a:solidFill>
                                  <a:srgbClr val="A80000"/>
                                </a:solidFill>
                              </a:rPr>
                              <m:t>2</m:t>
                            </m:r>
                          </m:e>
                        </m:rad>
                        <m:rad>
                          <m:radPr>
                            <m:degHide m:val="on"/>
                            <m:ctrlPr>
                              <a:rPr lang="en-US" sz="2400" i="1">
                                <a:solidFill>
                                  <a:srgbClr val="A80000"/>
                                </a:solidFill>
                                <a:latin typeface="Cambria Math" panose="02040503050406030204" pitchFamily="18" charset="0"/>
                              </a:rPr>
                            </m:ctrlPr>
                          </m:radPr>
                          <m:deg/>
                          <m:e>
                            <m:r>
                              <m:rPr>
                                <m:nor/>
                              </m:rPr>
                              <a:rPr lang="en-US" sz="2400" dirty="0">
                                <a:solidFill>
                                  <a:srgbClr val="A80000"/>
                                </a:solidFill>
                              </a:rPr>
                              <m:t>10(3,312,080.89) – (5129.7)</m:t>
                            </m:r>
                            <m:r>
                              <m:rPr>
                                <m:nor/>
                              </m:rPr>
                              <a:rPr lang="en-US" sz="2400" baseline="30000" dirty="0">
                                <a:solidFill>
                                  <a:srgbClr val="A80000"/>
                                </a:solidFill>
                              </a:rPr>
                              <m:t>2</m:t>
                            </m:r>
                          </m:e>
                        </m:rad>
                      </m:den>
                    </m:f>
                  </m:oMath>
                </a14:m>
                <a:endParaRPr lang="en-US" sz="2400" baseline="30000" dirty="0">
                  <a:solidFill>
                    <a:srgbClr val="A80000"/>
                  </a:solidFill>
                </a:endParaRPr>
              </a:p>
              <a:p>
                <a:pPr marL="0" indent="0">
                  <a:buNone/>
                </a:pPr>
                <a:r>
                  <a:rPr lang="en-US" sz="2400" dirty="0">
                    <a:solidFill>
                      <a:srgbClr val="A80000"/>
                    </a:solidFill>
                  </a:rPr>
                  <a:t>    = </a:t>
                </a:r>
                <a14:m>
                  <m:oMath xmlns:m="http://schemas.openxmlformats.org/officeDocument/2006/math">
                    <m:f>
                      <m:fPr>
                        <m:ctrlPr>
                          <a:rPr lang="en-US" sz="2400" i="1">
                            <a:solidFill>
                              <a:srgbClr val="A80000"/>
                            </a:solidFill>
                            <a:latin typeface="Cambria Math" panose="02040503050406030204" pitchFamily="18" charset="0"/>
                          </a:rPr>
                        </m:ctrlPr>
                      </m:fPr>
                      <m:num>
                        <m:r>
                          <m:rPr>
                            <m:nor/>
                          </m:rPr>
                          <a:rPr lang="en-US" sz="2400" dirty="0">
                            <a:solidFill>
                              <a:srgbClr val="A80000"/>
                            </a:solidFill>
                          </a:rPr>
                          <m:t>26,037.27 </m:t>
                        </m:r>
                      </m:num>
                      <m:den>
                        <m:rad>
                          <m:radPr>
                            <m:degHide m:val="on"/>
                            <m:ctrlPr>
                              <a:rPr lang="en-US" sz="2400" i="1">
                                <a:solidFill>
                                  <a:srgbClr val="A80000"/>
                                </a:solidFill>
                                <a:latin typeface="Cambria Math" panose="02040503050406030204" pitchFamily="18" charset="0"/>
                              </a:rPr>
                            </m:ctrlPr>
                          </m:radPr>
                          <m:deg/>
                          <m:e>
                            <m:r>
                              <m:rPr>
                                <m:nor/>
                              </m:rPr>
                              <a:rPr lang="en-US" sz="2400" dirty="0">
                                <a:solidFill>
                                  <a:srgbClr val="A80000"/>
                                </a:solidFill>
                              </a:rPr>
                              <m:t>130.49 </m:t>
                            </m:r>
                          </m:e>
                        </m:rad>
                        <m:rad>
                          <m:radPr>
                            <m:degHide m:val="on"/>
                            <m:ctrlPr>
                              <a:rPr lang="en-US" sz="2400" i="1">
                                <a:solidFill>
                                  <a:srgbClr val="A80000"/>
                                </a:solidFill>
                                <a:latin typeface="Cambria Math" panose="02040503050406030204" pitchFamily="18" charset="0"/>
                              </a:rPr>
                            </m:ctrlPr>
                          </m:radPr>
                          <m:deg/>
                          <m:e>
                            <m:r>
                              <m:rPr>
                                <m:nor/>
                              </m:rPr>
                              <a:rPr lang="en-US" sz="2400" dirty="0">
                                <a:solidFill>
                                  <a:srgbClr val="A80000"/>
                                </a:solidFill>
                              </a:rPr>
                              <m:t>6,806,986.81 </m:t>
                            </m:r>
                          </m:e>
                        </m:rad>
                      </m:den>
                    </m:f>
                  </m:oMath>
                </a14:m>
                <a:r>
                  <a:rPr lang="en-US" sz="2400" dirty="0">
                    <a:solidFill>
                      <a:srgbClr val="A80000"/>
                    </a:solidFill>
                  </a:rPr>
                  <a:t> </a:t>
                </a:r>
                <a:endParaRPr lang="en-US" sz="2400" i="1" dirty="0">
                  <a:solidFill>
                    <a:srgbClr val="A80000"/>
                  </a:solidFill>
                  <a:latin typeface="Cambria Math" panose="02040503050406030204" pitchFamily="18" charset="0"/>
                  <a:ea typeface="Cambria Math" panose="02040503050406030204" pitchFamily="18" charset="0"/>
                </a:endParaRPr>
              </a:p>
              <a:p>
                <a:pPr marL="0" indent="0">
                  <a:buNone/>
                </a:pPr>
                <a:r>
                  <a:rPr lang="en-US" sz="2400" dirty="0">
                    <a:solidFill>
                      <a:srgbClr val="A80000"/>
                    </a:solidFill>
                    <a:ea typeface="Cambria Math" panose="02040503050406030204" pitchFamily="18" charset="0"/>
                  </a:rPr>
                  <a:t>    </a:t>
                </a:r>
                <a14:m>
                  <m:oMath xmlns:m="http://schemas.openxmlformats.org/officeDocument/2006/math">
                    <m:r>
                      <a:rPr lang="en-US" sz="2400" i="1" dirty="0" smtClean="0">
                        <a:solidFill>
                          <a:srgbClr val="A80000"/>
                        </a:solidFill>
                        <a:latin typeface="Cambria Math" panose="02040503050406030204" pitchFamily="18" charset="0"/>
                        <a:ea typeface="Cambria Math" panose="02040503050406030204" pitchFamily="18" charset="0"/>
                      </a:rPr>
                      <m:t>≈</m:t>
                    </m:r>
                  </m:oMath>
                </a14:m>
                <a:r>
                  <a:rPr lang="en-US" sz="2400" dirty="0">
                    <a:solidFill>
                      <a:srgbClr val="A80000"/>
                    </a:solidFill>
                  </a:rPr>
                  <a:t> 0.874</a:t>
                </a:r>
              </a:p>
            </p:txBody>
          </p:sp>
        </mc:Choice>
        <mc:Fallback xmlns="">
          <p:sp>
            <p:nvSpPr>
              <p:cNvPr id="3" name="Content Placeholder 2">
                <a:extLst>
                  <a:ext uri="{FF2B5EF4-FFF2-40B4-BE49-F238E27FC236}">
                    <a16:creationId xmlns:a16="http://schemas.microsoft.com/office/drawing/2014/main" id="{31486232-7928-442F-A4FA-70095724DC2D}"/>
                  </a:ext>
                </a:extLst>
              </p:cNvPr>
              <p:cNvSpPr>
                <a:spLocks noGrp="1" noRot="1" noChangeAspect="1" noMove="1" noResize="1" noEditPoints="1" noAdjustHandles="1" noChangeArrowheads="1" noChangeShapeType="1" noTextEdit="1"/>
              </p:cNvSpPr>
              <p:nvPr>
                <p:ph idx="1"/>
              </p:nvPr>
            </p:nvSpPr>
            <p:spPr>
              <a:blipFill>
                <a:blip r:embed="rId3"/>
                <a:stretch>
                  <a:fillRect l="-1111" t="-1078"/>
                </a:stretch>
              </a:blipFill>
            </p:spPr>
            <p:txBody>
              <a:bodyPr/>
              <a:lstStyle/>
              <a:p>
                <a:r>
                  <a:rPr lang="en-US">
                    <a:noFill/>
                  </a:rPr>
                  <a:t> </a:t>
                </a:r>
              </a:p>
            </p:txBody>
          </p:sp>
        </mc:Fallback>
      </mc:AlternateContent>
      <p:sp>
        <p:nvSpPr>
          <p:cNvPr id="2" name="Title 1">
            <a:extLst>
              <a:ext uri="{FF2B5EF4-FFF2-40B4-BE49-F238E27FC236}">
                <a16:creationId xmlns:a16="http://schemas.microsoft.com/office/drawing/2014/main" xmlns="" id="{18F37E3B-688B-42DC-998D-EC18CAEE19B5}"/>
              </a:ext>
            </a:extLst>
          </p:cNvPr>
          <p:cNvSpPr>
            <a:spLocks noGrp="1"/>
          </p:cNvSpPr>
          <p:nvPr>
            <p:ph type="title"/>
          </p:nvPr>
        </p:nvSpPr>
        <p:spPr/>
        <p:txBody>
          <a:bodyPr/>
          <a:lstStyle/>
          <a:p>
            <a:pPr>
              <a:defRPr/>
            </a:pPr>
            <a:r>
              <a:rPr lang="en-US" sz="4400" dirty="0">
                <a:solidFill>
                  <a:schemeClr val="accent3"/>
                </a:solidFill>
                <a:ea typeface="+mj-ea"/>
              </a:rPr>
              <a:t>Solution: Calculating the Correlation Coefficient</a:t>
            </a:r>
            <a:endParaRPr lang="en-US" sz="4400" dirty="0">
              <a:ea typeface="+mj-ea"/>
            </a:endParaRPr>
          </a:p>
        </p:txBody>
      </p:sp>
      <p:sp>
        <p:nvSpPr>
          <p:cNvPr id="32778" name="Footer Placeholder 2">
            <a:extLst>
              <a:ext uri="{FF2B5EF4-FFF2-40B4-BE49-F238E27FC236}">
                <a16:creationId xmlns:a16="http://schemas.microsoft.com/office/drawing/2014/main" xmlns="" id="{44D3FE07-C50F-4FC5-A062-62E81CFBF74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graphicFrame>
        <p:nvGraphicFramePr>
          <p:cNvPr id="5" name="Object 18">
            <a:extLst>
              <a:ext uri="{FF2B5EF4-FFF2-40B4-BE49-F238E27FC236}">
                <a16:creationId xmlns:a16="http://schemas.microsoft.com/office/drawing/2014/main" xmlns="" id="{FA05053C-9008-4361-8DAF-AE81FFD4640A}"/>
              </a:ext>
            </a:extLst>
          </p:cNvPr>
          <p:cNvGraphicFramePr>
            <a:graphicFrameLocks noChangeAspect="1"/>
          </p:cNvGraphicFramePr>
          <p:nvPr>
            <p:extLst>
              <p:ext uri="{D42A27DB-BD31-4B8C-83A1-F6EECF244321}">
                <p14:modId xmlns:p14="http://schemas.microsoft.com/office/powerpoint/2010/main" val="2284110608"/>
              </p:ext>
            </p:extLst>
          </p:nvPr>
        </p:nvGraphicFramePr>
        <p:xfrm>
          <a:off x="544061" y="2142323"/>
          <a:ext cx="5051425" cy="1131888"/>
        </p:xfrm>
        <a:graphic>
          <a:graphicData uri="http://schemas.openxmlformats.org/presentationml/2006/ole">
            <mc:AlternateContent xmlns:mc="http://schemas.openxmlformats.org/markup-compatibility/2006">
              <mc:Choice xmlns:v="urn:schemas-microsoft-com:vml" Requires="v">
                <p:oleObj spid="_x0000_s7186" name="Equation" r:id="rId4" imgW="2946240" imgH="660240" progId="Equation.DSMT4">
                  <p:embed/>
                </p:oleObj>
              </mc:Choice>
              <mc:Fallback>
                <p:oleObj name="Equation" r:id="rId4" imgW="2946240" imgH="660240" progId="Equation.DSMT4">
                  <p:embed/>
                  <p:pic>
                    <p:nvPicPr>
                      <p:cNvPr id="1082386" name="Object 18">
                        <a:extLst>
                          <a:ext uri="{FF2B5EF4-FFF2-40B4-BE49-F238E27FC236}">
                            <a16:creationId xmlns:a16="http://schemas.microsoft.com/office/drawing/2014/main" xmlns="" id="{BA93E9A5-FDC7-4B68-AA67-3686004D4745}"/>
                          </a:ext>
                        </a:extLst>
                      </p:cNvPr>
                      <p:cNvPicPr>
                        <a:picLocks noChangeAspect="1" noChangeArrowheads="1"/>
                      </p:cNvPicPr>
                      <p:nvPr/>
                    </p:nvPicPr>
                    <p:blipFill>
                      <a:blip r:embed="rId5"/>
                      <a:srcRect/>
                      <a:stretch>
                        <a:fillRect/>
                      </a:stretch>
                    </p:blipFill>
                    <p:spPr bwMode="auto">
                      <a:xfrm>
                        <a:off x="544061" y="2142323"/>
                        <a:ext cx="5051425" cy="1131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056785439"/>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xmlns="" id="{31486232-7928-442F-A4FA-70095724DC2D}"/>
                  </a:ext>
                </a:extLst>
              </p:cNvPr>
              <p:cNvSpPr>
                <a:spLocks noGrp="1"/>
              </p:cNvSpPr>
              <p:nvPr>
                <p:ph idx="1"/>
              </p:nvPr>
            </p:nvSpPr>
            <p:spPr/>
            <p:txBody>
              <a:bodyPr/>
              <a:lstStyle/>
              <a:p>
                <a:r>
                  <a:rPr lang="en-US" dirty="0"/>
                  <a:t>The result </a:t>
                </a:r>
                <a:r>
                  <a:rPr lang="en-US" i="1" dirty="0"/>
                  <a:t>r </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dirty="0"/>
                  <a:t> 0.874 suggests a strong positive linear correlation.</a:t>
                </a:r>
              </a:p>
              <a:p>
                <a:r>
                  <a:rPr lang="en-US" dirty="0"/>
                  <a:t>As the gross domestic product increases, the carbon dioxide emissions tend to increase.</a:t>
                </a:r>
                <a:endParaRPr lang="en-US" sz="2400" dirty="0">
                  <a:solidFill>
                    <a:srgbClr val="C00000"/>
                  </a:solidFill>
                </a:endParaRPr>
              </a:p>
            </p:txBody>
          </p:sp>
        </mc:Choice>
        <mc:Fallback xmlns="">
          <p:sp>
            <p:nvSpPr>
              <p:cNvPr id="3" name="Content Placeholder 2">
                <a:extLst>
                  <a:ext uri="{FF2B5EF4-FFF2-40B4-BE49-F238E27FC236}">
                    <a16:creationId xmlns:a16="http://schemas.microsoft.com/office/drawing/2014/main" id="{31486232-7928-442F-A4FA-70095724DC2D}"/>
                  </a:ext>
                </a:extLst>
              </p:cNvPr>
              <p:cNvSpPr>
                <a:spLocks noGrp="1" noRot="1" noChangeAspect="1" noMove="1" noResize="1" noEditPoints="1" noAdjustHandles="1" noChangeArrowheads="1" noChangeShapeType="1" noTextEdit="1"/>
              </p:cNvSpPr>
              <p:nvPr>
                <p:ph idx="1"/>
              </p:nvPr>
            </p:nvSpPr>
            <p:spPr>
              <a:blipFill>
                <a:blip r:embed="rId2"/>
                <a:stretch>
                  <a:fillRect l="-1333" t="-1482" r="-370"/>
                </a:stretch>
              </a:blipFill>
            </p:spPr>
            <p:txBody>
              <a:bodyPr/>
              <a:lstStyle/>
              <a:p>
                <a:r>
                  <a:rPr lang="en-US">
                    <a:noFill/>
                  </a:rPr>
                  <a:t> </a:t>
                </a:r>
              </a:p>
            </p:txBody>
          </p:sp>
        </mc:Fallback>
      </mc:AlternateContent>
      <p:sp>
        <p:nvSpPr>
          <p:cNvPr id="2" name="Title 1">
            <a:extLst>
              <a:ext uri="{FF2B5EF4-FFF2-40B4-BE49-F238E27FC236}">
                <a16:creationId xmlns:a16="http://schemas.microsoft.com/office/drawing/2014/main" xmlns="" id="{18F37E3B-688B-42DC-998D-EC18CAEE19B5}"/>
              </a:ext>
            </a:extLst>
          </p:cNvPr>
          <p:cNvSpPr>
            <a:spLocks noGrp="1"/>
          </p:cNvSpPr>
          <p:nvPr>
            <p:ph type="title"/>
          </p:nvPr>
        </p:nvSpPr>
        <p:spPr/>
        <p:txBody>
          <a:bodyPr/>
          <a:lstStyle/>
          <a:p>
            <a:pPr>
              <a:defRPr/>
            </a:pPr>
            <a:r>
              <a:rPr lang="en-US" sz="4400" dirty="0">
                <a:solidFill>
                  <a:schemeClr val="accent3"/>
                </a:solidFill>
                <a:ea typeface="+mj-ea"/>
              </a:rPr>
              <a:t>Solution: Calculating the Correlation Coefficient</a:t>
            </a:r>
            <a:endParaRPr lang="en-US" sz="4400" dirty="0">
              <a:ea typeface="+mj-ea"/>
            </a:endParaRPr>
          </a:p>
        </p:txBody>
      </p:sp>
      <p:sp>
        <p:nvSpPr>
          <p:cNvPr id="32778" name="Footer Placeholder 2">
            <a:extLst>
              <a:ext uri="{FF2B5EF4-FFF2-40B4-BE49-F238E27FC236}">
                <a16:creationId xmlns:a16="http://schemas.microsoft.com/office/drawing/2014/main" xmlns="" id="{44D3FE07-C50F-4FC5-A062-62E81CFBF74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253904689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FCB90A1-5B42-41AB-9E6E-90F2EFB3E853}"/>
              </a:ext>
            </a:extLst>
          </p:cNvPr>
          <p:cNvSpPr>
            <a:spLocks noGrp="1"/>
          </p:cNvSpPr>
          <p:nvPr>
            <p:ph type="title"/>
          </p:nvPr>
        </p:nvSpPr>
        <p:spPr>
          <a:xfrm>
            <a:off x="304800" y="166688"/>
            <a:ext cx="8686800" cy="1143000"/>
          </a:xfrm>
        </p:spPr>
        <p:txBody>
          <a:bodyPr/>
          <a:lstStyle/>
          <a:p>
            <a:pPr>
              <a:defRPr/>
            </a:pPr>
            <a:r>
              <a:rPr lang="en-US" dirty="0">
                <a:solidFill>
                  <a:schemeClr val="accent3"/>
                </a:solidFill>
                <a:ea typeface="+mj-ea"/>
              </a:rPr>
              <a:t>Example: Using Technology to Find a Correlation Coefficient</a:t>
            </a:r>
          </a:p>
        </p:txBody>
      </p:sp>
      <p:sp>
        <p:nvSpPr>
          <p:cNvPr id="33794" name="Content Placeholder 2">
            <a:extLst>
              <a:ext uri="{FF2B5EF4-FFF2-40B4-BE49-F238E27FC236}">
                <a16:creationId xmlns:a16="http://schemas.microsoft.com/office/drawing/2014/main" xmlns="" id="{D34B26E7-0F85-4CC6-B154-1C21E42F600E}"/>
              </a:ext>
            </a:extLst>
          </p:cNvPr>
          <p:cNvSpPr>
            <a:spLocks noGrp="1"/>
          </p:cNvSpPr>
          <p:nvPr>
            <p:ph idx="1"/>
          </p:nvPr>
        </p:nvSpPr>
        <p:spPr>
          <a:xfrm>
            <a:off x="457200" y="1600200"/>
            <a:ext cx="4114800" cy="4525963"/>
          </a:xfrm>
        </p:spPr>
        <p:txBody>
          <a:bodyPr/>
          <a:lstStyle/>
          <a:p>
            <a:pPr marL="0" indent="0">
              <a:buFont typeface="Arial" panose="020B0604020202020204" pitchFamily="34" charset="0"/>
              <a:buNone/>
            </a:pPr>
            <a:r>
              <a:rPr lang="en-US" altLang="en-US" dirty="0"/>
              <a:t>Use a technology tool to calculate the correlation coefficient for the Old Faithful data. What can you conclude?</a:t>
            </a:r>
          </a:p>
        </p:txBody>
      </p:sp>
      <p:sp>
        <p:nvSpPr>
          <p:cNvPr id="33860" name="Footer Placeholder 2">
            <a:extLst>
              <a:ext uri="{FF2B5EF4-FFF2-40B4-BE49-F238E27FC236}">
                <a16:creationId xmlns:a16="http://schemas.microsoft.com/office/drawing/2014/main" xmlns="" id="{C33A88A9-6877-4A57-A37F-3C19C4054F0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pic>
        <p:nvPicPr>
          <p:cNvPr id="5" name="Picture 4" descr="A screenshot of a cell phone&#10;&#10;Description generated with very high confidence">
            <a:extLst>
              <a:ext uri="{FF2B5EF4-FFF2-40B4-BE49-F238E27FC236}">
                <a16:creationId xmlns:a16="http://schemas.microsoft.com/office/drawing/2014/main" xmlns="" id="{3B753410-DEAE-4137-A4CD-730A291EF5E1}"/>
              </a:ext>
            </a:extLst>
          </p:cNvPr>
          <p:cNvPicPr>
            <a:picLocks noChangeAspect="1"/>
          </p:cNvPicPr>
          <p:nvPr/>
        </p:nvPicPr>
        <p:blipFill rotWithShape="1">
          <a:blip r:embed="rId2">
            <a:extLst>
              <a:ext uri="{28A0092B-C50C-407E-A947-70E740481C1C}">
                <a14:useLocalDpi xmlns:a14="http://schemas.microsoft.com/office/drawing/2010/main" val="0"/>
              </a:ext>
            </a:extLst>
          </a:blip>
          <a:srcRect b="1986"/>
          <a:stretch/>
        </p:blipFill>
        <p:spPr>
          <a:xfrm>
            <a:off x="4822707" y="1309688"/>
            <a:ext cx="3864093" cy="5002078"/>
          </a:xfrm>
          <a:prstGeom prst="rect">
            <a:avLst/>
          </a:prstGeom>
        </p:spPr>
      </p:pic>
    </p:spTree>
    <p:extLst>
      <p:ext uri="{BB962C8B-B14F-4D97-AF65-F5344CB8AC3E}">
        <p14:creationId xmlns:p14="http://schemas.microsoft.com/office/powerpoint/2010/main" val="2986618875"/>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8713FA76-A361-48F6-A03F-1B9191357D56}"/>
              </a:ext>
            </a:extLst>
          </p:cNvPr>
          <p:cNvSpPr>
            <a:spLocks noGrp="1"/>
          </p:cNvSpPr>
          <p:nvPr>
            <p:ph type="title"/>
          </p:nvPr>
        </p:nvSpPr>
        <p:spPr>
          <a:xfrm>
            <a:off x="166687" y="190500"/>
            <a:ext cx="8686800" cy="1143000"/>
          </a:xfrm>
        </p:spPr>
        <p:txBody>
          <a:bodyPr/>
          <a:lstStyle/>
          <a:p>
            <a:pPr>
              <a:defRPr/>
            </a:pPr>
            <a:r>
              <a:rPr lang="en-US" sz="4400" dirty="0">
                <a:solidFill>
                  <a:schemeClr val="accent3"/>
                </a:solidFill>
                <a:ea typeface="+mj-ea"/>
              </a:rPr>
              <a:t>Solution: Using Technology to Find a Correlation Coefficient</a:t>
            </a:r>
            <a:endParaRPr lang="en-US" sz="4400" dirty="0">
              <a:ea typeface="+mj-ea"/>
            </a:endParaRPr>
          </a:p>
        </p:txBody>
      </p:sp>
      <p:sp>
        <p:nvSpPr>
          <p:cNvPr id="34830" name="Footer Placeholder 2">
            <a:extLst>
              <a:ext uri="{FF2B5EF4-FFF2-40B4-BE49-F238E27FC236}">
                <a16:creationId xmlns:a16="http://schemas.microsoft.com/office/drawing/2014/main" xmlns="" id="{B5D5C581-47B1-4DDC-AAB1-DA2B1A4966D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
        <p:nvSpPr>
          <p:cNvPr id="2" name="Rectangle 1">
            <a:extLst>
              <a:ext uri="{FF2B5EF4-FFF2-40B4-BE49-F238E27FC236}">
                <a16:creationId xmlns:a16="http://schemas.microsoft.com/office/drawing/2014/main" xmlns="" id="{28D14DA5-E163-4D97-8411-CA08A918A8CA}"/>
              </a:ext>
            </a:extLst>
          </p:cNvPr>
          <p:cNvSpPr/>
          <p:nvPr/>
        </p:nvSpPr>
        <p:spPr>
          <a:xfrm>
            <a:off x="401780" y="1517411"/>
            <a:ext cx="8234219" cy="2677656"/>
          </a:xfrm>
          <a:prstGeom prst="rect">
            <a:avLst/>
          </a:prstGeom>
        </p:spPr>
        <p:txBody>
          <a:bodyPr wrap="square">
            <a:spAutoFit/>
          </a:bodyPr>
          <a:lstStyle/>
          <a:p>
            <a:r>
              <a:rPr lang="en-US" sz="2800" b="1" dirty="0">
                <a:solidFill>
                  <a:schemeClr val="accent3"/>
                </a:solidFill>
                <a:latin typeface="TimesTenLTStd-Roman"/>
              </a:rPr>
              <a:t>Solution:</a:t>
            </a:r>
          </a:p>
          <a:p>
            <a:r>
              <a:rPr lang="en-US" sz="2800" dirty="0">
                <a:latin typeface="TimesTenLTStd-Roman"/>
              </a:rPr>
              <a:t>MINITAB, Excel, the TI-84 Plus, and </a:t>
            </a:r>
            <a:r>
              <a:rPr lang="en-US" sz="2800" dirty="0" err="1">
                <a:latin typeface="TimesTenLTStd-Roman"/>
              </a:rPr>
              <a:t>StatCrunch</a:t>
            </a:r>
            <a:r>
              <a:rPr lang="en-US" sz="2800" dirty="0">
                <a:latin typeface="TimesTenLTStd-Roman"/>
              </a:rPr>
              <a:t> each have features for graphing scatter plots. Try using this technology to draw the scatter plots shown. From the scatter plots, it appears that the variables have a positive</a:t>
            </a:r>
          </a:p>
          <a:p>
            <a:r>
              <a:rPr lang="en-US" sz="2800" dirty="0">
                <a:latin typeface="TimesTenLTStd-Roman"/>
              </a:rPr>
              <a:t>linear correlation.</a:t>
            </a:r>
            <a:endParaRPr lang="en-US" sz="2800" dirty="0"/>
          </a:p>
        </p:txBody>
      </p:sp>
    </p:spTree>
    <p:extLst>
      <p:ext uri="{BB962C8B-B14F-4D97-AF65-F5344CB8AC3E}">
        <p14:creationId xmlns:p14="http://schemas.microsoft.com/office/powerpoint/2010/main" val="1098492305"/>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shot of a cell phone&#10;&#10;Description generated with very high confidence">
            <a:extLst>
              <a:ext uri="{FF2B5EF4-FFF2-40B4-BE49-F238E27FC236}">
                <a16:creationId xmlns:a16="http://schemas.microsoft.com/office/drawing/2014/main" xmlns="" id="{5EDD2C35-1CF6-441C-AD5A-84DE2F4ABE2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9632" y="1414913"/>
            <a:ext cx="5332254" cy="4812631"/>
          </a:xfrm>
          <a:prstGeom prst="rect">
            <a:avLst/>
          </a:prstGeom>
        </p:spPr>
      </p:pic>
      <p:sp>
        <p:nvSpPr>
          <p:cNvPr id="4" name="Title 3">
            <a:extLst>
              <a:ext uri="{FF2B5EF4-FFF2-40B4-BE49-F238E27FC236}">
                <a16:creationId xmlns:a16="http://schemas.microsoft.com/office/drawing/2014/main" xmlns="" id="{8713FA76-A361-48F6-A03F-1B9191357D56}"/>
              </a:ext>
            </a:extLst>
          </p:cNvPr>
          <p:cNvSpPr>
            <a:spLocks noGrp="1"/>
          </p:cNvSpPr>
          <p:nvPr>
            <p:ph type="title"/>
          </p:nvPr>
        </p:nvSpPr>
        <p:spPr>
          <a:xfrm>
            <a:off x="166687" y="190500"/>
            <a:ext cx="8686800" cy="1143000"/>
          </a:xfrm>
        </p:spPr>
        <p:txBody>
          <a:bodyPr/>
          <a:lstStyle/>
          <a:p>
            <a:pPr>
              <a:defRPr/>
            </a:pPr>
            <a:r>
              <a:rPr lang="en-US" sz="4400" dirty="0">
                <a:solidFill>
                  <a:schemeClr val="accent3"/>
                </a:solidFill>
                <a:ea typeface="+mj-ea"/>
              </a:rPr>
              <a:t>Solution: Using Technology to Find a Correlation Coefficient</a:t>
            </a:r>
            <a:endParaRPr lang="en-US" sz="4400" dirty="0">
              <a:ea typeface="+mj-ea"/>
            </a:endParaRPr>
          </a:p>
        </p:txBody>
      </p:sp>
      <p:sp>
        <p:nvSpPr>
          <p:cNvPr id="34830" name="Footer Placeholder 2">
            <a:extLst>
              <a:ext uri="{FF2B5EF4-FFF2-40B4-BE49-F238E27FC236}">
                <a16:creationId xmlns:a16="http://schemas.microsoft.com/office/drawing/2014/main" xmlns="" id="{B5D5C581-47B1-4DDC-AAB1-DA2B1A4966D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
        <p:nvSpPr>
          <p:cNvPr id="2" name="Rectangle 1">
            <a:extLst>
              <a:ext uri="{FF2B5EF4-FFF2-40B4-BE49-F238E27FC236}">
                <a16:creationId xmlns:a16="http://schemas.microsoft.com/office/drawing/2014/main" xmlns="" id="{28D14DA5-E163-4D97-8411-CA08A918A8CA}"/>
              </a:ext>
            </a:extLst>
          </p:cNvPr>
          <p:cNvSpPr/>
          <p:nvPr/>
        </p:nvSpPr>
        <p:spPr>
          <a:xfrm>
            <a:off x="5671886" y="3687803"/>
            <a:ext cx="3369967" cy="2246769"/>
          </a:xfrm>
          <a:prstGeom prst="rect">
            <a:avLst/>
          </a:prstGeom>
        </p:spPr>
        <p:txBody>
          <a:bodyPr wrap="square">
            <a:spAutoFit/>
          </a:bodyPr>
          <a:lstStyle/>
          <a:p>
            <a:r>
              <a:rPr lang="en-US" sz="2800" dirty="0">
                <a:latin typeface="+mn-lt"/>
              </a:rPr>
              <a:t>As the durations of the eruptions increase, the times until the next eruption tend to increase.</a:t>
            </a:r>
            <a:endParaRPr lang="en-US" sz="4000" dirty="0">
              <a:latin typeface="+mn-lt"/>
            </a:endParaRP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xmlns="" id="{278608AD-40ED-4E7F-98AE-678A9E432FF7}"/>
                  </a:ext>
                </a:extLst>
              </p:cNvPr>
              <p:cNvSpPr txBox="1"/>
              <p:nvPr/>
            </p:nvSpPr>
            <p:spPr>
              <a:xfrm>
                <a:off x="5751929" y="1645922"/>
                <a:ext cx="3052439" cy="1815882"/>
              </a:xfrm>
              <a:prstGeom prst="rect">
                <a:avLst/>
              </a:prstGeom>
              <a:noFill/>
            </p:spPr>
            <p:txBody>
              <a:bodyPr wrap="none" rtlCol="0">
                <a:spAutoFit/>
              </a:bodyPr>
              <a:lstStyle/>
              <a:p>
                <a:r>
                  <a:rPr lang="en-US" sz="2800" i="1" dirty="0">
                    <a:latin typeface="+mn-lt"/>
                  </a:rPr>
                  <a:t>r</a:t>
                </a:r>
                <a:r>
                  <a:rPr lang="en-US" sz="2800" dirty="0">
                    <a:latin typeface="+mn-lt"/>
                  </a:rPr>
                  <a:t> </a:t>
                </a:r>
                <a14:m>
                  <m:oMath xmlns:m="http://schemas.openxmlformats.org/officeDocument/2006/math">
                    <m:r>
                      <a:rPr lang="en-US" sz="2800" i="1" smtClean="0">
                        <a:latin typeface="Cambria Math" panose="02040503050406030204" pitchFamily="18" charset="0"/>
                        <a:ea typeface="Cambria Math" panose="02040503050406030204" pitchFamily="18" charset="0"/>
                      </a:rPr>
                      <m:t>≈</m:t>
                    </m:r>
                  </m:oMath>
                </a14:m>
                <a:r>
                  <a:rPr lang="en-US" sz="2800" dirty="0">
                    <a:latin typeface="+mn-lt"/>
                  </a:rPr>
                  <a:t> 0.979.</a:t>
                </a:r>
              </a:p>
              <a:p>
                <a:r>
                  <a:rPr lang="en-US" sz="2800" dirty="0">
                    <a:latin typeface="+mn-lt"/>
                  </a:rPr>
                  <a:t>This value of </a:t>
                </a:r>
                <a:r>
                  <a:rPr lang="en-US" sz="2800" i="1" dirty="0">
                    <a:latin typeface="+mn-lt"/>
                  </a:rPr>
                  <a:t>r </a:t>
                </a:r>
              </a:p>
              <a:p>
                <a:r>
                  <a:rPr lang="en-US" sz="2800" dirty="0">
                    <a:latin typeface="+mn-lt"/>
                  </a:rPr>
                  <a:t>suggests a strong </a:t>
                </a:r>
              </a:p>
              <a:p>
                <a:r>
                  <a:rPr lang="en-US" sz="2800" dirty="0">
                    <a:latin typeface="+mn-lt"/>
                  </a:rPr>
                  <a:t>positive correlation.</a:t>
                </a:r>
              </a:p>
            </p:txBody>
          </p:sp>
        </mc:Choice>
        <mc:Fallback xmlns="">
          <p:sp>
            <p:nvSpPr>
              <p:cNvPr id="7" name="TextBox 6">
                <a:extLst>
                  <a:ext uri="{FF2B5EF4-FFF2-40B4-BE49-F238E27FC236}">
                    <a16:creationId xmlns:a16="http://schemas.microsoft.com/office/drawing/2014/main" id="{278608AD-40ED-4E7F-98AE-678A9E432FF7}"/>
                  </a:ext>
                </a:extLst>
              </p:cNvPr>
              <p:cNvSpPr txBox="1">
                <a:spLocks noRot="1" noChangeAspect="1" noMove="1" noResize="1" noEditPoints="1" noAdjustHandles="1" noChangeArrowheads="1" noChangeShapeType="1" noTextEdit="1"/>
              </p:cNvSpPr>
              <p:nvPr/>
            </p:nvSpPr>
            <p:spPr>
              <a:xfrm>
                <a:off x="5751929" y="1645922"/>
                <a:ext cx="3052439" cy="1815882"/>
              </a:xfrm>
              <a:prstGeom prst="rect">
                <a:avLst/>
              </a:prstGeom>
              <a:blipFill>
                <a:blip r:embed="rId3"/>
                <a:stretch>
                  <a:fillRect l="-4200" t="-3356" r="-2400" b="-8389"/>
                </a:stretch>
              </a:blipFill>
            </p:spPr>
            <p:txBody>
              <a:bodyPr/>
              <a:lstStyle/>
              <a:p>
                <a:r>
                  <a:rPr lang="en-US">
                    <a:noFill/>
                  </a:rPr>
                  <a:t> </a:t>
                </a:r>
              </a:p>
            </p:txBody>
          </p:sp>
        </mc:Fallback>
      </mc:AlternateContent>
    </p:spTree>
    <p:extLst>
      <p:ext uri="{BB962C8B-B14F-4D97-AF65-F5344CB8AC3E}">
        <p14:creationId xmlns:p14="http://schemas.microsoft.com/office/powerpoint/2010/main" val="419618866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2">
            <a:extLst>
              <a:ext uri="{FF2B5EF4-FFF2-40B4-BE49-F238E27FC236}">
                <a16:creationId xmlns:a16="http://schemas.microsoft.com/office/drawing/2014/main" xmlns="" id="{FBEBDD92-6438-4E71-997F-22F951DB290F}"/>
              </a:ext>
            </a:extLst>
          </p:cNvPr>
          <p:cNvSpPr>
            <a:spLocks noGrp="1"/>
          </p:cNvSpPr>
          <p:nvPr>
            <p:ph type="title"/>
          </p:nvPr>
        </p:nvSpPr>
        <p:spPr>
          <a:xfrm>
            <a:off x="0" y="274638"/>
            <a:ext cx="9144000" cy="1143000"/>
          </a:xfrm>
        </p:spPr>
        <p:txBody>
          <a:bodyPr/>
          <a:lstStyle/>
          <a:p>
            <a:r>
              <a:rPr lang="en-US" altLang="en-US" sz="4000" dirty="0"/>
              <a:t>Using a Table to Test a Population Correlation Coefficient </a:t>
            </a:r>
            <a:r>
              <a:rPr lang="el-GR" altLang="en-US" sz="4000" i="1" dirty="0"/>
              <a:t>ρ</a:t>
            </a:r>
            <a:endParaRPr lang="en-US" altLang="en-US" sz="4000" i="1" dirty="0"/>
          </a:p>
        </p:txBody>
      </p:sp>
      <p:sp>
        <p:nvSpPr>
          <p:cNvPr id="50179" name="Content Placeholder 3">
            <a:extLst>
              <a:ext uri="{FF2B5EF4-FFF2-40B4-BE49-F238E27FC236}">
                <a16:creationId xmlns:a16="http://schemas.microsoft.com/office/drawing/2014/main" xmlns="" id="{49496FC7-114D-47BF-ABD5-3237184446D0}"/>
              </a:ext>
            </a:extLst>
          </p:cNvPr>
          <p:cNvSpPr>
            <a:spLocks noGrp="1"/>
          </p:cNvSpPr>
          <p:nvPr>
            <p:ph idx="1"/>
          </p:nvPr>
        </p:nvSpPr>
        <p:spPr/>
        <p:txBody>
          <a:bodyPr/>
          <a:lstStyle/>
          <a:p>
            <a:r>
              <a:rPr lang="en-US" dirty="0"/>
              <a:t>Once you have calculated </a:t>
            </a:r>
            <a:r>
              <a:rPr lang="en-US" i="1" dirty="0"/>
              <a:t>r</a:t>
            </a:r>
            <a:r>
              <a:rPr lang="en-US" dirty="0"/>
              <a:t>, the sample correlation coefficient, you will want to determine whether there is enough evidence to</a:t>
            </a:r>
            <a:r>
              <a:rPr lang="en-US" altLang="en-US" dirty="0"/>
              <a:t> decide that the population correlation coefficient </a:t>
            </a:r>
            <a:r>
              <a:rPr lang="el-GR" altLang="en-US" i="1" dirty="0"/>
              <a:t>ρ</a:t>
            </a:r>
            <a:r>
              <a:rPr lang="en-US" altLang="en-US" dirty="0"/>
              <a:t> is significant.</a:t>
            </a:r>
          </a:p>
          <a:p>
            <a:r>
              <a:rPr lang="en-US" altLang="en-US" dirty="0"/>
              <a:t>Use Table 11 in Appendix B.</a:t>
            </a:r>
          </a:p>
          <a:p>
            <a:r>
              <a:rPr lang="en-US" altLang="en-US" dirty="0"/>
              <a:t>If |</a:t>
            </a:r>
            <a:r>
              <a:rPr lang="en-US" altLang="en-US" i="1" dirty="0"/>
              <a:t>r</a:t>
            </a:r>
            <a:r>
              <a:rPr lang="en-US" altLang="en-US" dirty="0"/>
              <a:t>| is greater than the critical value, there is enough evidence to decide that the correlation coefficient </a:t>
            </a:r>
            <a:r>
              <a:rPr lang="el-GR" altLang="en-US" i="1" dirty="0"/>
              <a:t>ρ</a:t>
            </a:r>
            <a:r>
              <a:rPr lang="en-US" altLang="en-US" i="1" dirty="0"/>
              <a:t> </a:t>
            </a:r>
            <a:r>
              <a:rPr lang="en-US" altLang="en-US" dirty="0"/>
              <a:t>is significant.</a:t>
            </a:r>
            <a:endParaRPr lang="el-GR" altLang="en-US" i="1" dirty="0"/>
          </a:p>
          <a:p>
            <a:endParaRPr lang="en-US" altLang="en-US" dirty="0"/>
          </a:p>
        </p:txBody>
      </p:sp>
      <p:sp>
        <p:nvSpPr>
          <p:cNvPr id="35843" name="Footer Placeholder 2">
            <a:extLst>
              <a:ext uri="{FF2B5EF4-FFF2-40B4-BE49-F238E27FC236}">
                <a16:creationId xmlns:a16="http://schemas.microsoft.com/office/drawing/2014/main" xmlns="" id="{623656D9-0B76-41DC-8163-2FF7D1BB6CE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153736145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179">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17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2">
            <a:extLst>
              <a:ext uri="{FF2B5EF4-FFF2-40B4-BE49-F238E27FC236}">
                <a16:creationId xmlns:a16="http://schemas.microsoft.com/office/drawing/2014/main" xmlns="" id="{6E8C4A95-9829-4BE3-B19E-11BA8DC9BC03}"/>
              </a:ext>
            </a:extLst>
          </p:cNvPr>
          <p:cNvSpPr>
            <a:spLocks noGrp="1"/>
          </p:cNvSpPr>
          <p:nvPr>
            <p:ph type="title"/>
          </p:nvPr>
        </p:nvSpPr>
        <p:spPr/>
        <p:txBody>
          <a:bodyPr/>
          <a:lstStyle/>
          <a:p>
            <a:r>
              <a:rPr lang="en-US" altLang="en-US" dirty="0"/>
              <a:t>Using a Table to Test a Correlation Coefficient </a:t>
            </a:r>
            <a:r>
              <a:rPr lang="el-GR" altLang="en-US" i="1" dirty="0"/>
              <a:t>ρ</a:t>
            </a:r>
            <a:endParaRPr lang="en-US" altLang="en-US" i="1" dirty="0"/>
          </a:p>
        </p:txBody>
      </p:sp>
      <p:sp>
        <p:nvSpPr>
          <p:cNvPr id="51203" name="Content Placeholder 3">
            <a:extLst>
              <a:ext uri="{FF2B5EF4-FFF2-40B4-BE49-F238E27FC236}">
                <a16:creationId xmlns:a16="http://schemas.microsoft.com/office/drawing/2014/main" xmlns="" id="{E1E77AC9-BC3A-4774-B7C8-B52A49A06FDD}"/>
              </a:ext>
            </a:extLst>
          </p:cNvPr>
          <p:cNvSpPr>
            <a:spLocks noGrp="1"/>
          </p:cNvSpPr>
          <p:nvPr>
            <p:ph idx="1"/>
          </p:nvPr>
        </p:nvSpPr>
        <p:spPr/>
        <p:txBody>
          <a:bodyPr/>
          <a:lstStyle/>
          <a:p>
            <a:r>
              <a:rPr lang="en-US" altLang="en-US" dirty="0"/>
              <a:t>Determine whether </a:t>
            </a:r>
            <a:r>
              <a:rPr lang="el-GR" altLang="en-US" i="1" dirty="0"/>
              <a:t>ρ</a:t>
            </a:r>
            <a:r>
              <a:rPr lang="en-US" altLang="en-US" dirty="0"/>
              <a:t> is significant for five pairs of data (</a:t>
            </a:r>
            <a:r>
              <a:rPr lang="en-US" altLang="en-US" i="1" dirty="0"/>
              <a:t>n</a:t>
            </a:r>
            <a:r>
              <a:rPr lang="en-US" altLang="en-US" dirty="0"/>
              <a:t> = 5) at a level of significance of </a:t>
            </a:r>
            <a:r>
              <a:rPr lang="el-GR" altLang="en-US" i="1" dirty="0"/>
              <a:t>α</a:t>
            </a:r>
            <a:r>
              <a:rPr lang="en-US" altLang="en-US" dirty="0"/>
              <a:t> = 0.01.</a:t>
            </a:r>
          </a:p>
          <a:p>
            <a:endParaRPr lang="en-US" altLang="en-US" dirty="0"/>
          </a:p>
          <a:p>
            <a:endParaRPr lang="en-US" altLang="en-US" dirty="0"/>
          </a:p>
          <a:p>
            <a:endParaRPr lang="en-US" altLang="en-US" dirty="0"/>
          </a:p>
          <a:p>
            <a:endParaRPr lang="en-US" altLang="en-US" dirty="0"/>
          </a:p>
          <a:p>
            <a:r>
              <a:rPr lang="en-US" altLang="en-US" dirty="0"/>
              <a:t>If |</a:t>
            </a:r>
            <a:r>
              <a:rPr lang="en-US" altLang="en-US" i="1" dirty="0"/>
              <a:t>r</a:t>
            </a:r>
            <a:r>
              <a:rPr lang="en-US" altLang="en-US" dirty="0"/>
              <a:t>| &gt; 0.959, the correlation is significant. Otherwise, there is not enough evidence to conclude that the correlation is significant.</a:t>
            </a:r>
          </a:p>
        </p:txBody>
      </p:sp>
      <p:sp>
        <p:nvSpPr>
          <p:cNvPr id="36873" name="Footer Placeholder 2">
            <a:extLst>
              <a:ext uri="{FF2B5EF4-FFF2-40B4-BE49-F238E27FC236}">
                <a16:creationId xmlns:a16="http://schemas.microsoft.com/office/drawing/2014/main" xmlns="" id="{D41BC3C0-FFE3-4FCB-9ACA-6C658DC668F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pic>
        <p:nvPicPr>
          <p:cNvPr id="4" name="Picture 3" descr="A close up of text on a white background&#10;&#10;Description generated with very high confidence">
            <a:extLst>
              <a:ext uri="{FF2B5EF4-FFF2-40B4-BE49-F238E27FC236}">
                <a16:creationId xmlns:a16="http://schemas.microsoft.com/office/drawing/2014/main" xmlns="" id="{485D786C-3758-47FE-8D2B-33D22DA6CBC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2329" y="2666246"/>
            <a:ext cx="7604208" cy="1818045"/>
          </a:xfrm>
          <a:prstGeom prst="rect">
            <a:avLst/>
          </a:prstGeom>
        </p:spPr>
      </p:pic>
    </p:spTree>
    <p:extLst>
      <p:ext uri="{BB962C8B-B14F-4D97-AF65-F5344CB8AC3E}">
        <p14:creationId xmlns:p14="http://schemas.microsoft.com/office/powerpoint/2010/main" val="280001415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0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a:extLst>
              <a:ext uri="{FF2B5EF4-FFF2-40B4-BE49-F238E27FC236}">
                <a16:creationId xmlns:a16="http://schemas.microsoft.com/office/drawing/2014/main" xmlns="" id="{43A7694F-2A66-4BE1-9E54-3E5F65C96D2F}"/>
              </a:ext>
            </a:extLst>
          </p:cNvPr>
          <p:cNvSpPr>
            <a:spLocks noGrp="1" noChangeArrowheads="1"/>
          </p:cNvSpPr>
          <p:nvPr>
            <p:ph type="title"/>
          </p:nvPr>
        </p:nvSpPr>
        <p:spPr>
          <a:noFill/>
        </p:spPr>
        <p:txBody>
          <a:bodyPr/>
          <a:lstStyle/>
          <a:p>
            <a:pPr eaLnBrk="1" hangingPunct="1"/>
            <a:r>
              <a:rPr lang="en-US" altLang="en-US" dirty="0"/>
              <a:t>Using Table 11 for the Correlation Coefficient </a:t>
            </a:r>
            <a:r>
              <a:rPr lang="el-GR" altLang="en-US" i="1" dirty="0"/>
              <a:t>ρ</a:t>
            </a:r>
          </a:p>
        </p:txBody>
      </p:sp>
      <p:sp>
        <p:nvSpPr>
          <p:cNvPr id="1091588" name="Text Box 4">
            <a:extLst>
              <a:ext uri="{FF2B5EF4-FFF2-40B4-BE49-F238E27FC236}">
                <a16:creationId xmlns:a16="http://schemas.microsoft.com/office/drawing/2014/main" xmlns="" id="{58D3D879-A0B2-4252-937B-48DE5994030F}"/>
              </a:ext>
            </a:extLst>
          </p:cNvPr>
          <p:cNvSpPr txBox="1">
            <a:spLocks noChangeArrowheads="1"/>
          </p:cNvSpPr>
          <p:nvPr/>
        </p:nvSpPr>
        <p:spPr bwMode="auto">
          <a:xfrm>
            <a:off x="381000" y="2093913"/>
            <a:ext cx="41148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Tx/>
              <a:buAutoNum type="arabicPeriod"/>
            </a:pPr>
            <a:r>
              <a:rPr lang="en-US" altLang="en-US" sz="2800">
                <a:latin typeface="Times New Roman" panose="02020603050405020304" pitchFamily="18" charset="0"/>
                <a:cs typeface="Times New Roman" panose="02020603050405020304" pitchFamily="18" charset="0"/>
              </a:rPr>
              <a:t>Determine the number of pairs of data in the sample.</a:t>
            </a:r>
            <a:endParaRPr lang="en-US" altLang="en-US" sz="2800">
              <a:latin typeface="Times New Roman" panose="02020603050405020304" pitchFamily="18" charset="0"/>
              <a:cs typeface="Times New Roman" panose="02020603050405020304" pitchFamily="18" charset="0"/>
              <a:sym typeface="Symbol" panose="05050102010706020507" pitchFamily="18" charset="2"/>
            </a:endParaRPr>
          </a:p>
          <a:p>
            <a:pPr eaLnBrk="1" hangingPunct="1">
              <a:spcBef>
                <a:spcPct val="55000"/>
              </a:spcBef>
              <a:buClr>
                <a:schemeClr val="accent1"/>
              </a:buClr>
              <a:buFontTx/>
              <a:buAutoNum type="arabicPeriod"/>
            </a:pPr>
            <a:r>
              <a:rPr lang="en-US" altLang="en-US" sz="2800">
                <a:latin typeface="Times New Roman" panose="02020603050405020304" pitchFamily="18" charset="0"/>
                <a:cs typeface="Times New Roman" panose="02020603050405020304" pitchFamily="18" charset="0"/>
                <a:sym typeface="Symbol" panose="05050102010706020507" pitchFamily="18" charset="2"/>
              </a:rPr>
              <a:t>Specify the level of significance.</a:t>
            </a:r>
          </a:p>
          <a:p>
            <a:pPr eaLnBrk="1" hangingPunct="1">
              <a:spcBef>
                <a:spcPct val="55000"/>
              </a:spcBef>
              <a:buClr>
                <a:schemeClr val="accent1"/>
              </a:buClr>
              <a:buFontTx/>
              <a:buAutoNum type="arabicPeriod"/>
            </a:pPr>
            <a:r>
              <a:rPr lang="en-US" altLang="en-US" sz="2800">
                <a:latin typeface="Times New Roman" panose="02020603050405020304" pitchFamily="18" charset="0"/>
                <a:cs typeface="Times New Roman" panose="02020603050405020304" pitchFamily="18" charset="0"/>
                <a:sym typeface="Symbol" panose="05050102010706020507" pitchFamily="18" charset="2"/>
              </a:rPr>
              <a:t>Find the critical value.</a:t>
            </a:r>
          </a:p>
        </p:txBody>
      </p:sp>
      <p:sp>
        <p:nvSpPr>
          <p:cNvPr id="37891" name="Text Box 8">
            <a:extLst>
              <a:ext uri="{FF2B5EF4-FFF2-40B4-BE49-F238E27FC236}">
                <a16:creationId xmlns:a16="http://schemas.microsoft.com/office/drawing/2014/main" xmlns="" id="{F9CB9889-3DB9-4B47-B3F6-C9C6A6397463}"/>
              </a:ext>
            </a:extLst>
          </p:cNvPr>
          <p:cNvSpPr txBox="1">
            <a:spLocks noChangeArrowheads="1"/>
          </p:cNvSpPr>
          <p:nvPr/>
        </p:nvSpPr>
        <p:spPr bwMode="auto">
          <a:xfrm>
            <a:off x="5867400" y="2093913"/>
            <a:ext cx="2667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Times New Roman" panose="02020603050405020304" pitchFamily="18" charset="0"/>
                <a:cs typeface="Times New Roman" panose="02020603050405020304" pitchFamily="18" charset="0"/>
              </a:rPr>
              <a:t>Determine </a:t>
            </a:r>
            <a:r>
              <a:rPr lang="en-US" altLang="en-US" sz="2800" i="1">
                <a:latin typeface="Times New Roman" panose="02020603050405020304" pitchFamily="18" charset="0"/>
                <a:cs typeface="Times New Roman" panose="02020603050405020304" pitchFamily="18" charset="0"/>
              </a:rPr>
              <a:t>n</a:t>
            </a:r>
            <a:r>
              <a:rPr lang="en-US" altLang="en-US" sz="2800">
                <a:latin typeface="Times New Roman" panose="02020603050405020304" pitchFamily="18" charset="0"/>
                <a:cs typeface="Times New Roman" panose="02020603050405020304" pitchFamily="18" charset="0"/>
              </a:rPr>
              <a:t>.</a:t>
            </a:r>
          </a:p>
        </p:txBody>
      </p:sp>
      <p:sp>
        <p:nvSpPr>
          <p:cNvPr id="1091593" name="Text Box 9">
            <a:extLst>
              <a:ext uri="{FF2B5EF4-FFF2-40B4-BE49-F238E27FC236}">
                <a16:creationId xmlns:a16="http://schemas.microsoft.com/office/drawing/2014/main" xmlns="" id="{626B8041-DBFF-483D-BA65-058EDAAC3368}"/>
              </a:ext>
            </a:extLst>
          </p:cNvPr>
          <p:cNvSpPr txBox="1">
            <a:spLocks noChangeArrowheads="1"/>
          </p:cNvSpPr>
          <p:nvPr/>
        </p:nvSpPr>
        <p:spPr bwMode="auto">
          <a:xfrm>
            <a:off x="6019800" y="3617913"/>
            <a:ext cx="1981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Times New Roman" panose="02020603050405020304" pitchFamily="18" charset="0"/>
                <a:cs typeface="Times New Roman" panose="02020603050405020304" pitchFamily="18" charset="0"/>
              </a:rPr>
              <a:t>Identify </a:t>
            </a:r>
            <a:r>
              <a:rPr lang="en-US" altLang="en-US" sz="2800" i="1">
                <a:latin typeface="Times New Roman" panose="02020603050405020304" pitchFamily="18" charset="0"/>
                <a:cs typeface="Times New Roman" panose="02020603050405020304" pitchFamily="18" charset="0"/>
                <a:sym typeface="Symbol" panose="05050102010706020507" pitchFamily="18" charset="2"/>
              </a:rPr>
              <a:t></a:t>
            </a:r>
            <a:r>
              <a:rPr lang="en-US" altLang="en-US" sz="2800">
                <a:latin typeface="Times New Roman" panose="02020603050405020304" pitchFamily="18" charset="0"/>
                <a:cs typeface="Times New Roman" panose="02020603050405020304" pitchFamily="18" charset="0"/>
                <a:sym typeface="Symbol" panose="05050102010706020507" pitchFamily="18" charset="2"/>
              </a:rPr>
              <a:t>.</a:t>
            </a:r>
          </a:p>
        </p:txBody>
      </p:sp>
      <p:sp>
        <p:nvSpPr>
          <p:cNvPr id="1091594" name="Text Box 10">
            <a:extLst>
              <a:ext uri="{FF2B5EF4-FFF2-40B4-BE49-F238E27FC236}">
                <a16:creationId xmlns:a16="http://schemas.microsoft.com/office/drawing/2014/main" xmlns="" id="{7B0A8779-91F9-46EA-9FD0-D5450A9D1A30}"/>
              </a:ext>
            </a:extLst>
          </p:cNvPr>
          <p:cNvSpPr txBox="1">
            <a:spLocks noChangeArrowheads="1"/>
          </p:cNvSpPr>
          <p:nvPr/>
        </p:nvSpPr>
        <p:spPr bwMode="auto">
          <a:xfrm>
            <a:off x="5791200" y="4684713"/>
            <a:ext cx="28194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Times New Roman" panose="02020603050405020304" pitchFamily="18" charset="0"/>
                <a:cs typeface="Times New Roman" panose="02020603050405020304" pitchFamily="18" charset="0"/>
              </a:rPr>
              <a:t>Use Table 11 in Appendix B.</a:t>
            </a:r>
            <a:endParaRPr lang="en-US" altLang="en-US" sz="2800">
              <a:latin typeface="Times New Roman" panose="02020603050405020304" pitchFamily="18" charset="0"/>
              <a:cs typeface="Times New Roman" panose="02020603050405020304" pitchFamily="18" charset="0"/>
              <a:sym typeface="Symbol" panose="05050102010706020507" pitchFamily="18" charset="2"/>
            </a:endParaRPr>
          </a:p>
        </p:txBody>
      </p:sp>
      <p:sp>
        <p:nvSpPr>
          <p:cNvPr id="37894" name="Text Box 26">
            <a:extLst>
              <a:ext uri="{FF2B5EF4-FFF2-40B4-BE49-F238E27FC236}">
                <a16:creationId xmlns:a16="http://schemas.microsoft.com/office/drawing/2014/main" xmlns="" id="{0C67991B-D1BB-4ECE-AF64-BE8B1D7E7474}"/>
              </a:ext>
            </a:extLst>
          </p:cNvPr>
          <p:cNvSpPr txBox="1">
            <a:spLocks noChangeArrowheads="1"/>
          </p:cNvSpPr>
          <p:nvPr/>
        </p:nvSpPr>
        <p:spPr bwMode="auto">
          <a:xfrm>
            <a:off x="446088" y="1560513"/>
            <a:ext cx="8240712"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cs typeface="Times New Roman" panose="02020603050405020304" pitchFamily="18" charset="0"/>
              </a:rPr>
              <a:t>    In Words					In Symbols</a:t>
            </a:r>
            <a:endParaRPr lang="el-GR" altLang="en-US" sz="2800" b="1" i="1">
              <a:solidFill>
                <a:schemeClr val="bg1"/>
              </a:solidFill>
              <a:latin typeface="Times New Roman" panose="02020603050405020304" pitchFamily="18" charset="0"/>
              <a:cs typeface="Times New Roman" panose="02020603050405020304" pitchFamily="18" charset="0"/>
              <a:sym typeface="Symbol" panose="05050102010706020507" pitchFamily="18" charset="2"/>
            </a:endParaRPr>
          </a:p>
        </p:txBody>
      </p:sp>
      <p:sp>
        <p:nvSpPr>
          <p:cNvPr id="37895" name="Footer Placeholder 2">
            <a:extLst>
              <a:ext uri="{FF2B5EF4-FFF2-40B4-BE49-F238E27FC236}">
                <a16:creationId xmlns:a16="http://schemas.microsoft.com/office/drawing/2014/main" xmlns="" id="{119BCB2C-62ED-4F78-8D82-31389A45B29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17228566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91588">
                                            <p:txEl>
                                              <p:pRg st="1" end="1"/>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091593"/>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091588">
                                            <p:txEl>
                                              <p:pRg st="2" end="2"/>
                                            </p:txEl>
                                          </p:spTgt>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10915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1588" grpId="0" build="p"/>
      <p:bldP spid="1091593" grpId="0"/>
      <p:bldP spid="109159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a:extLst>
              <a:ext uri="{FF2B5EF4-FFF2-40B4-BE49-F238E27FC236}">
                <a16:creationId xmlns:a16="http://schemas.microsoft.com/office/drawing/2014/main" xmlns="" id="{966AAF4E-DF23-438B-9DDB-5AB0948E8D65}"/>
              </a:ext>
            </a:extLst>
          </p:cNvPr>
          <p:cNvSpPr>
            <a:spLocks noGrp="1" noChangeArrowheads="1"/>
          </p:cNvSpPr>
          <p:nvPr>
            <p:ph type="title"/>
          </p:nvPr>
        </p:nvSpPr>
        <p:spPr>
          <a:noFill/>
        </p:spPr>
        <p:txBody>
          <a:bodyPr/>
          <a:lstStyle/>
          <a:p>
            <a:pPr eaLnBrk="1" hangingPunct="1"/>
            <a:r>
              <a:rPr lang="en-US" altLang="en-US" dirty="0"/>
              <a:t>Using Table 11 for the Correlation Coefficient </a:t>
            </a:r>
            <a:r>
              <a:rPr lang="el-GR" altLang="en-US" i="1" dirty="0"/>
              <a:t>ρ</a:t>
            </a:r>
          </a:p>
        </p:txBody>
      </p:sp>
      <p:sp>
        <p:nvSpPr>
          <p:cNvPr id="39938" name="Text Box 26">
            <a:extLst>
              <a:ext uri="{FF2B5EF4-FFF2-40B4-BE49-F238E27FC236}">
                <a16:creationId xmlns:a16="http://schemas.microsoft.com/office/drawing/2014/main" xmlns="" id="{FE67F997-AFA1-4588-AEC9-40D901493475}"/>
              </a:ext>
            </a:extLst>
          </p:cNvPr>
          <p:cNvSpPr txBox="1">
            <a:spLocks noChangeArrowheads="1"/>
          </p:cNvSpPr>
          <p:nvPr/>
        </p:nvSpPr>
        <p:spPr bwMode="auto">
          <a:xfrm>
            <a:off x="446088" y="1560513"/>
            <a:ext cx="8240712"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cs typeface="Times New Roman" panose="02020603050405020304" pitchFamily="18" charset="0"/>
              </a:rPr>
              <a:t>    In Words					In Symbols</a:t>
            </a:r>
            <a:endParaRPr lang="el-GR" altLang="en-US" sz="2800" b="1" i="1">
              <a:solidFill>
                <a:schemeClr val="bg1"/>
              </a:solidFill>
              <a:latin typeface="Times New Roman" panose="02020603050405020304" pitchFamily="18" charset="0"/>
              <a:cs typeface="Times New Roman" panose="02020603050405020304" pitchFamily="18" charset="0"/>
              <a:sym typeface="Symbol" panose="05050102010706020507" pitchFamily="18" charset="2"/>
            </a:endParaRPr>
          </a:p>
        </p:txBody>
      </p:sp>
      <p:sp>
        <p:nvSpPr>
          <p:cNvPr id="8" name="Text Box 4">
            <a:extLst>
              <a:ext uri="{FF2B5EF4-FFF2-40B4-BE49-F238E27FC236}">
                <a16:creationId xmlns:a16="http://schemas.microsoft.com/office/drawing/2014/main" xmlns="" id="{AC68E154-DBA4-47FF-B320-FE885BEBFB94}"/>
              </a:ext>
            </a:extLst>
          </p:cNvPr>
          <p:cNvSpPr txBox="1">
            <a:spLocks noChangeArrowheads="1"/>
          </p:cNvSpPr>
          <p:nvPr/>
        </p:nvSpPr>
        <p:spPr bwMode="auto">
          <a:xfrm>
            <a:off x="381000" y="2082800"/>
            <a:ext cx="3810000" cy="397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 typeface="Arial" panose="020B0604020202020204" pitchFamily="34" charset="0"/>
              <a:buAutoNum type="arabicPeriod" startAt="4"/>
            </a:pPr>
            <a:r>
              <a:rPr lang="en-US" altLang="en-US" sz="2800">
                <a:latin typeface="Times New Roman" panose="02020603050405020304" pitchFamily="18" charset="0"/>
                <a:cs typeface="Times New Roman" panose="02020603050405020304" pitchFamily="18" charset="0"/>
                <a:sym typeface="Symbol" panose="05050102010706020507" pitchFamily="18" charset="2"/>
              </a:rPr>
              <a:t>Decide if the correlation is significant.</a:t>
            </a:r>
            <a:br>
              <a:rPr lang="en-US" altLang="en-US" sz="2800">
                <a:latin typeface="Times New Roman" panose="02020603050405020304" pitchFamily="18" charset="0"/>
                <a:cs typeface="Times New Roman" panose="02020603050405020304" pitchFamily="18" charset="0"/>
                <a:sym typeface="Symbol" panose="05050102010706020507" pitchFamily="18" charset="2"/>
              </a:rPr>
            </a:br>
            <a:endParaRPr lang="en-US" altLang="en-US" sz="2800">
              <a:latin typeface="Times New Roman" panose="02020603050405020304" pitchFamily="18" charset="0"/>
              <a:cs typeface="Times New Roman" panose="02020603050405020304" pitchFamily="18" charset="0"/>
              <a:sym typeface="Symbol" panose="05050102010706020507" pitchFamily="18" charset="2"/>
            </a:endParaRPr>
          </a:p>
          <a:p>
            <a:pPr eaLnBrk="1" hangingPunct="1">
              <a:spcBef>
                <a:spcPct val="55000"/>
              </a:spcBef>
              <a:buClr>
                <a:schemeClr val="accent1"/>
              </a:buClr>
              <a:buFont typeface="Arial" panose="020B0604020202020204" pitchFamily="34" charset="0"/>
              <a:buAutoNum type="arabicPeriod" startAt="4"/>
            </a:pPr>
            <a:endParaRPr lang="en-US" altLang="en-US" sz="2800">
              <a:latin typeface="Times New Roman" panose="02020603050405020304" pitchFamily="18" charset="0"/>
              <a:cs typeface="Times New Roman" panose="02020603050405020304" pitchFamily="18" charset="0"/>
              <a:sym typeface="Symbol" panose="05050102010706020507" pitchFamily="18" charset="2"/>
            </a:endParaRPr>
          </a:p>
          <a:p>
            <a:pPr eaLnBrk="1" hangingPunct="1">
              <a:spcBef>
                <a:spcPct val="55000"/>
              </a:spcBef>
              <a:buClr>
                <a:schemeClr val="accent1"/>
              </a:buClr>
              <a:buFont typeface="Arial" panose="020B0604020202020204" pitchFamily="34" charset="0"/>
              <a:buAutoNum type="arabicPeriod" startAt="4"/>
            </a:pPr>
            <a:r>
              <a:rPr lang="en-US" altLang="en-US" sz="2800">
                <a:latin typeface="Times New Roman" panose="02020603050405020304" pitchFamily="18" charset="0"/>
                <a:cs typeface="Times New Roman" panose="02020603050405020304" pitchFamily="18" charset="0"/>
                <a:sym typeface="Symbol" panose="05050102010706020507" pitchFamily="18" charset="2"/>
              </a:rPr>
              <a:t>Interpret the decision in the context of the original claim.</a:t>
            </a:r>
          </a:p>
        </p:txBody>
      </p:sp>
      <p:sp>
        <p:nvSpPr>
          <p:cNvPr id="39940" name="Text Box 11">
            <a:extLst>
              <a:ext uri="{FF2B5EF4-FFF2-40B4-BE49-F238E27FC236}">
                <a16:creationId xmlns:a16="http://schemas.microsoft.com/office/drawing/2014/main" xmlns="" id="{7ABD3F7E-135B-450A-9402-EF30F94FEAF3}"/>
              </a:ext>
            </a:extLst>
          </p:cNvPr>
          <p:cNvSpPr txBox="1">
            <a:spLocks noChangeArrowheads="1"/>
          </p:cNvSpPr>
          <p:nvPr/>
        </p:nvSpPr>
        <p:spPr bwMode="auto">
          <a:xfrm>
            <a:off x="5105400" y="2071688"/>
            <a:ext cx="388620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Times New Roman" panose="02020603050405020304" pitchFamily="18" charset="0"/>
                <a:cs typeface="Times New Roman" panose="02020603050405020304" pitchFamily="18" charset="0"/>
              </a:rPr>
              <a:t>If |</a:t>
            </a:r>
            <a:r>
              <a:rPr lang="en-US" altLang="en-US" sz="2800" i="1">
                <a:latin typeface="Times New Roman" panose="02020603050405020304" pitchFamily="18" charset="0"/>
                <a:cs typeface="Times New Roman" panose="02020603050405020304" pitchFamily="18" charset="0"/>
              </a:rPr>
              <a:t>r</a:t>
            </a:r>
            <a:r>
              <a:rPr lang="en-US" altLang="en-US" sz="2800">
                <a:latin typeface="Times New Roman" panose="02020603050405020304" pitchFamily="18" charset="0"/>
                <a:cs typeface="Times New Roman" panose="02020603050405020304" pitchFamily="18" charset="0"/>
              </a:rPr>
              <a:t>| &gt; critical value, the correlation is significant.  Otherwise, there is not enough evidence to support that the correlation is significant.</a:t>
            </a:r>
          </a:p>
        </p:txBody>
      </p:sp>
      <p:sp>
        <p:nvSpPr>
          <p:cNvPr id="39941" name="Footer Placeholder 2">
            <a:extLst>
              <a:ext uri="{FF2B5EF4-FFF2-40B4-BE49-F238E27FC236}">
                <a16:creationId xmlns:a16="http://schemas.microsoft.com/office/drawing/2014/main" xmlns="" id="{948A0EDC-6B7A-4123-848B-E40ABB80E02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162375914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a:extLst>
              <a:ext uri="{FF2B5EF4-FFF2-40B4-BE49-F238E27FC236}">
                <a16:creationId xmlns:a16="http://schemas.microsoft.com/office/drawing/2014/main" xmlns="" id="{CBA04A53-FCDC-4CF2-A317-D9077024B262}"/>
              </a:ext>
            </a:extLst>
          </p:cNvPr>
          <p:cNvSpPr>
            <a:spLocks noGrp="1"/>
          </p:cNvSpPr>
          <p:nvPr>
            <p:ph type="ctrTitle"/>
          </p:nvPr>
        </p:nvSpPr>
        <p:spPr/>
        <p:txBody>
          <a:bodyPr/>
          <a:lstStyle/>
          <a:p>
            <a:pPr eaLnBrk="1" hangingPunct="1"/>
            <a:r>
              <a:rPr lang="en-US" altLang="en-US"/>
              <a:t>Section 9.1</a:t>
            </a:r>
          </a:p>
        </p:txBody>
      </p:sp>
      <p:sp>
        <p:nvSpPr>
          <p:cNvPr id="3" name="Subtitle 2">
            <a:extLst>
              <a:ext uri="{FF2B5EF4-FFF2-40B4-BE49-F238E27FC236}">
                <a16:creationId xmlns:a16="http://schemas.microsoft.com/office/drawing/2014/main" xmlns="" id="{873DB268-A436-4849-8513-98C3E5B0772D}"/>
              </a:ext>
            </a:extLst>
          </p:cNvPr>
          <p:cNvSpPr>
            <a:spLocks noGrp="1"/>
          </p:cNvSpPr>
          <p:nvPr>
            <p:ph type="subTitle" idx="1"/>
          </p:nvPr>
        </p:nvSpPr>
        <p:spPr/>
        <p:txBody>
          <a:bodyPr/>
          <a:lstStyle/>
          <a:p>
            <a:pPr eaLnBrk="1" hangingPunct="1">
              <a:buFont typeface="Arial" charset="0"/>
              <a:buNone/>
              <a:defRPr/>
            </a:pPr>
            <a:r>
              <a:rPr lang="en-US" dirty="0">
                <a:ea typeface="+mn-ea"/>
              </a:rPr>
              <a:t>Correlation</a:t>
            </a:r>
          </a:p>
        </p:txBody>
      </p:sp>
      <p:sp>
        <p:nvSpPr>
          <p:cNvPr id="12291" name="Footer Placeholder 2">
            <a:extLst>
              <a:ext uri="{FF2B5EF4-FFF2-40B4-BE49-F238E27FC236}">
                <a16:creationId xmlns:a16="http://schemas.microsoft.com/office/drawing/2014/main" xmlns="" id="{AF619E90-8D14-4661-8230-7C554A53D9F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4062303989"/>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a:extLst>
              <a:ext uri="{FF2B5EF4-FFF2-40B4-BE49-F238E27FC236}">
                <a16:creationId xmlns:a16="http://schemas.microsoft.com/office/drawing/2014/main" xmlns="" id="{4D699493-40C5-4C78-98CB-80B35492C6AE}"/>
              </a:ext>
            </a:extLst>
          </p:cNvPr>
          <p:cNvSpPr>
            <a:spLocks noGrp="1"/>
          </p:cNvSpPr>
          <p:nvPr>
            <p:ph type="title"/>
          </p:nvPr>
        </p:nvSpPr>
        <p:spPr>
          <a:xfrm>
            <a:off x="228600" y="274638"/>
            <a:ext cx="8458200" cy="1143000"/>
          </a:xfrm>
        </p:spPr>
        <p:txBody>
          <a:bodyPr/>
          <a:lstStyle/>
          <a:p>
            <a:r>
              <a:rPr lang="en-US" altLang="en-US" dirty="0">
                <a:solidFill>
                  <a:srgbClr val="83BB35"/>
                </a:solidFill>
              </a:rPr>
              <a:t>Example: Using Table 11 for a Correlation Coefficient</a:t>
            </a:r>
            <a:endParaRPr lang="en-US" altLang="en-US" i="1" dirty="0">
              <a:solidFill>
                <a:srgbClr val="83BB35"/>
              </a:solidFill>
            </a:endParaRPr>
          </a:p>
        </p:txBody>
      </p:sp>
      <p:sp>
        <p:nvSpPr>
          <p:cNvPr id="41986" name="Content Placeholder 2">
            <a:extLst>
              <a:ext uri="{FF2B5EF4-FFF2-40B4-BE49-F238E27FC236}">
                <a16:creationId xmlns:a16="http://schemas.microsoft.com/office/drawing/2014/main" xmlns="" id="{A91136C3-C251-443D-AEA9-8DD0D0369241}"/>
              </a:ext>
            </a:extLst>
          </p:cNvPr>
          <p:cNvSpPr>
            <a:spLocks noGrp="1"/>
          </p:cNvSpPr>
          <p:nvPr>
            <p:ph idx="1"/>
          </p:nvPr>
        </p:nvSpPr>
        <p:spPr>
          <a:xfrm>
            <a:off x="457200" y="1600200"/>
            <a:ext cx="4586438" cy="4525963"/>
          </a:xfrm>
        </p:spPr>
        <p:txBody>
          <a:bodyPr/>
          <a:lstStyle/>
          <a:p>
            <a:pPr marL="0" indent="0">
              <a:buFont typeface="Arial" panose="020B0604020202020204" pitchFamily="34" charset="0"/>
              <a:buNone/>
            </a:pPr>
            <a:r>
              <a:rPr lang="en-US" altLang="en-US" dirty="0"/>
              <a:t>Using the Old Faithful data, you used 25 pairs of data to find </a:t>
            </a:r>
            <a:r>
              <a:rPr lang="en-US" altLang="en-US" i="1" dirty="0"/>
              <a:t>r</a:t>
            </a:r>
            <a:r>
              <a:rPr lang="en-US" altLang="en-US" dirty="0"/>
              <a:t> ≈ 0.979. Is the correlation coefficient significant? Use </a:t>
            </a:r>
            <a:r>
              <a:rPr lang="en-US" altLang="en-US" i="1" dirty="0"/>
              <a:t>α</a:t>
            </a:r>
            <a:r>
              <a:rPr lang="en-US" altLang="en-US" dirty="0"/>
              <a:t> = 0.05.</a:t>
            </a:r>
          </a:p>
        </p:txBody>
      </p:sp>
      <p:sp>
        <p:nvSpPr>
          <p:cNvPr id="42052" name="Footer Placeholder 2">
            <a:extLst>
              <a:ext uri="{FF2B5EF4-FFF2-40B4-BE49-F238E27FC236}">
                <a16:creationId xmlns:a16="http://schemas.microsoft.com/office/drawing/2014/main" xmlns="" id="{B1BDC0EA-E899-4A2F-9BCB-D65D225546A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pic>
        <p:nvPicPr>
          <p:cNvPr id="6" name="Picture 5" descr="A screenshot of a cell phone&#10;&#10;Description generated with very high confidence">
            <a:extLst>
              <a:ext uri="{FF2B5EF4-FFF2-40B4-BE49-F238E27FC236}">
                <a16:creationId xmlns:a16="http://schemas.microsoft.com/office/drawing/2014/main" xmlns="" id="{032CE1AC-205F-43E0-86F3-08921C91A48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17610" y="1468171"/>
            <a:ext cx="3685757" cy="4867907"/>
          </a:xfrm>
          <a:prstGeom prst="rect">
            <a:avLst/>
          </a:prstGeom>
        </p:spPr>
      </p:pic>
    </p:spTree>
    <p:extLst>
      <p:ext uri="{BB962C8B-B14F-4D97-AF65-F5344CB8AC3E}">
        <p14:creationId xmlns:p14="http://schemas.microsoft.com/office/powerpoint/2010/main" val="747489632"/>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a:extLst>
              <a:ext uri="{FF2B5EF4-FFF2-40B4-BE49-F238E27FC236}">
                <a16:creationId xmlns:a16="http://schemas.microsoft.com/office/drawing/2014/main" xmlns="" id="{9248B34D-F263-4524-B805-48CAA97BA68E}"/>
              </a:ext>
            </a:extLst>
          </p:cNvPr>
          <p:cNvSpPr>
            <a:spLocks noGrp="1"/>
          </p:cNvSpPr>
          <p:nvPr>
            <p:ph type="title"/>
          </p:nvPr>
        </p:nvSpPr>
        <p:spPr>
          <a:xfrm>
            <a:off x="228600" y="274638"/>
            <a:ext cx="8458200" cy="1143000"/>
          </a:xfrm>
        </p:spPr>
        <p:txBody>
          <a:bodyPr/>
          <a:lstStyle/>
          <a:p>
            <a:r>
              <a:rPr lang="en-US" altLang="en-US" dirty="0">
                <a:solidFill>
                  <a:srgbClr val="83BB35"/>
                </a:solidFill>
              </a:rPr>
              <a:t>Solution: Using Table 11 for a Correlation Coefficient</a:t>
            </a:r>
            <a:endParaRPr lang="en-US" altLang="en-US" i="1" dirty="0">
              <a:solidFill>
                <a:srgbClr val="83BB35"/>
              </a:solidFill>
            </a:endParaRPr>
          </a:p>
        </p:txBody>
      </p:sp>
      <p:sp>
        <p:nvSpPr>
          <p:cNvPr id="55299" name="Content Placeholder 2">
            <a:extLst>
              <a:ext uri="{FF2B5EF4-FFF2-40B4-BE49-F238E27FC236}">
                <a16:creationId xmlns:a16="http://schemas.microsoft.com/office/drawing/2014/main" xmlns="" id="{6051F84E-1207-4E2E-B8CB-A9A3FE6F9445}"/>
              </a:ext>
            </a:extLst>
          </p:cNvPr>
          <p:cNvSpPr>
            <a:spLocks noGrp="1"/>
          </p:cNvSpPr>
          <p:nvPr>
            <p:ph idx="1"/>
          </p:nvPr>
        </p:nvSpPr>
        <p:spPr>
          <a:xfrm>
            <a:off x="304800" y="1600200"/>
            <a:ext cx="4495800" cy="4525963"/>
          </a:xfrm>
        </p:spPr>
        <p:txBody>
          <a:bodyPr/>
          <a:lstStyle/>
          <a:p>
            <a:pPr marL="0" indent="0">
              <a:buNone/>
            </a:pPr>
            <a:r>
              <a:rPr lang="en-US" altLang="en-US" b="1" dirty="0">
                <a:solidFill>
                  <a:schemeClr val="accent3"/>
                </a:solidFill>
              </a:rPr>
              <a:t>Solution:</a:t>
            </a:r>
          </a:p>
          <a:p>
            <a:pPr marL="0" indent="0">
              <a:buNone/>
            </a:pPr>
            <a:r>
              <a:rPr lang="en-US" dirty="0"/>
              <a:t>The number of pairs of data is 25, so </a:t>
            </a:r>
            <a:r>
              <a:rPr lang="en-US" i="1" dirty="0"/>
              <a:t>n </a:t>
            </a:r>
            <a:r>
              <a:rPr lang="en-US" dirty="0"/>
              <a:t>= 25. The level of significance is </a:t>
            </a:r>
            <a:r>
              <a:rPr lang="en-US" i="1" dirty="0">
                <a:latin typeface="Symbol" panose="05050102010706020507" pitchFamily="18" charset="2"/>
              </a:rPr>
              <a:t>a</a:t>
            </a:r>
            <a:r>
              <a:rPr lang="en-US" dirty="0"/>
              <a:t> = 0.05. Using Table 11, find the critical value in the </a:t>
            </a:r>
            <a:r>
              <a:rPr lang="en-US" i="1" dirty="0">
                <a:latin typeface="Symbol" panose="05050102010706020507" pitchFamily="18" charset="2"/>
              </a:rPr>
              <a:t>a</a:t>
            </a:r>
            <a:r>
              <a:rPr lang="en-US" dirty="0"/>
              <a:t> = 0.05 column that corresponds to the row with </a:t>
            </a:r>
            <a:r>
              <a:rPr lang="en-US" i="1" dirty="0"/>
              <a:t>n </a:t>
            </a:r>
            <a:r>
              <a:rPr lang="en-US" dirty="0"/>
              <a:t>= 25. The number in that column and row is 0.396.</a:t>
            </a:r>
            <a:endParaRPr lang="en-US" altLang="en-US" dirty="0"/>
          </a:p>
        </p:txBody>
      </p:sp>
      <p:sp>
        <p:nvSpPr>
          <p:cNvPr id="43013" name="Footer Placeholder 2">
            <a:extLst>
              <a:ext uri="{FF2B5EF4-FFF2-40B4-BE49-F238E27FC236}">
                <a16:creationId xmlns:a16="http://schemas.microsoft.com/office/drawing/2014/main" xmlns="" id="{5617B10B-F7FF-4247-877B-7B5BF02F369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pic>
        <p:nvPicPr>
          <p:cNvPr id="4" name="Picture 3" descr="A screenshot of a cell phone&#10;&#10;Description generated with very high confidence">
            <a:extLst>
              <a:ext uri="{FF2B5EF4-FFF2-40B4-BE49-F238E27FC236}">
                <a16:creationId xmlns:a16="http://schemas.microsoft.com/office/drawing/2014/main" xmlns="" id="{9A37B03E-FA85-4C6A-8B79-8F9E77EE51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1760" y="1417638"/>
            <a:ext cx="3715111" cy="4966636"/>
          </a:xfrm>
          <a:prstGeom prst="rect">
            <a:avLst/>
          </a:prstGeom>
        </p:spPr>
      </p:pic>
    </p:spTree>
    <p:extLst>
      <p:ext uri="{BB962C8B-B14F-4D97-AF65-F5344CB8AC3E}">
        <p14:creationId xmlns:p14="http://schemas.microsoft.com/office/powerpoint/2010/main" val="1217645223"/>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a:extLst>
              <a:ext uri="{FF2B5EF4-FFF2-40B4-BE49-F238E27FC236}">
                <a16:creationId xmlns:a16="http://schemas.microsoft.com/office/drawing/2014/main" xmlns="" id="{9248B34D-F263-4524-B805-48CAA97BA68E}"/>
              </a:ext>
            </a:extLst>
          </p:cNvPr>
          <p:cNvSpPr>
            <a:spLocks noGrp="1"/>
          </p:cNvSpPr>
          <p:nvPr>
            <p:ph type="title"/>
          </p:nvPr>
        </p:nvSpPr>
        <p:spPr>
          <a:xfrm>
            <a:off x="228600" y="274638"/>
            <a:ext cx="8458200" cy="1143000"/>
          </a:xfrm>
        </p:spPr>
        <p:txBody>
          <a:bodyPr/>
          <a:lstStyle/>
          <a:p>
            <a:r>
              <a:rPr lang="en-US" altLang="en-US" dirty="0">
                <a:solidFill>
                  <a:srgbClr val="83BB35"/>
                </a:solidFill>
              </a:rPr>
              <a:t>Solution: Using Table 11 for a Correlation Coefficient</a:t>
            </a:r>
            <a:endParaRPr lang="en-US" altLang="en-US" i="1" dirty="0">
              <a:solidFill>
                <a:srgbClr val="83BB35"/>
              </a:solidFill>
            </a:endParaRPr>
          </a:p>
        </p:txBody>
      </p:sp>
      <mc:AlternateContent xmlns:mc="http://schemas.openxmlformats.org/markup-compatibility/2006" xmlns:a14="http://schemas.microsoft.com/office/drawing/2010/main">
        <mc:Choice Requires="a14">
          <p:sp>
            <p:nvSpPr>
              <p:cNvPr id="55299" name="Content Placeholder 2">
                <a:extLst>
                  <a:ext uri="{FF2B5EF4-FFF2-40B4-BE49-F238E27FC236}">
                    <a16:creationId xmlns:a16="http://schemas.microsoft.com/office/drawing/2014/main" xmlns="" id="{6051F84E-1207-4E2E-B8CB-A9A3FE6F9445}"/>
                  </a:ext>
                </a:extLst>
              </p:cNvPr>
              <p:cNvSpPr>
                <a:spLocks noGrp="1"/>
              </p:cNvSpPr>
              <p:nvPr>
                <p:ph idx="1"/>
              </p:nvPr>
            </p:nvSpPr>
            <p:spPr>
              <a:xfrm>
                <a:off x="258618" y="1801091"/>
                <a:ext cx="8626764" cy="3789363"/>
              </a:xfrm>
            </p:spPr>
            <p:txBody>
              <a:bodyPr/>
              <a:lstStyle/>
              <a:p>
                <a:r>
                  <a:rPr lang="en-US" dirty="0"/>
                  <a:t>Because </a:t>
                </a:r>
                <a14:m>
                  <m:oMath xmlns:m="http://schemas.openxmlformats.org/officeDocument/2006/math">
                    <m:d>
                      <m:dPr>
                        <m:begChr m:val="|"/>
                        <m:endChr m:val="|"/>
                        <m:ctrlPr>
                          <a:rPr lang="en-US" i="1" smtClean="0">
                            <a:latin typeface="Cambria Math" panose="02040503050406030204" pitchFamily="18" charset="0"/>
                          </a:rPr>
                        </m:ctrlPr>
                      </m:dPr>
                      <m:e>
                        <m:r>
                          <m:rPr>
                            <m:nor/>
                          </m:rPr>
                          <a:rPr lang="en-US" i="1" dirty="0"/>
                          <m:t>r</m:t>
                        </m:r>
                      </m:e>
                    </m:d>
                  </m:oMath>
                </a14:m>
                <a:r>
                  <a:rPr lang="en-US" i="1" dirty="0"/>
                  <a:t> </a:t>
                </a:r>
                <a14:m>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 </m:t>
                    </m:r>
                  </m:oMath>
                </a14:m>
                <a:r>
                  <a:rPr lang="en-US" dirty="0"/>
                  <a:t>0.979 &gt; 0.396, you can decide that </a:t>
                </a:r>
                <a:r>
                  <a:rPr lang="en-US" dirty="0">
                    <a:solidFill>
                      <a:srgbClr val="A80000"/>
                    </a:solidFill>
                  </a:rPr>
                  <a:t>the population correlation is significant</a:t>
                </a:r>
                <a:r>
                  <a:rPr lang="en-US" dirty="0"/>
                  <a:t>.</a:t>
                </a:r>
              </a:p>
              <a:p>
                <a:r>
                  <a:rPr lang="en-US" dirty="0"/>
                  <a:t>There is enough evidence at the 5% level of significance to conclude that there is a significant linear correlation between the duration of Old Faithful’s eruptions and the time between eruptions.</a:t>
                </a:r>
                <a:endParaRPr lang="en-US" altLang="en-US" dirty="0"/>
              </a:p>
            </p:txBody>
          </p:sp>
        </mc:Choice>
        <mc:Fallback xmlns="">
          <p:sp>
            <p:nvSpPr>
              <p:cNvPr id="55299" name="Content Placeholder 2">
                <a:extLst>
                  <a:ext uri="{FF2B5EF4-FFF2-40B4-BE49-F238E27FC236}">
                    <a16:creationId xmlns:a16="http://schemas.microsoft.com/office/drawing/2014/main" id="{6051F84E-1207-4E2E-B8CB-A9A3FE6F9445}"/>
                  </a:ext>
                </a:extLst>
              </p:cNvPr>
              <p:cNvSpPr>
                <a:spLocks noGrp="1" noRot="1" noChangeAspect="1" noMove="1" noResize="1" noEditPoints="1" noAdjustHandles="1" noChangeArrowheads="1" noChangeShapeType="1" noTextEdit="1"/>
              </p:cNvSpPr>
              <p:nvPr>
                <p:ph idx="1"/>
              </p:nvPr>
            </p:nvSpPr>
            <p:spPr>
              <a:xfrm>
                <a:off x="258618" y="1801091"/>
                <a:ext cx="8626764" cy="3789363"/>
              </a:xfrm>
              <a:blipFill>
                <a:blip r:embed="rId3"/>
                <a:stretch>
                  <a:fillRect l="-1271" t="-1608" r="-1695"/>
                </a:stretch>
              </a:blipFill>
            </p:spPr>
            <p:txBody>
              <a:bodyPr/>
              <a:lstStyle/>
              <a:p>
                <a:r>
                  <a:rPr lang="en-US">
                    <a:noFill/>
                  </a:rPr>
                  <a:t> </a:t>
                </a:r>
              </a:p>
            </p:txBody>
          </p:sp>
        </mc:Fallback>
      </mc:AlternateContent>
      <p:sp>
        <p:nvSpPr>
          <p:cNvPr id="43013" name="Footer Placeholder 2">
            <a:extLst>
              <a:ext uri="{FF2B5EF4-FFF2-40B4-BE49-F238E27FC236}">
                <a16:creationId xmlns:a16="http://schemas.microsoft.com/office/drawing/2014/main" xmlns="" id="{5617B10B-F7FF-4247-877B-7B5BF02F369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334773663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29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7" name="Rectangle 2">
            <a:extLst>
              <a:ext uri="{FF2B5EF4-FFF2-40B4-BE49-F238E27FC236}">
                <a16:creationId xmlns:a16="http://schemas.microsoft.com/office/drawing/2014/main" xmlns="" id="{43FEFE9C-6008-40ED-887B-E9CBE661F8FE}"/>
              </a:ext>
            </a:extLst>
          </p:cNvPr>
          <p:cNvSpPr>
            <a:spLocks noGrp="1" noChangeArrowheads="1"/>
          </p:cNvSpPr>
          <p:nvPr>
            <p:ph type="title"/>
          </p:nvPr>
        </p:nvSpPr>
        <p:spPr>
          <a:xfrm>
            <a:off x="69783" y="76200"/>
            <a:ext cx="9004434" cy="1143000"/>
          </a:xfrm>
          <a:noFill/>
        </p:spPr>
        <p:txBody>
          <a:bodyPr/>
          <a:lstStyle/>
          <a:p>
            <a:pPr eaLnBrk="1" hangingPunct="1"/>
            <a:r>
              <a:rPr lang="en-US" altLang="en-US" sz="4000" dirty="0"/>
              <a:t>Hypothesis Testing for a Population Correlation Coefficient </a:t>
            </a:r>
            <a:r>
              <a:rPr lang="el-GR" altLang="en-US" sz="4000" i="1" dirty="0"/>
              <a:t>ρ</a:t>
            </a:r>
          </a:p>
        </p:txBody>
      </p:sp>
      <p:sp>
        <p:nvSpPr>
          <p:cNvPr id="56323" name="Content Placeholder 19">
            <a:extLst>
              <a:ext uri="{FF2B5EF4-FFF2-40B4-BE49-F238E27FC236}">
                <a16:creationId xmlns:a16="http://schemas.microsoft.com/office/drawing/2014/main" xmlns="" id="{099B7166-D3A7-4D5A-BD00-B05D1D23E77F}"/>
              </a:ext>
            </a:extLst>
          </p:cNvPr>
          <p:cNvSpPr>
            <a:spLocks noGrp="1"/>
          </p:cNvSpPr>
          <p:nvPr>
            <p:ph idx="1"/>
          </p:nvPr>
        </p:nvSpPr>
        <p:spPr>
          <a:xfrm>
            <a:off x="457200" y="1707832"/>
            <a:ext cx="8229600" cy="4525963"/>
          </a:xfrm>
        </p:spPr>
        <p:txBody>
          <a:bodyPr/>
          <a:lstStyle/>
          <a:p>
            <a:r>
              <a:rPr lang="en-US" altLang="en-US" dirty="0"/>
              <a:t>A hypothesis test can also be used to determine whether the sample correlation coefficient </a:t>
            </a:r>
            <a:r>
              <a:rPr lang="en-US" altLang="en-US" i="1" dirty="0"/>
              <a:t>r</a:t>
            </a:r>
            <a:r>
              <a:rPr lang="en-US" altLang="en-US" dirty="0"/>
              <a:t> provides enough evidence to conclude that the population correlation coefficient </a:t>
            </a:r>
            <a:r>
              <a:rPr lang="el-GR" altLang="en-US" i="1" dirty="0"/>
              <a:t>ρ</a:t>
            </a:r>
            <a:r>
              <a:rPr lang="en-US" altLang="en-US" dirty="0"/>
              <a:t> is significant at a specified level of significance.</a:t>
            </a:r>
          </a:p>
          <a:p>
            <a:r>
              <a:rPr lang="en-US" altLang="en-US" dirty="0"/>
              <a:t>A hypothesis test can be one-tailed or two-tailed.</a:t>
            </a:r>
            <a:endParaRPr lang="el-GR" altLang="en-US" i="1" dirty="0"/>
          </a:p>
          <a:p>
            <a:endParaRPr lang="en-US" altLang="en-US" dirty="0"/>
          </a:p>
        </p:txBody>
      </p:sp>
      <p:sp>
        <p:nvSpPr>
          <p:cNvPr id="45059" name="Footer Placeholder 2">
            <a:extLst>
              <a:ext uri="{FF2B5EF4-FFF2-40B4-BE49-F238E27FC236}">
                <a16:creationId xmlns:a16="http://schemas.microsoft.com/office/drawing/2014/main" xmlns="" id="{CD5F8418-4170-4C41-A8AF-31177160EF5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46279995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32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347" name="Content Placeholder 19">
            <a:extLst>
              <a:ext uri="{FF2B5EF4-FFF2-40B4-BE49-F238E27FC236}">
                <a16:creationId xmlns:a16="http://schemas.microsoft.com/office/drawing/2014/main" xmlns="" id="{F577220D-55DF-4D3D-99CD-289CFD439793}"/>
              </a:ext>
            </a:extLst>
          </p:cNvPr>
          <p:cNvSpPr>
            <a:spLocks noGrp="1"/>
          </p:cNvSpPr>
          <p:nvPr>
            <p:ph idx="1"/>
          </p:nvPr>
        </p:nvSpPr>
        <p:spPr>
          <a:xfrm>
            <a:off x="457200" y="1604603"/>
            <a:ext cx="8229600" cy="4391025"/>
          </a:xfrm>
        </p:spPr>
        <p:txBody>
          <a:bodyPr/>
          <a:lstStyle/>
          <a:p>
            <a:r>
              <a:rPr lang="en-US" altLang="en-US" dirty="0"/>
              <a:t>Left-tailed test</a:t>
            </a:r>
          </a:p>
          <a:p>
            <a:endParaRPr lang="en-US" altLang="en-US" dirty="0"/>
          </a:p>
          <a:p>
            <a:endParaRPr lang="en-US" altLang="en-US" dirty="0"/>
          </a:p>
          <a:p>
            <a:r>
              <a:rPr lang="en-US" altLang="en-US" dirty="0"/>
              <a:t>Right-tailed test</a:t>
            </a:r>
          </a:p>
          <a:p>
            <a:endParaRPr lang="en-US" altLang="en-US" dirty="0"/>
          </a:p>
          <a:p>
            <a:endParaRPr lang="en-US" altLang="en-US" dirty="0"/>
          </a:p>
          <a:p>
            <a:r>
              <a:rPr lang="en-US" altLang="en-US" dirty="0"/>
              <a:t>Two-tailed test</a:t>
            </a:r>
            <a:endParaRPr lang="el-GR" altLang="en-US" dirty="0"/>
          </a:p>
        </p:txBody>
      </p:sp>
      <p:sp>
        <p:nvSpPr>
          <p:cNvPr id="46083" name="Rectangle 161">
            <a:extLst>
              <a:ext uri="{FF2B5EF4-FFF2-40B4-BE49-F238E27FC236}">
                <a16:creationId xmlns:a16="http://schemas.microsoft.com/office/drawing/2014/main" xmlns="" id="{0213260E-939A-4989-AA29-8C3CBE0BF0D5}"/>
              </a:ext>
            </a:extLst>
          </p:cNvPr>
          <p:cNvSpPr>
            <a:spLocks noChangeArrowheads="1"/>
          </p:cNvSpPr>
          <p:nvPr/>
        </p:nvSpPr>
        <p:spPr bwMode="auto">
          <a:xfrm>
            <a:off x="1281832" y="2164982"/>
            <a:ext cx="590867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i="1">
                <a:latin typeface="Times New Roman" panose="02020603050405020304" pitchFamily="18" charset="0"/>
                <a:cs typeface="Times New Roman" panose="02020603050405020304" pitchFamily="18" charset="0"/>
              </a:rPr>
              <a:t>H</a:t>
            </a:r>
            <a:r>
              <a:rPr lang="en-US" altLang="en-US" sz="2600" baseline="-25000">
                <a:latin typeface="Times New Roman" panose="02020603050405020304" pitchFamily="18" charset="0"/>
                <a:cs typeface="Times New Roman" panose="02020603050405020304" pitchFamily="18" charset="0"/>
              </a:rPr>
              <a:t>0</a:t>
            </a:r>
            <a:r>
              <a:rPr lang="en-US" altLang="en-US" sz="2600">
                <a:latin typeface="Times New Roman" panose="02020603050405020304" pitchFamily="18" charset="0"/>
                <a:cs typeface="Times New Roman" panose="02020603050405020304" pitchFamily="18" charset="0"/>
              </a:rPr>
              <a:t>:</a:t>
            </a:r>
            <a:r>
              <a:rPr lang="en-US" altLang="en-US" sz="2600">
                <a:latin typeface="Times New Roman" panose="02020603050405020304" pitchFamily="18" charset="0"/>
                <a:cs typeface="Times New Roman" panose="02020603050405020304" pitchFamily="18" charset="0"/>
                <a:sym typeface="Symbol" panose="05050102010706020507" pitchFamily="18" charset="2"/>
              </a:rPr>
              <a:t> </a:t>
            </a:r>
            <a:r>
              <a:rPr lang="el-GR" altLang="en-US" sz="2600" i="1">
                <a:latin typeface="Times New Roman" panose="02020603050405020304" pitchFamily="18" charset="0"/>
                <a:cs typeface="Times New Roman" panose="02020603050405020304" pitchFamily="18" charset="0"/>
                <a:sym typeface="Symbol" panose="05050102010706020507" pitchFamily="18" charset="2"/>
              </a:rPr>
              <a:t>ρ</a:t>
            </a:r>
            <a:r>
              <a:rPr lang="en-US" altLang="en-US" sz="2600" i="1">
                <a:latin typeface="Times New Roman" panose="02020603050405020304" pitchFamily="18" charset="0"/>
                <a:cs typeface="Times New Roman" panose="02020603050405020304" pitchFamily="18" charset="0"/>
                <a:sym typeface="Symbol" panose="05050102010706020507" pitchFamily="18" charset="2"/>
              </a:rPr>
              <a:t> </a:t>
            </a:r>
            <a:r>
              <a:rPr lang="en-US" altLang="en-US" sz="2600">
                <a:latin typeface="Times New Roman" panose="02020603050405020304" pitchFamily="18" charset="0"/>
                <a:cs typeface="Times New Roman" panose="02020603050405020304" pitchFamily="18" charset="0"/>
                <a:sym typeface="Symbol" panose="05050102010706020507" pitchFamily="18" charset="2"/>
              </a:rPr>
              <a:t> 0  </a:t>
            </a:r>
            <a:r>
              <a:rPr lang="en-US" altLang="en-US">
                <a:latin typeface="Times New Roman" panose="02020603050405020304" pitchFamily="18" charset="0"/>
                <a:cs typeface="Times New Roman" panose="02020603050405020304" pitchFamily="18" charset="0"/>
                <a:sym typeface="Symbol" panose="05050102010706020507" pitchFamily="18" charset="2"/>
              </a:rPr>
              <a:t>(no significant negative correlation)</a:t>
            </a:r>
            <a:br>
              <a:rPr lang="en-US" altLang="en-US">
                <a:latin typeface="Times New Roman" panose="02020603050405020304" pitchFamily="18" charset="0"/>
                <a:cs typeface="Times New Roman" panose="02020603050405020304" pitchFamily="18" charset="0"/>
                <a:sym typeface="Symbol" panose="05050102010706020507" pitchFamily="18" charset="2"/>
              </a:rPr>
            </a:br>
            <a:r>
              <a:rPr lang="en-US" altLang="en-US" sz="2600" i="1">
                <a:latin typeface="Times New Roman" panose="02020603050405020304" pitchFamily="18" charset="0"/>
                <a:cs typeface="Times New Roman" panose="02020603050405020304" pitchFamily="18" charset="0"/>
                <a:sym typeface="Symbol" panose="05050102010706020507" pitchFamily="18" charset="2"/>
              </a:rPr>
              <a:t>H</a:t>
            </a:r>
            <a:r>
              <a:rPr lang="en-US" altLang="en-US" sz="2600" i="1" baseline="-25000">
                <a:latin typeface="Times New Roman" panose="02020603050405020304" pitchFamily="18" charset="0"/>
                <a:cs typeface="Times New Roman" panose="02020603050405020304" pitchFamily="18" charset="0"/>
              </a:rPr>
              <a:t>a</a:t>
            </a:r>
            <a:r>
              <a:rPr lang="en-US" altLang="en-US" sz="2600">
                <a:latin typeface="Times New Roman" panose="02020603050405020304" pitchFamily="18" charset="0"/>
                <a:cs typeface="Times New Roman" panose="02020603050405020304" pitchFamily="18" charset="0"/>
              </a:rPr>
              <a:t>: </a:t>
            </a:r>
            <a:r>
              <a:rPr lang="el-GR" altLang="en-US" sz="2600" i="1">
                <a:latin typeface="Times New Roman" panose="02020603050405020304" pitchFamily="18" charset="0"/>
                <a:cs typeface="Times New Roman" panose="02020603050405020304" pitchFamily="18" charset="0"/>
                <a:sym typeface="Symbol" panose="05050102010706020507" pitchFamily="18" charset="2"/>
              </a:rPr>
              <a:t>ρ</a:t>
            </a:r>
            <a:r>
              <a:rPr lang="en-US" altLang="en-US" sz="2600" i="1">
                <a:latin typeface="Times New Roman" panose="02020603050405020304" pitchFamily="18" charset="0"/>
                <a:cs typeface="Times New Roman" panose="02020603050405020304" pitchFamily="18" charset="0"/>
                <a:sym typeface="Symbol" panose="05050102010706020507" pitchFamily="18" charset="2"/>
              </a:rPr>
              <a:t> </a:t>
            </a:r>
            <a:r>
              <a:rPr lang="en-US" altLang="en-US" sz="2600">
                <a:latin typeface="Times New Roman" panose="02020603050405020304" pitchFamily="18" charset="0"/>
                <a:cs typeface="Times New Roman" panose="02020603050405020304" pitchFamily="18" charset="0"/>
                <a:sym typeface="Symbol" panose="05050102010706020507" pitchFamily="18" charset="2"/>
              </a:rPr>
              <a:t>&lt;</a:t>
            </a:r>
            <a:r>
              <a:rPr lang="en-US" altLang="en-US" sz="2600" i="1">
                <a:latin typeface="Times New Roman" panose="02020603050405020304" pitchFamily="18" charset="0"/>
                <a:cs typeface="Times New Roman" panose="02020603050405020304" pitchFamily="18" charset="0"/>
                <a:sym typeface="Symbol" panose="05050102010706020507" pitchFamily="18" charset="2"/>
              </a:rPr>
              <a:t> </a:t>
            </a:r>
            <a:r>
              <a:rPr lang="en-US" altLang="en-US" sz="2600">
                <a:latin typeface="Times New Roman" panose="02020603050405020304" pitchFamily="18" charset="0"/>
                <a:cs typeface="Times New Roman" panose="02020603050405020304" pitchFamily="18" charset="0"/>
                <a:sym typeface="Symbol" panose="05050102010706020507" pitchFamily="18" charset="2"/>
              </a:rPr>
              <a:t>0  </a:t>
            </a:r>
            <a:r>
              <a:rPr lang="en-US" altLang="en-US">
                <a:latin typeface="Times New Roman" panose="02020603050405020304" pitchFamily="18" charset="0"/>
                <a:cs typeface="Times New Roman" panose="02020603050405020304" pitchFamily="18" charset="0"/>
                <a:sym typeface="Symbol" panose="05050102010706020507" pitchFamily="18" charset="2"/>
              </a:rPr>
              <a:t>(significant negative correlation)</a:t>
            </a:r>
            <a:endParaRPr lang="en-US" altLang="en-US">
              <a:solidFill>
                <a:srgbClr val="E11521"/>
              </a:solidFill>
              <a:latin typeface="Times New Roman" panose="02020603050405020304" pitchFamily="18" charset="0"/>
              <a:cs typeface="Times New Roman" panose="02020603050405020304" pitchFamily="18" charset="0"/>
            </a:endParaRPr>
          </a:p>
        </p:txBody>
      </p:sp>
      <p:sp>
        <p:nvSpPr>
          <p:cNvPr id="57349" name="Rectangle 163">
            <a:extLst>
              <a:ext uri="{FF2B5EF4-FFF2-40B4-BE49-F238E27FC236}">
                <a16:creationId xmlns:a16="http://schemas.microsoft.com/office/drawing/2014/main" xmlns="" id="{C088DF82-E8A4-4269-A230-4D65A26E2AFE}"/>
              </a:ext>
            </a:extLst>
          </p:cNvPr>
          <p:cNvSpPr>
            <a:spLocks noChangeArrowheads="1"/>
          </p:cNvSpPr>
          <p:nvPr/>
        </p:nvSpPr>
        <p:spPr bwMode="auto">
          <a:xfrm>
            <a:off x="1281832" y="3666757"/>
            <a:ext cx="58420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i="1" dirty="0">
                <a:latin typeface="Times New Roman" panose="02020603050405020304" pitchFamily="18" charset="0"/>
                <a:cs typeface="Times New Roman" panose="02020603050405020304" pitchFamily="18" charset="0"/>
              </a:rPr>
              <a:t>H</a:t>
            </a:r>
            <a:r>
              <a:rPr lang="en-US" altLang="en-US" sz="2600" baseline="-25000" dirty="0">
                <a:latin typeface="Times New Roman" panose="02020603050405020304" pitchFamily="18" charset="0"/>
                <a:cs typeface="Times New Roman" panose="02020603050405020304" pitchFamily="18" charset="0"/>
              </a:rPr>
              <a:t>0</a:t>
            </a:r>
            <a:r>
              <a:rPr lang="en-US" altLang="en-US" sz="2600" dirty="0">
                <a:latin typeface="Times New Roman" panose="02020603050405020304" pitchFamily="18" charset="0"/>
                <a:cs typeface="Times New Roman" panose="02020603050405020304" pitchFamily="18" charset="0"/>
              </a:rPr>
              <a:t>:</a:t>
            </a:r>
            <a:r>
              <a:rPr lang="en-US" altLang="en-US" sz="2600" dirty="0">
                <a:latin typeface="Times New Roman" panose="02020603050405020304" pitchFamily="18" charset="0"/>
                <a:cs typeface="Times New Roman" panose="02020603050405020304" pitchFamily="18" charset="0"/>
                <a:sym typeface="Symbol" panose="05050102010706020507" pitchFamily="18" charset="2"/>
              </a:rPr>
              <a:t> </a:t>
            </a:r>
            <a:r>
              <a:rPr lang="el-GR" altLang="en-US" sz="2600" i="1" dirty="0">
                <a:latin typeface="Times New Roman" panose="02020603050405020304" pitchFamily="18" charset="0"/>
                <a:cs typeface="Times New Roman" panose="02020603050405020304" pitchFamily="18" charset="0"/>
                <a:sym typeface="Symbol" panose="05050102010706020507" pitchFamily="18" charset="2"/>
              </a:rPr>
              <a:t>ρ</a:t>
            </a:r>
            <a:r>
              <a:rPr lang="en-US" altLang="en-US" sz="2600" i="1" dirty="0">
                <a:latin typeface="Times New Roman" panose="02020603050405020304" pitchFamily="18" charset="0"/>
                <a:cs typeface="Times New Roman" panose="02020603050405020304" pitchFamily="18" charset="0"/>
                <a:sym typeface="Symbol" panose="05050102010706020507" pitchFamily="18" charset="2"/>
              </a:rPr>
              <a:t> </a:t>
            </a:r>
            <a:r>
              <a:rPr lang="en-US" altLang="en-US" sz="2600" dirty="0">
                <a:latin typeface="Times New Roman" panose="02020603050405020304" pitchFamily="18" charset="0"/>
                <a:cs typeface="Times New Roman" panose="02020603050405020304" pitchFamily="18" charset="0"/>
                <a:sym typeface="Symbol" panose="05050102010706020507" pitchFamily="18" charset="2"/>
              </a:rPr>
              <a:t> 0  </a:t>
            </a:r>
            <a:r>
              <a:rPr lang="en-US" altLang="en-US" dirty="0">
                <a:latin typeface="Times New Roman" panose="02020603050405020304" pitchFamily="18" charset="0"/>
                <a:cs typeface="Times New Roman" panose="02020603050405020304" pitchFamily="18" charset="0"/>
                <a:sym typeface="Symbol" panose="05050102010706020507" pitchFamily="18" charset="2"/>
              </a:rPr>
              <a:t>(no significant positive correlation)</a:t>
            </a:r>
            <a:br>
              <a:rPr lang="en-US" altLang="en-US" dirty="0">
                <a:latin typeface="Times New Roman" panose="02020603050405020304" pitchFamily="18" charset="0"/>
                <a:cs typeface="Times New Roman" panose="02020603050405020304" pitchFamily="18" charset="0"/>
                <a:sym typeface="Symbol" panose="05050102010706020507" pitchFamily="18" charset="2"/>
              </a:rPr>
            </a:br>
            <a:r>
              <a:rPr lang="en-US" altLang="en-US" sz="2600" i="1" dirty="0">
                <a:latin typeface="Times New Roman" panose="02020603050405020304" pitchFamily="18" charset="0"/>
                <a:cs typeface="Times New Roman" panose="02020603050405020304" pitchFamily="18" charset="0"/>
                <a:sym typeface="Symbol" panose="05050102010706020507" pitchFamily="18" charset="2"/>
              </a:rPr>
              <a:t>H</a:t>
            </a:r>
            <a:r>
              <a:rPr lang="en-US" altLang="en-US" sz="2600" i="1" baseline="-25000" dirty="0">
                <a:latin typeface="Times New Roman" panose="02020603050405020304" pitchFamily="18" charset="0"/>
                <a:cs typeface="Times New Roman" panose="02020603050405020304" pitchFamily="18" charset="0"/>
              </a:rPr>
              <a:t>a</a:t>
            </a:r>
            <a:r>
              <a:rPr lang="en-US" altLang="en-US" sz="2600" dirty="0">
                <a:latin typeface="Times New Roman" panose="02020603050405020304" pitchFamily="18" charset="0"/>
                <a:cs typeface="Times New Roman" panose="02020603050405020304" pitchFamily="18" charset="0"/>
              </a:rPr>
              <a:t>: </a:t>
            </a:r>
            <a:r>
              <a:rPr lang="el-GR" altLang="en-US" sz="2600" i="1" dirty="0">
                <a:latin typeface="Times New Roman" panose="02020603050405020304" pitchFamily="18" charset="0"/>
                <a:cs typeface="Times New Roman" panose="02020603050405020304" pitchFamily="18" charset="0"/>
                <a:sym typeface="Symbol" panose="05050102010706020507" pitchFamily="18" charset="2"/>
              </a:rPr>
              <a:t>ρ</a:t>
            </a:r>
            <a:r>
              <a:rPr lang="en-US" altLang="en-US" sz="2600" i="1" dirty="0">
                <a:latin typeface="Times New Roman" panose="02020603050405020304" pitchFamily="18" charset="0"/>
                <a:cs typeface="Times New Roman" panose="02020603050405020304" pitchFamily="18" charset="0"/>
                <a:sym typeface="Symbol" panose="05050102010706020507" pitchFamily="18" charset="2"/>
              </a:rPr>
              <a:t> </a:t>
            </a:r>
            <a:r>
              <a:rPr lang="en-US" altLang="en-US" sz="2600" dirty="0">
                <a:latin typeface="Times New Roman" panose="02020603050405020304" pitchFamily="18" charset="0"/>
                <a:cs typeface="Times New Roman" panose="02020603050405020304" pitchFamily="18" charset="0"/>
                <a:sym typeface="Symbol" panose="05050102010706020507" pitchFamily="18" charset="2"/>
              </a:rPr>
              <a:t>&gt;</a:t>
            </a:r>
            <a:r>
              <a:rPr lang="en-US" altLang="en-US" sz="2600" i="1" dirty="0">
                <a:latin typeface="Times New Roman" panose="02020603050405020304" pitchFamily="18" charset="0"/>
                <a:cs typeface="Times New Roman" panose="02020603050405020304" pitchFamily="18" charset="0"/>
                <a:sym typeface="Symbol" panose="05050102010706020507" pitchFamily="18" charset="2"/>
              </a:rPr>
              <a:t> </a:t>
            </a:r>
            <a:r>
              <a:rPr lang="en-US" altLang="en-US" sz="2600" dirty="0">
                <a:latin typeface="Times New Roman" panose="02020603050405020304" pitchFamily="18" charset="0"/>
                <a:cs typeface="Times New Roman" panose="02020603050405020304" pitchFamily="18" charset="0"/>
                <a:sym typeface="Symbol" panose="05050102010706020507" pitchFamily="18" charset="2"/>
              </a:rPr>
              <a:t>0  </a:t>
            </a:r>
            <a:r>
              <a:rPr lang="en-US" altLang="en-US" dirty="0">
                <a:latin typeface="Times New Roman" panose="02020603050405020304" pitchFamily="18" charset="0"/>
                <a:cs typeface="Times New Roman" panose="02020603050405020304" pitchFamily="18" charset="0"/>
                <a:sym typeface="Symbol" panose="05050102010706020507" pitchFamily="18" charset="2"/>
              </a:rPr>
              <a:t>(significant positive correlation)</a:t>
            </a:r>
            <a:endParaRPr lang="en-US" altLang="en-US" dirty="0">
              <a:solidFill>
                <a:srgbClr val="E11521"/>
              </a:solidFill>
              <a:latin typeface="Times New Roman" panose="02020603050405020304" pitchFamily="18" charset="0"/>
              <a:cs typeface="Times New Roman" panose="02020603050405020304" pitchFamily="18" charset="0"/>
            </a:endParaRPr>
          </a:p>
        </p:txBody>
      </p:sp>
      <p:sp>
        <p:nvSpPr>
          <p:cNvPr id="57350" name="Rectangle 165">
            <a:extLst>
              <a:ext uri="{FF2B5EF4-FFF2-40B4-BE49-F238E27FC236}">
                <a16:creationId xmlns:a16="http://schemas.microsoft.com/office/drawing/2014/main" xmlns="" id="{6269863D-7BE5-4064-B02F-5747D840C58F}"/>
              </a:ext>
            </a:extLst>
          </p:cNvPr>
          <p:cNvSpPr>
            <a:spLocks noChangeArrowheads="1"/>
          </p:cNvSpPr>
          <p:nvPr/>
        </p:nvSpPr>
        <p:spPr bwMode="auto">
          <a:xfrm>
            <a:off x="1281832" y="5190757"/>
            <a:ext cx="480695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i="1">
                <a:latin typeface="Times New Roman" panose="02020603050405020304" pitchFamily="18" charset="0"/>
                <a:cs typeface="Times New Roman" panose="02020603050405020304" pitchFamily="18" charset="0"/>
              </a:rPr>
              <a:t>H</a:t>
            </a:r>
            <a:r>
              <a:rPr lang="en-US" altLang="en-US" sz="2600" baseline="-25000">
                <a:latin typeface="Times New Roman" panose="02020603050405020304" pitchFamily="18" charset="0"/>
                <a:cs typeface="Times New Roman" panose="02020603050405020304" pitchFamily="18" charset="0"/>
              </a:rPr>
              <a:t>0</a:t>
            </a:r>
            <a:r>
              <a:rPr lang="en-US" altLang="en-US" sz="2600">
                <a:latin typeface="Times New Roman" panose="02020603050405020304" pitchFamily="18" charset="0"/>
                <a:cs typeface="Times New Roman" panose="02020603050405020304" pitchFamily="18" charset="0"/>
              </a:rPr>
              <a:t>:</a:t>
            </a:r>
            <a:r>
              <a:rPr lang="en-US" altLang="en-US" sz="2600">
                <a:latin typeface="Times New Roman" panose="02020603050405020304" pitchFamily="18" charset="0"/>
                <a:cs typeface="Times New Roman" panose="02020603050405020304" pitchFamily="18" charset="0"/>
                <a:sym typeface="Symbol" panose="05050102010706020507" pitchFamily="18" charset="2"/>
              </a:rPr>
              <a:t> </a:t>
            </a:r>
            <a:r>
              <a:rPr lang="el-GR" altLang="en-US" sz="2600" i="1">
                <a:latin typeface="Times New Roman" panose="02020603050405020304" pitchFamily="18" charset="0"/>
                <a:cs typeface="Times New Roman" panose="02020603050405020304" pitchFamily="18" charset="0"/>
                <a:sym typeface="Symbol" panose="05050102010706020507" pitchFamily="18" charset="2"/>
              </a:rPr>
              <a:t>ρ</a:t>
            </a:r>
            <a:r>
              <a:rPr lang="en-US" altLang="en-US" sz="2600" i="1">
                <a:latin typeface="Times New Roman" panose="02020603050405020304" pitchFamily="18" charset="0"/>
                <a:cs typeface="Times New Roman" panose="02020603050405020304" pitchFamily="18" charset="0"/>
                <a:sym typeface="Symbol" panose="05050102010706020507" pitchFamily="18" charset="2"/>
              </a:rPr>
              <a:t> </a:t>
            </a:r>
            <a:r>
              <a:rPr lang="en-US" altLang="en-US" sz="2600">
                <a:latin typeface="Times New Roman" panose="02020603050405020304" pitchFamily="18" charset="0"/>
                <a:cs typeface="Times New Roman" panose="02020603050405020304" pitchFamily="18" charset="0"/>
                <a:sym typeface="Symbol" panose="05050102010706020507" pitchFamily="18" charset="2"/>
              </a:rPr>
              <a:t>= 0  </a:t>
            </a:r>
            <a:r>
              <a:rPr lang="en-US" altLang="en-US">
                <a:latin typeface="Times New Roman" panose="02020603050405020304" pitchFamily="18" charset="0"/>
                <a:cs typeface="Times New Roman" panose="02020603050405020304" pitchFamily="18" charset="0"/>
                <a:sym typeface="Symbol" panose="05050102010706020507" pitchFamily="18" charset="2"/>
              </a:rPr>
              <a:t>(no significant correlation)</a:t>
            </a:r>
            <a:r>
              <a:rPr lang="en-US" altLang="en-US" sz="2200">
                <a:latin typeface="Times New Roman" panose="02020603050405020304" pitchFamily="18" charset="0"/>
                <a:cs typeface="Times New Roman" panose="02020603050405020304" pitchFamily="18" charset="0"/>
                <a:sym typeface="Symbol" panose="05050102010706020507" pitchFamily="18" charset="2"/>
              </a:rPr>
              <a:t/>
            </a:r>
            <a:br>
              <a:rPr lang="en-US" altLang="en-US" sz="2200">
                <a:latin typeface="Times New Roman" panose="02020603050405020304" pitchFamily="18" charset="0"/>
                <a:cs typeface="Times New Roman" panose="02020603050405020304" pitchFamily="18" charset="0"/>
                <a:sym typeface="Symbol" panose="05050102010706020507" pitchFamily="18" charset="2"/>
              </a:rPr>
            </a:br>
            <a:r>
              <a:rPr lang="en-US" altLang="en-US" sz="2600" i="1">
                <a:latin typeface="Times New Roman" panose="02020603050405020304" pitchFamily="18" charset="0"/>
                <a:cs typeface="Times New Roman" panose="02020603050405020304" pitchFamily="18" charset="0"/>
                <a:sym typeface="Symbol" panose="05050102010706020507" pitchFamily="18" charset="2"/>
              </a:rPr>
              <a:t>H</a:t>
            </a:r>
            <a:r>
              <a:rPr lang="en-US" altLang="en-US" sz="2600" i="1" baseline="-25000">
                <a:latin typeface="Times New Roman" panose="02020603050405020304" pitchFamily="18" charset="0"/>
                <a:cs typeface="Times New Roman" panose="02020603050405020304" pitchFamily="18" charset="0"/>
              </a:rPr>
              <a:t>a</a:t>
            </a:r>
            <a:r>
              <a:rPr lang="en-US" altLang="en-US" sz="2600">
                <a:latin typeface="Times New Roman" panose="02020603050405020304" pitchFamily="18" charset="0"/>
                <a:cs typeface="Times New Roman" panose="02020603050405020304" pitchFamily="18" charset="0"/>
              </a:rPr>
              <a:t>: </a:t>
            </a:r>
            <a:r>
              <a:rPr lang="el-GR" altLang="en-US" sz="2600" i="1">
                <a:latin typeface="Times New Roman" panose="02020603050405020304" pitchFamily="18" charset="0"/>
                <a:cs typeface="Times New Roman" panose="02020603050405020304" pitchFamily="18" charset="0"/>
                <a:sym typeface="Symbol" panose="05050102010706020507" pitchFamily="18" charset="2"/>
              </a:rPr>
              <a:t>ρ</a:t>
            </a:r>
            <a:r>
              <a:rPr lang="en-US" altLang="en-US" sz="2600" i="1">
                <a:latin typeface="Times New Roman" panose="02020603050405020304" pitchFamily="18" charset="0"/>
                <a:cs typeface="Times New Roman" panose="02020603050405020304" pitchFamily="18" charset="0"/>
                <a:sym typeface="Symbol" panose="05050102010706020507" pitchFamily="18" charset="2"/>
              </a:rPr>
              <a:t> </a:t>
            </a:r>
            <a:r>
              <a:rPr lang="en-US" altLang="en-US" sz="2600">
                <a:latin typeface="Times New Roman" panose="02020603050405020304" pitchFamily="18" charset="0"/>
                <a:cs typeface="Times New Roman" panose="02020603050405020304" pitchFamily="18" charset="0"/>
                <a:sym typeface="Symbol" panose="05050102010706020507" pitchFamily="18" charset="2"/>
              </a:rPr>
              <a:t></a:t>
            </a:r>
            <a:r>
              <a:rPr lang="en-US" altLang="en-US" sz="2600" i="1">
                <a:latin typeface="Times New Roman" panose="02020603050405020304" pitchFamily="18" charset="0"/>
                <a:cs typeface="Times New Roman" panose="02020603050405020304" pitchFamily="18" charset="0"/>
                <a:sym typeface="Symbol" panose="05050102010706020507" pitchFamily="18" charset="2"/>
              </a:rPr>
              <a:t> </a:t>
            </a:r>
            <a:r>
              <a:rPr lang="en-US" altLang="en-US" sz="2600">
                <a:latin typeface="Times New Roman" panose="02020603050405020304" pitchFamily="18" charset="0"/>
                <a:cs typeface="Times New Roman" panose="02020603050405020304" pitchFamily="18" charset="0"/>
                <a:sym typeface="Symbol" panose="05050102010706020507" pitchFamily="18" charset="2"/>
              </a:rPr>
              <a:t>0  </a:t>
            </a:r>
            <a:r>
              <a:rPr lang="en-US" altLang="en-US">
                <a:latin typeface="Times New Roman" panose="02020603050405020304" pitchFamily="18" charset="0"/>
                <a:cs typeface="Times New Roman" panose="02020603050405020304" pitchFamily="18" charset="0"/>
                <a:sym typeface="Symbol" panose="05050102010706020507" pitchFamily="18" charset="2"/>
              </a:rPr>
              <a:t>(significant correlation)</a:t>
            </a:r>
            <a:endParaRPr lang="en-US" altLang="en-US">
              <a:solidFill>
                <a:srgbClr val="E11521"/>
              </a:solidFill>
              <a:latin typeface="Times New Roman" panose="02020603050405020304" pitchFamily="18" charset="0"/>
              <a:cs typeface="Times New Roman" panose="02020603050405020304" pitchFamily="18" charset="0"/>
            </a:endParaRPr>
          </a:p>
        </p:txBody>
      </p:sp>
      <p:sp>
        <p:nvSpPr>
          <p:cNvPr id="46086" name="Footer Placeholder 2">
            <a:extLst>
              <a:ext uri="{FF2B5EF4-FFF2-40B4-BE49-F238E27FC236}">
                <a16:creationId xmlns:a16="http://schemas.microsoft.com/office/drawing/2014/main" xmlns="" id="{8D4F388E-B534-4A4C-A3FE-1F2CCAE68E7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
        <p:nvSpPr>
          <p:cNvPr id="10" name="Rectangle 2">
            <a:extLst>
              <a:ext uri="{FF2B5EF4-FFF2-40B4-BE49-F238E27FC236}">
                <a16:creationId xmlns:a16="http://schemas.microsoft.com/office/drawing/2014/main" xmlns="" id="{58CE2AB5-B7FA-4C9A-AA51-C87B5C8BBE47}"/>
              </a:ext>
            </a:extLst>
          </p:cNvPr>
          <p:cNvSpPr txBox="1">
            <a:spLocks noChangeArrowheads="1"/>
          </p:cNvSpPr>
          <p:nvPr/>
        </p:nvSpPr>
        <p:spPr bwMode="auto">
          <a:xfrm>
            <a:off x="69783" y="76200"/>
            <a:ext cx="900443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a:lstStyle>
          <a:p>
            <a:pPr eaLnBrk="1" hangingPunct="1"/>
            <a:r>
              <a:rPr lang="en-US" altLang="en-US" sz="4000"/>
              <a:t>Hypothesis Testing for a Population Correlation Coefficient </a:t>
            </a:r>
            <a:r>
              <a:rPr lang="el-GR" altLang="en-US" sz="4000" i="1"/>
              <a:t>ρ</a:t>
            </a:r>
            <a:endParaRPr lang="el-GR" altLang="en-US" sz="4000" i="1" dirty="0"/>
          </a:p>
        </p:txBody>
      </p:sp>
      <p:sp>
        <p:nvSpPr>
          <p:cNvPr id="4" name="Left Brace 3">
            <a:extLst>
              <a:ext uri="{FF2B5EF4-FFF2-40B4-BE49-F238E27FC236}">
                <a16:creationId xmlns:a16="http://schemas.microsoft.com/office/drawing/2014/main" xmlns="" id="{56C79D22-CAA0-47E9-B23E-34AAB1F4A006}"/>
              </a:ext>
            </a:extLst>
          </p:cNvPr>
          <p:cNvSpPr/>
          <p:nvPr/>
        </p:nvSpPr>
        <p:spPr>
          <a:xfrm>
            <a:off x="1108577" y="3677869"/>
            <a:ext cx="269507" cy="885825"/>
          </a:xfrm>
          <a:prstGeom prst="leftBrace">
            <a:avLst>
              <a:gd name="adj1" fmla="val 40476"/>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Left Brace 11">
            <a:extLst>
              <a:ext uri="{FF2B5EF4-FFF2-40B4-BE49-F238E27FC236}">
                <a16:creationId xmlns:a16="http://schemas.microsoft.com/office/drawing/2014/main" xmlns="" id="{22F28B9A-D5E7-4D06-ACD5-EDD7670C57C0}"/>
              </a:ext>
            </a:extLst>
          </p:cNvPr>
          <p:cNvSpPr/>
          <p:nvPr/>
        </p:nvSpPr>
        <p:spPr>
          <a:xfrm>
            <a:off x="1147078" y="2164982"/>
            <a:ext cx="269507" cy="885825"/>
          </a:xfrm>
          <a:prstGeom prst="leftBrace">
            <a:avLst>
              <a:gd name="adj1" fmla="val 40476"/>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Left Brace 12">
            <a:extLst>
              <a:ext uri="{FF2B5EF4-FFF2-40B4-BE49-F238E27FC236}">
                <a16:creationId xmlns:a16="http://schemas.microsoft.com/office/drawing/2014/main" xmlns="" id="{B803671A-0BEB-4291-8453-17DEE06C0334}"/>
              </a:ext>
            </a:extLst>
          </p:cNvPr>
          <p:cNvSpPr/>
          <p:nvPr/>
        </p:nvSpPr>
        <p:spPr>
          <a:xfrm>
            <a:off x="1108576" y="5196066"/>
            <a:ext cx="269507" cy="885825"/>
          </a:xfrm>
          <a:prstGeom prst="leftBrace">
            <a:avLst>
              <a:gd name="adj1" fmla="val 40476"/>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92310627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347">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734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7347">
                                            <p:txEl>
                                              <p:pRg st="6" end="6"/>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735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uiExpand="1" build="p"/>
      <p:bldP spid="57349" grpId="0" uiExpand="1"/>
      <p:bldP spid="57350" grpId="0"/>
      <p:bldP spid="4" grpId="0" animBg="1"/>
      <p:bldP spid="1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3">
            <a:extLst>
              <a:ext uri="{FF2B5EF4-FFF2-40B4-BE49-F238E27FC236}">
                <a16:creationId xmlns:a16="http://schemas.microsoft.com/office/drawing/2014/main" xmlns="" id="{C93201B6-D75C-4B36-A6AE-3BE466F9D650}"/>
              </a:ext>
            </a:extLst>
          </p:cNvPr>
          <p:cNvSpPr>
            <a:spLocks noGrp="1"/>
          </p:cNvSpPr>
          <p:nvPr>
            <p:ph type="title"/>
          </p:nvPr>
        </p:nvSpPr>
        <p:spPr/>
        <p:txBody>
          <a:bodyPr/>
          <a:lstStyle/>
          <a:p>
            <a:pPr eaLnBrk="1" hangingPunct="1"/>
            <a:r>
              <a:rPr lang="en-US" altLang="en-US"/>
              <a:t>The </a:t>
            </a:r>
            <a:r>
              <a:rPr lang="en-US" altLang="en-US" i="1"/>
              <a:t>t</a:t>
            </a:r>
            <a:r>
              <a:rPr lang="en-US" altLang="en-US"/>
              <a:t>-Test for the Correlation Coefficient</a:t>
            </a:r>
          </a:p>
        </p:txBody>
      </p:sp>
      <p:sp>
        <p:nvSpPr>
          <p:cNvPr id="6148" name="Content Placeholder 4">
            <a:extLst>
              <a:ext uri="{FF2B5EF4-FFF2-40B4-BE49-F238E27FC236}">
                <a16:creationId xmlns:a16="http://schemas.microsoft.com/office/drawing/2014/main" xmlns="" id="{6EE94B09-3EC7-4A19-9440-BB8F715D4814}"/>
              </a:ext>
            </a:extLst>
          </p:cNvPr>
          <p:cNvSpPr>
            <a:spLocks noGrp="1"/>
          </p:cNvSpPr>
          <p:nvPr>
            <p:ph idx="1"/>
          </p:nvPr>
        </p:nvSpPr>
        <p:spPr>
          <a:xfrm>
            <a:off x="457200" y="1524000"/>
            <a:ext cx="8229600" cy="4525963"/>
          </a:xfrm>
        </p:spPr>
        <p:txBody>
          <a:bodyPr/>
          <a:lstStyle/>
          <a:p>
            <a:r>
              <a:rPr lang="en-US" dirty="0"/>
              <a:t>A </a:t>
            </a:r>
            <a:r>
              <a:rPr lang="en-US" b="1" i="1" dirty="0"/>
              <a:t>t</a:t>
            </a:r>
            <a:r>
              <a:rPr lang="en-US" dirty="0"/>
              <a:t>-</a:t>
            </a:r>
            <a:r>
              <a:rPr lang="en-US" b="1" dirty="0"/>
              <a:t>test </a:t>
            </a:r>
            <a:r>
              <a:rPr lang="en-US" dirty="0"/>
              <a:t>can be used to test whether the correlation between two variables is significant. The </a:t>
            </a:r>
            <a:r>
              <a:rPr lang="en-US" b="1" dirty="0"/>
              <a:t>test statistic </a:t>
            </a:r>
            <a:r>
              <a:rPr lang="en-US" dirty="0"/>
              <a:t>is </a:t>
            </a:r>
            <a:r>
              <a:rPr lang="en-US" i="1" dirty="0"/>
              <a:t>r </a:t>
            </a:r>
            <a:r>
              <a:rPr lang="en-US" dirty="0"/>
              <a:t>and the </a:t>
            </a:r>
            <a:r>
              <a:rPr lang="en-US" b="1" dirty="0"/>
              <a:t>standardized test statistic</a:t>
            </a:r>
            <a:endParaRPr lang="en-US" altLang="en-US" dirty="0"/>
          </a:p>
          <a:p>
            <a:pPr eaLnBrk="1" hangingPunct="1"/>
            <a:endParaRPr lang="en-US" altLang="en-US" dirty="0"/>
          </a:p>
          <a:p>
            <a:pPr eaLnBrk="1" hangingPunct="1"/>
            <a:endParaRPr lang="en-US" altLang="en-US" dirty="0"/>
          </a:p>
          <a:p>
            <a:pPr marL="341313" indent="0">
              <a:buNone/>
            </a:pPr>
            <a:r>
              <a:rPr lang="en-US" altLang="en-US" dirty="0"/>
              <a:t>follows a </a:t>
            </a:r>
            <a:r>
              <a:rPr lang="en-US" altLang="en-US" i="1" dirty="0"/>
              <a:t>t</a:t>
            </a:r>
            <a:r>
              <a:rPr lang="en-US" altLang="en-US" dirty="0"/>
              <a:t>-distribution with </a:t>
            </a:r>
            <a:r>
              <a:rPr lang="en-US" altLang="en-US" dirty="0" err="1">
                <a:solidFill>
                  <a:schemeClr val="accent2"/>
                </a:solidFill>
              </a:rPr>
              <a:t>d.f.</a:t>
            </a:r>
            <a:r>
              <a:rPr lang="en-US" altLang="en-US" dirty="0">
                <a:solidFill>
                  <a:schemeClr val="accent2"/>
                </a:solidFill>
              </a:rPr>
              <a:t> = </a:t>
            </a:r>
            <a:r>
              <a:rPr lang="en-US" altLang="en-US" i="1" dirty="0">
                <a:solidFill>
                  <a:schemeClr val="accent2"/>
                </a:solidFill>
              </a:rPr>
              <a:t>n</a:t>
            </a:r>
            <a:r>
              <a:rPr lang="en-US" altLang="en-US" dirty="0">
                <a:solidFill>
                  <a:schemeClr val="accent2"/>
                </a:solidFill>
              </a:rPr>
              <a:t> – 2</a:t>
            </a:r>
            <a:r>
              <a:rPr lang="en-US" altLang="en-US" dirty="0"/>
              <a:t> </a:t>
            </a:r>
            <a:r>
              <a:rPr lang="en-US" dirty="0"/>
              <a:t>degrees of freedom, where </a:t>
            </a:r>
            <a:r>
              <a:rPr lang="en-US" i="1" dirty="0"/>
              <a:t>n </a:t>
            </a:r>
            <a:r>
              <a:rPr lang="en-US" dirty="0"/>
              <a:t>is the number of pairs of data. (Note that there are </a:t>
            </a:r>
            <a:r>
              <a:rPr lang="en-US" i="1" dirty="0"/>
              <a:t>n </a:t>
            </a:r>
            <a:r>
              <a:rPr lang="en-US" altLang="en-US" dirty="0"/>
              <a:t>–</a:t>
            </a:r>
            <a:r>
              <a:rPr lang="en-US" dirty="0"/>
              <a:t> 2 degrees of freedom because one degree of freedom is lost for each variable.)</a:t>
            </a:r>
            <a:endParaRPr lang="en-US" altLang="en-US" dirty="0"/>
          </a:p>
        </p:txBody>
      </p:sp>
      <p:graphicFrame>
        <p:nvGraphicFramePr>
          <p:cNvPr id="1101845" name="Object 21">
            <a:extLst>
              <a:ext uri="{FF2B5EF4-FFF2-40B4-BE49-F238E27FC236}">
                <a16:creationId xmlns:a16="http://schemas.microsoft.com/office/drawing/2014/main" xmlns="" id="{E42B1A9E-7C71-4369-A785-6E9AAB713BF4}"/>
              </a:ext>
            </a:extLst>
          </p:cNvPr>
          <p:cNvGraphicFramePr>
            <a:graphicFrameLocks noChangeAspect="1"/>
          </p:cNvGraphicFramePr>
          <p:nvPr>
            <p:extLst>
              <p:ext uri="{D42A27DB-BD31-4B8C-83A1-F6EECF244321}">
                <p14:modId xmlns:p14="http://schemas.microsoft.com/office/powerpoint/2010/main" val="941761800"/>
              </p:ext>
            </p:extLst>
          </p:nvPr>
        </p:nvGraphicFramePr>
        <p:xfrm>
          <a:off x="3336637" y="2824957"/>
          <a:ext cx="1955800" cy="1092200"/>
        </p:xfrm>
        <a:graphic>
          <a:graphicData uri="http://schemas.openxmlformats.org/presentationml/2006/ole">
            <mc:AlternateContent xmlns:mc="http://schemas.openxmlformats.org/markup-compatibility/2006">
              <mc:Choice xmlns:v="urn:schemas-microsoft-com:vml" Requires="v">
                <p:oleObj spid="_x0000_s5155" name="Equation" r:id="rId3" imgW="1955800" imgH="1092200" progId="Equation.DSMT4">
                  <p:embed/>
                </p:oleObj>
              </mc:Choice>
              <mc:Fallback>
                <p:oleObj name="Equation" r:id="rId3" imgW="1955800" imgH="1092200" progId="Equation.DSMT4">
                  <p:embed/>
                  <p:pic>
                    <p:nvPicPr>
                      <p:cNvPr id="1101845" name="Object 21">
                        <a:extLst>
                          <a:ext uri="{FF2B5EF4-FFF2-40B4-BE49-F238E27FC236}">
                            <a16:creationId xmlns:a16="http://schemas.microsoft.com/office/drawing/2014/main" xmlns="" id="{E42B1A9E-7C71-4369-A785-6E9AAB713B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36637" y="2824957"/>
                        <a:ext cx="1955800" cy="1092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47108" name="Footer Placeholder 2">
            <a:extLst>
              <a:ext uri="{FF2B5EF4-FFF2-40B4-BE49-F238E27FC236}">
                <a16:creationId xmlns:a16="http://schemas.microsoft.com/office/drawing/2014/main" xmlns="" id="{72CEBD81-7529-4860-A645-2604471E122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190284360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afterEffect">
                                  <p:stCondLst>
                                    <p:cond delay="0"/>
                                  </p:stCondLst>
                                  <p:childTnLst>
                                    <p:set>
                                      <p:cBhvr>
                                        <p:cTn id="6" dur="1" fill="hold">
                                          <p:stCondLst>
                                            <p:cond delay="0"/>
                                          </p:stCondLst>
                                        </p:cTn>
                                        <p:tgtEl>
                                          <p:spTgt spid="1101845"/>
                                        </p:tgtEl>
                                        <p:attrNameLst>
                                          <p:attrName>style.visibility</p:attrName>
                                        </p:attrNameLst>
                                      </p:cBhvr>
                                      <p:to>
                                        <p:strVal val="visible"/>
                                      </p:to>
                                    </p:set>
                                  </p:childTnLst>
                                </p:cTn>
                              </p:par>
                            </p:childTnLst>
                          </p:cTn>
                        </p:par>
                      </p:childTnLst>
                    </p:cTn>
                  </p:par>
                  <p:par>
                    <p:cTn id="7" fill="hold">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a:extLst>
              <a:ext uri="{FF2B5EF4-FFF2-40B4-BE49-F238E27FC236}">
                <a16:creationId xmlns:a16="http://schemas.microsoft.com/office/drawing/2014/main" xmlns="" id="{65F59F76-56EE-44EF-94F4-B9E7D39CB9BC}"/>
              </a:ext>
            </a:extLst>
          </p:cNvPr>
          <p:cNvSpPr>
            <a:spLocks noGrp="1" noChangeArrowheads="1"/>
          </p:cNvSpPr>
          <p:nvPr>
            <p:ph type="title"/>
          </p:nvPr>
        </p:nvSpPr>
        <p:spPr>
          <a:noFill/>
        </p:spPr>
        <p:txBody>
          <a:bodyPr/>
          <a:lstStyle/>
          <a:p>
            <a:pPr eaLnBrk="1" hangingPunct="1"/>
            <a:r>
              <a:rPr lang="en-US" altLang="en-US" dirty="0"/>
              <a:t>Using the </a:t>
            </a:r>
            <a:r>
              <a:rPr lang="en-US" altLang="en-US" i="1" dirty="0"/>
              <a:t>t</a:t>
            </a:r>
            <a:r>
              <a:rPr lang="en-US" altLang="en-US" dirty="0"/>
              <a:t>-Test for </a:t>
            </a:r>
            <a:r>
              <a:rPr lang="el-GR" altLang="en-US" i="1" dirty="0"/>
              <a:t>ρ</a:t>
            </a:r>
          </a:p>
        </p:txBody>
      </p:sp>
      <p:sp>
        <p:nvSpPr>
          <p:cNvPr id="1097732" name="Text Box 4">
            <a:extLst>
              <a:ext uri="{FF2B5EF4-FFF2-40B4-BE49-F238E27FC236}">
                <a16:creationId xmlns:a16="http://schemas.microsoft.com/office/drawing/2014/main" xmlns="" id="{9A1F6015-5DD6-4E35-919B-CF94EDFDD02F}"/>
              </a:ext>
            </a:extLst>
          </p:cNvPr>
          <p:cNvSpPr txBox="1">
            <a:spLocks noChangeArrowheads="1"/>
          </p:cNvSpPr>
          <p:nvPr/>
        </p:nvSpPr>
        <p:spPr bwMode="auto">
          <a:xfrm>
            <a:off x="381000" y="1905000"/>
            <a:ext cx="4510088"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Tx/>
              <a:buAutoNum type="arabicPeriod"/>
            </a:pPr>
            <a:r>
              <a:rPr lang="en-US" altLang="en-US" sz="2600">
                <a:latin typeface="Times New Roman" panose="02020603050405020304" pitchFamily="18" charset="0"/>
                <a:cs typeface="Times New Roman" panose="02020603050405020304" pitchFamily="18" charset="0"/>
              </a:rPr>
              <a:t>State the null and alternative hypothesis.</a:t>
            </a:r>
            <a:endParaRPr lang="en-US" altLang="en-US" sz="2600">
              <a:latin typeface="Times New Roman" panose="02020603050405020304" pitchFamily="18" charset="0"/>
              <a:cs typeface="Times New Roman" panose="02020603050405020304" pitchFamily="18" charset="0"/>
              <a:sym typeface="Symbol" panose="05050102010706020507" pitchFamily="18" charset="2"/>
            </a:endParaRPr>
          </a:p>
          <a:p>
            <a:pPr eaLnBrk="1" hangingPunct="1">
              <a:spcBef>
                <a:spcPct val="55000"/>
              </a:spcBef>
              <a:buClr>
                <a:schemeClr val="accent1"/>
              </a:buClr>
              <a:buFontTx/>
              <a:buAutoNum type="arabicPeriod"/>
            </a:pPr>
            <a:r>
              <a:rPr lang="en-US" altLang="en-US" sz="2600">
                <a:latin typeface="Times New Roman" panose="02020603050405020304" pitchFamily="18" charset="0"/>
                <a:cs typeface="Times New Roman" panose="02020603050405020304" pitchFamily="18" charset="0"/>
                <a:sym typeface="Symbol" panose="05050102010706020507" pitchFamily="18" charset="2"/>
              </a:rPr>
              <a:t>Specify the level of significance.</a:t>
            </a:r>
          </a:p>
          <a:p>
            <a:pPr eaLnBrk="1" hangingPunct="1">
              <a:spcBef>
                <a:spcPct val="55000"/>
              </a:spcBef>
              <a:buClr>
                <a:schemeClr val="accent1"/>
              </a:buClr>
              <a:buFontTx/>
              <a:buAutoNum type="arabicPeriod"/>
            </a:pPr>
            <a:r>
              <a:rPr lang="en-US" altLang="en-US" sz="2600">
                <a:latin typeface="Times New Roman" panose="02020603050405020304" pitchFamily="18" charset="0"/>
                <a:cs typeface="Times New Roman" panose="02020603050405020304" pitchFamily="18" charset="0"/>
                <a:sym typeface="Symbol" panose="05050102010706020507" pitchFamily="18" charset="2"/>
              </a:rPr>
              <a:t>Identify the degrees of freedom.</a:t>
            </a:r>
          </a:p>
          <a:p>
            <a:pPr eaLnBrk="1" hangingPunct="1">
              <a:spcBef>
                <a:spcPct val="55000"/>
              </a:spcBef>
              <a:buClr>
                <a:schemeClr val="accent1"/>
              </a:buClr>
              <a:buFontTx/>
              <a:buAutoNum type="arabicPeriod"/>
            </a:pPr>
            <a:r>
              <a:rPr lang="en-US" altLang="en-US" sz="2600">
                <a:latin typeface="Times New Roman" panose="02020603050405020304" pitchFamily="18" charset="0"/>
                <a:cs typeface="Times New Roman" panose="02020603050405020304" pitchFamily="18" charset="0"/>
                <a:sym typeface="Symbol" panose="05050102010706020507" pitchFamily="18" charset="2"/>
              </a:rPr>
              <a:t>Determine the critical value(s) and rejection region(s).</a:t>
            </a:r>
          </a:p>
        </p:txBody>
      </p:sp>
      <p:sp>
        <p:nvSpPr>
          <p:cNvPr id="48131" name="Text Box 7">
            <a:extLst>
              <a:ext uri="{FF2B5EF4-FFF2-40B4-BE49-F238E27FC236}">
                <a16:creationId xmlns:a16="http://schemas.microsoft.com/office/drawing/2014/main" xmlns="" id="{2E58E753-B8D6-47E5-ADE5-5560C521473A}"/>
              </a:ext>
            </a:extLst>
          </p:cNvPr>
          <p:cNvSpPr txBox="1">
            <a:spLocks noChangeArrowheads="1"/>
          </p:cNvSpPr>
          <p:nvPr/>
        </p:nvSpPr>
        <p:spPr bwMode="auto">
          <a:xfrm>
            <a:off x="5715000" y="1905000"/>
            <a:ext cx="2667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cs typeface="Times New Roman" panose="02020603050405020304" pitchFamily="18" charset="0"/>
              </a:rPr>
              <a:t>State </a:t>
            </a:r>
            <a:r>
              <a:rPr lang="en-US" altLang="en-US" sz="2600" i="1">
                <a:latin typeface="Times New Roman" panose="02020603050405020304" pitchFamily="18" charset="0"/>
                <a:cs typeface="Times New Roman" panose="02020603050405020304" pitchFamily="18" charset="0"/>
              </a:rPr>
              <a:t>H</a:t>
            </a:r>
            <a:r>
              <a:rPr lang="en-US" altLang="en-US" sz="2600" baseline="-25000">
                <a:latin typeface="Times New Roman" panose="02020603050405020304" pitchFamily="18" charset="0"/>
                <a:cs typeface="Times New Roman" panose="02020603050405020304" pitchFamily="18" charset="0"/>
              </a:rPr>
              <a:t>0</a:t>
            </a:r>
            <a:r>
              <a:rPr lang="en-US" altLang="en-US" sz="2600">
                <a:latin typeface="Times New Roman" panose="02020603050405020304" pitchFamily="18" charset="0"/>
                <a:cs typeface="Times New Roman" panose="02020603050405020304" pitchFamily="18" charset="0"/>
              </a:rPr>
              <a:t> and </a:t>
            </a:r>
            <a:r>
              <a:rPr lang="en-US" altLang="en-US" sz="2600" i="1">
                <a:latin typeface="Times New Roman" panose="02020603050405020304" pitchFamily="18" charset="0"/>
                <a:cs typeface="Times New Roman" panose="02020603050405020304" pitchFamily="18" charset="0"/>
              </a:rPr>
              <a:t>H</a:t>
            </a:r>
            <a:r>
              <a:rPr lang="en-US" altLang="en-US" sz="2600" baseline="-25000">
                <a:latin typeface="Times New Roman" panose="02020603050405020304" pitchFamily="18" charset="0"/>
                <a:cs typeface="Times New Roman" panose="02020603050405020304" pitchFamily="18" charset="0"/>
              </a:rPr>
              <a:t>a</a:t>
            </a:r>
            <a:r>
              <a:rPr lang="en-US" altLang="en-US" sz="2600">
                <a:latin typeface="Times New Roman" panose="02020603050405020304" pitchFamily="18" charset="0"/>
                <a:cs typeface="Times New Roman" panose="02020603050405020304" pitchFamily="18" charset="0"/>
              </a:rPr>
              <a:t>. </a:t>
            </a:r>
          </a:p>
        </p:txBody>
      </p:sp>
      <p:sp>
        <p:nvSpPr>
          <p:cNvPr id="1097736" name="Text Box 8">
            <a:extLst>
              <a:ext uri="{FF2B5EF4-FFF2-40B4-BE49-F238E27FC236}">
                <a16:creationId xmlns:a16="http://schemas.microsoft.com/office/drawing/2014/main" xmlns="" id="{7C66BE0F-A70C-4E4B-9E17-82BAA8E6EB92}"/>
              </a:ext>
            </a:extLst>
          </p:cNvPr>
          <p:cNvSpPr txBox="1">
            <a:spLocks noChangeArrowheads="1"/>
          </p:cNvSpPr>
          <p:nvPr/>
        </p:nvSpPr>
        <p:spPr bwMode="auto">
          <a:xfrm>
            <a:off x="6096000" y="2971800"/>
            <a:ext cx="18288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cs typeface="Times New Roman" panose="02020603050405020304" pitchFamily="18" charset="0"/>
              </a:rPr>
              <a:t>Identify </a:t>
            </a:r>
            <a:r>
              <a:rPr lang="en-US" altLang="en-US" sz="2600" i="1">
                <a:latin typeface="Times New Roman" panose="02020603050405020304" pitchFamily="18" charset="0"/>
                <a:cs typeface="Times New Roman" panose="02020603050405020304" pitchFamily="18" charset="0"/>
                <a:sym typeface="Symbol" panose="05050102010706020507" pitchFamily="18" charset="2"/>
              </a:rPr>
              <a:t></a:t>
            </a:r>
            <a:r>
              <a:rPr lang="en-US" altLang="en-US" sz="2600">
                <a:latin typeface="Times New Roman" panose="02020603050405020304" pitchFamily="18" charset="0"/>
                <a:cs typeface="Times New Roman" panose="02020603050405020304" pitchFamily="18" charset="0"/>
                <a:sym typeface="Symbol" panose="05050102010706020507" pitchFamily="18" charset="2"/>
              </a:rPr>
              <a:t>.</a:t>
            </a:r>
          </a:p>
        </p:txBody>
      </p:sp>
      <p:sp>
        <p:nvSpPr>
          <p:cNvPr id="1097737" name="Text Box 9">
            <a:extLst>
              <a:ext uri="{FF2B5EF4-FFF2-40B4-BE49-F238E27FC236}">
                <a16:creationId xmlns:a16="http://schemas.microsoft.com/office/drawing/2014/main" xmlns="" id="{33EE056C-A5B4-4028-8F94-A8B73125BD27}"/>
              </a:ext>
            </a:extLst>
          </p:cNvPr>
          <p:cNvSpPr txBox="1">
            <a:spLocks noChangeArrowheads="1"/>
          </p:cNvSpPr>
          <p:nvPr/>
        </p:nvSpPr>
        <p:spPr bwMode="auto">
          <a:xfrm>
            <a:off x="6096000" y="4103688"/>
            <a:ext cx="19812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cs typeface="Times New Roman" panose="02020603050405020304" pitchFamily="18" charset="0"/>
              </a:rPr>
              <a:t>d.f. = </a:t>
            </a:r>
            <a:r>
              <a:rPr lang="en-US" altLang="en-US" sz="2600" i="1">
                <a:latin typeface="Times New Roman" panose="02020603050405020304" pitchFamily="18" charset="0"/>
                <a:cs typeface="Times New Roman" panose="02020603050405020304" pitchFamily="18" charset="0"/>
              </a:rPr>
              <a:t>n</a:t>
            </a:r>
            <a:r>
              <a:rPr lang="en-US" altLang="en-US" sz="2600">
                <a:latin typeface="Times New Roman" panose="02020603050405020304" pitchFamily="18" charset="0"/>
                <a:cs typeface="Times New Roman" panose="02020603050405020304" pitchFamily="18" charset="0"/>
              </a:rPr>
              <a:t> – 2. </a:t>
            </a:r>
            <a:endParaRPr lang="en-US" altLang="en-US" sz="2600">
              <a:latin typeface="Times New Roman" panose="02020603050405020304" pitchFamily="18" charset="0"/>
              <a:cs typeface="Times New Roman" panose="02020603050405020304" pitchFamily="18" charset="0"/>
              <a:sym typeface="Symbol" panose="05050102010706020507" pitchFamily="18" charset="2"/>
            </a:endParaRPr>
          </a:p>
        </p:txBody>
      </p:sp>
      <p:sp>
        <p:nvSpPr>
          <p:cNvPr id="1097738" name="Text Box 10">
            <a:extLst>
              <a:ext uri="{FF2B5EF4-FFF2-40B4-BE49-F238E27FC236}">
                <a16:creationId xmlns:a16="http://schemas.microsoft.com/office/drawing/2014/main" xmlns="" id="{07CCFC4C-AFDE-43FB-A846-A1B3A42E4999}"/>
              </a:ext>
            </a:extLst>
          </p:cNvPr>
          <p:cNvSpPr txBox="1">
            <a:spLocks noChangeArrowheads="1"/>
          </p:cNvSpPr>
          <p:nvPr/>
        </p:nvSpPr>
        <p:spPr bwMode="auto">
          <a:xfrm>
            <a:off x="6034088" y="5181600"/>
            <a:ext cx="2424112"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cs typeface="Times New Roman" panose="02020603050405020304" pitchFamily="18" charset="0"/>
              </a:rPr>
              <a:t>Use Table 5 in Appendix B.</a:t>
            </a:r>
          </a:p>
        </p:txBody>
      </p:sp>
      <p:sp>
        <p:nvSpPr>
          <p:cNvPr id="48135" name="Text Box 26">
            <a:extLst>
              <a:ext uri="{FF2B5EF4-FFF2-40B4-BE49-F238E27FC236}">
                <a16:creationId xmlns:a16="http://schemas.microsoft.com/office/drawing/2014/main" xmlns="" id="{60094254-05C8-479F-BF4E-EC922B37414F}"/>
              </a:ext>
            </a:extLst>
          </p:cNvPr>
          <p:cNvSpPr txBox="1">
            <a:spLocks noChangeArrowheads="1"/>
          </p:cNvSpPr>
          <p:nvPr/>
        </p:nvSpPr>
        <p:spPr bwMode="auto">
          <a:xfrm>
            <a:off x="446088" y="1371600"/>
            <a:ext cx="8240712"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cs typeface="Times New Roman" panose="02020603050405020304" pitchFamily="18" charset="0"/>
              </a:rPr>
              <a:t>    In Words					In Symbols</a:t>
            </a:r>
            <a:endParaRPr lang="el-GR" altLang="en-US" sz="2800" b="1" i="1">
              <a:solidFill>
                <a:schemeClr val="bg1"/>
              </a:solidFill>
              <a:latin typeface="Times New Roman" panose="02020603050405020304" pitchFamily="18" charset="0"/>
              <a:cs typeface="Times New Roman" panose="02020603050405020304" pitchFamily="18" charset="0"/>
              <a:sym typeface="Symbol" panose="05050102010706020507" pitchFamily="18" charset="2"/>
            </a:endParaRPr>
          </a:p>
        </p:txBody>
      </p:sp>
      <p:sp>
        <p:nvSpPr>
          <p:cNvPr id="48136" name="Footer Placeholder 2">
            <a:extLst>
              <a:ext uri="{FF2B5EF4-FFF2-40B4-BE49-F238E27FC236}">
                <a16:creationId xmlns:a16="http://schemas.microsoft.com/office/drawing/2014/main" xmlns="" id="{EECC58F0-61EB-44F6-96D5-C327ADBFB21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361020474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97732">
                                            <p:txEl>
                                              <p:pRg st="1" end="1"/>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097736"/>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097732">
                                            <p:txEl>
                                              <p:pRg st="2" end="2"/>
                                            </p:txEl>
                                          </p:spTgt>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109773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97732">
                                            <p:txEl>
                                              <p:pRg st="3" end="3"/>
                                            </p:txEl>
                                          </p:spTgt>
                                        </p:tgtEl>
                                        <p:attrNameLst>
                                          <p:attrName>style.visibility</p:attrName>
                                        </p:attrNameLst>
                                      </p:cBhvr>
                                      <p:to>
                                        <p:strVal val="visible"/>
                                      </p:to>
                                    </p:set>
                                  </p:childTnLst>
                                </p:cTn>
                              </p:par>
                            </p:childTnLst>
                          </p:cTn>
                        </p:par>
                        <p:par>
                          <p:cTn id="21" fill="hold" nodeType="afterGroup">
                            <p:stCondLst>
                              <p:cond delay="0"/>
                            </p:stCondLst>
                            <p:childTnLst>
                              <p:par>
                                <p:cTn id="22" presetID="1" presetClass="entr" presetSubtype="0" fill="hold" grpId="0" nodeType="afterEffect">
                                  <p:stCondLst>
                                    <p:cond delay="0"/>
                                  </p:stCondLst>
                                  <p:childTnLst>
                                    <p:set>
                                      <p:cBhvr>
                                        <p:cTn id="23" dur="1" fill="hold">
                                          <p:stCondLst>
                                            <p:cond delay="0"/>
                                          </p:stCondLst>
                                        </p:cTn>
                                        <p:tgtEl>
                                          <p:spTgt spid="10977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7732" grpId="0" build="p"/>
      <p:bldP spid="1097736" grpId="0"/>
      <p:bldP spid="1097737" grpId="0"/>
      <p:bldP spid="109773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a:extLst>
              <a:ext uri="{FF2B5EF4-FFF2-40B4-BE49-F238E27FC236}">
                <a16:creationId xmlns:a16="http://schemas.microsoft.com/office/drawing/2014/main" xmlns="" id="{67D9EAB3-599E-4BD6-B97C-BD530059CEF5}"/>
              </a:ext>
            </a:extLst>
          </p:cNvPr>
          <p:cNvSpPr>
            <a:spLocks noGrp="1" noChangeArrowheads="1"/>
          </p:cNvSpPr>
          <p:nvPr>
            <p:ph type="title"/>
          </p:nvPr>
        </p:nvSpPr>
        <p:spPr>
          <a:noFill/>
        </p:spPr>
        <p:txBody>
          <a:bodyPr/>
          <a:lstStyle/>
          <a:p>
            <a:pPr eaLnBrk="1" hangingPunct="1"/>
            <a:r>
              <a:rPr lang="en-US" altLang="en-US" dirty="0"/>
              <a:t>Using the </a:t>
            </a:r>
            <a:r>
              <a:rPr lang="en-US" altLang="en-US" i="1" dirty="0"/>
              <a:t>t</a:t>
            </a:r>
            <a:r>
              <a:rPr lang="en-US" altLang="en-US" dirty="0"/>
              <a:t>-Test for </a:t>
            </a:r>
            <a:r>
              <a:rPr lang="el-GR" altLang="en-US" i="1" dirty="0"/>
              <a:t>ρ</a:t>
            </a:r>
          </a:p>
        </p:txBody>
      </p:sp>
      <p:sp>
        <p:nvSpPr>
          <p:cNvPr id="1097732" name="Text Box 4">
            <a:extLst>
              <a:ext uri="{FF2B5EF4-FFF2-40B4-BE49-F238E27FC236}">
                <a16:creationId xmlns:a16="http://schemas.microsoft.com/office/drawing/2014/main" xmlns="" id="{07B2041D-C521-437E-A365-7C07F8206A0F}"/>
              </a:ext>
            </a:extLst>
          </p:cNvPr>
          <p:cNvSpPr txBox="1">
            <a:spLocks noChangeArrowheads="1"/>
          </p:cNvSpPr>
          <p:nvPr/>
        </p:nvSpPr>
        <p:spPr bwMode="auto">
          <a:xfrm>
            <a:off x="381000" y="1905000"/>
            <a:ext cx="4510088" cy="422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35000"/>
              </a:spcBef>
              <a:buClr>
                <a:schemeClr val="accent1"/>
              </a:buClr>
              <a:buFontTx/>
              <a:buAutoNum type="arabicPeriod" startAt="5"/>
            </a:pPr>
            <a:r>
              <a:rPr lang="en-US" altLang="en-US" sz="2600">
                <a:latin typeface="Times New Roman" panose="02020603050405020304" pitchFamily="18" charset="0"/>
                <a:cs typeface="Times New Roman" panose="02020603050405020304" pitchFamily="18" charset="0"/>
                <a:sym typeface="Symbol" panose="05050102010706020507" pitchFamily="18" charset="2"/>
              </a:rPr>
              <a:t>Find the standardized test statistic.</a:t>
            </a:r>
          </a:p>
          <a:p>
            <a:pPr eaLnBrk="1" hangingPunct="1">
              <a:spcBef>
                <a:spcPct val="35000"/>
              </a:spcBef>
              <a:buClr>
                <a:schemeClr val="accent1"/>
              </a:buClr>
              <a:buFontTx/>
              <a:buAutoNum type="arabicPeriod" startAt="5"/>
            </a:pPr>
            <a:endParaRPr lang="en-US" altLang="en-US" sz="2600">
              <a:latin typeface="Times New Roman" panose="02020603050405020304" pitchFamily="18" charset="0"/>
              <a:cs typeface="Times New Roman" panose="02020603050405020304" pitchFamily="18" charset="0"/>
              <a:sym typeface="Symbol" panose="05050102010706020507" pitchFamily="18" charset="2"/>
            </a:endParaRPr>
          </a:p>
          <a:p>
            <a:pPr eaLnBrk="1" hangingPunct="1">
              <a:spcBef>
                <a:spcPct val="35000"/>
              </a:spcBef>
              <a:buClr>
                <a:schemeClr val="accent1"/>
              </a:buClr>
              <a:buFontTx/>
              <a:buAutoNum type="arabicPeriod" startAt="5"/>
            </a:pPr>
            <a:r>
              <a:rPr lang="en-US" altLang="en-US" sz="2600">
                <a:latin typeface="Times New Roman" panose="02020603050405020304" pitchFamily="18" charset="0"/>
                <a:cs typeface="Times New Roman" panose="02020603050405020304" pitchFamily="18" charset="0"/>
                <a:sym typeface="Symbol" panose="05050102010706020507" pitchFamily="18" charset="2"/>
              </a:rPr>
              <a:t>Make a decision to reject or fail to reject the null hypothesis. </a:t>
            </a:r>
          </a:p>
          <a:p>
            <a:pPr eaLnBrk="1" hangingPunct="1">
              <a:spcBef>
                <a:spcPct val="35000"/>
              </a:spcBef>
              <a:buClr>
                <a:schemeClr val="accent1"/>
              </a:buClr>
              <a:buFontTx/>
              <a:buAutoNum type="arabicPeriod" startAt="5"/>
            </a:pPr>
            <a:endParaRPr lang="en-US" altLang="en-US" sz="2600">
              <a:latin typeface="Times New Roman" panose="02020603050405020304" pitchFamily="18" charset="0"/>
              <a:cs typeface="Times New Roman" panose="02020603050405020304" pitchFamily="18" charset="0"/>
              <a:sym typeface="Symbol" panose="05050102010706020507" pitchFamily="18" charset="2"/>
            </a:endParaRPr>
          </a:p>
          <a:p>
            <a:pPr eaLnBrk="1" hangingPunct="1">
              <a:spcBef>
                <a:spcPct val="35000"/>
              </a:spcBef>
              <a:buClr>
                <a:schemeClr val="accent1"/>
              </a:buClr>
              <a:buFontTx/>
              <a:buAutoNum type="arabicPeriod" startAt="5"/>
            </a:pPr>
            <a:r>
              <a:rPr lang="en-US" altLang="en-US" sz="2600">
                <a:latin typeface="Times New Roman" panose="02020603050405020304" pitchFamily="18" charset="0"/>
                <a:cs typeface="Times New Roman" panose="02020603050405020304" pitchFamily="18" charset="0"/>
                <a:sym typeface="Symbol" panose="05050102010706020507" pitchFamily="18" charset="2"/>
              </a:rPr>
              <a:t>Interpret the decision in the context of the original claim.</a:t>
            </a:r>
          </a:p>
        </p:txBody>
      </p:sp>
      <p:sp>
        <p:nvSpPr>
          <p:cNvPr id="50179" name="Text Box 26">
            <a:extLst>
              <a:ext uri="{FF2B5EF4-FFF2-40B4-BE49-F238E27FC236}">
                <a16:creationId xmlns:a16="http://schemas.microsoft.com/office/drawing/2014/main" xmlns="" id="{C34F8311-024E-43CB-9DD9-08AC55727579}"/>
              </a:ext>
            </a:extLst>
          </p:cNvPr>
          <p:cNvSpPr txBox="1">
            <a:spLocks noChangeArrowheads="1"/>
          </p:cNvSpPr>
          <p:nvPr/>
        </p:nvSpPr>
        <p:spPr bwMode="auto">
          <a:xfrm>
            <a:off x="446088" y="1371600"/>
            <a:ext cx="8240712"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cs typeface="Times New Roman" panose="02020603050405020304" pitchFamily="18" charset="0"/>
              </a:rPr>
              <a:t>    In Words					In Symbols</a:t>
            </a:r>
            <a:endParaRPr lang="el-GR" altLang="en-US" sz="2800" b="1" i="1">
              <a:solidFill>
                <a:schemeClr val="bg1"/>
              </a:solidFill>
              <a:latin typeface="Times New Roman" panose="02020603050405020304" pitchFamily="18" charset="0"/>
              <a:cs typeface="Times New Roman" panose="02020603050405020304" pitchFamily="18" charset="0"/>
              <a:sym typeface="Symbol" panose="05050102010706020507" pitchFamily="18" charset="2"/>
            </a:endParaRPr>
          </a:p>
        </p:txBody>
      </p:sp>
      <p:sp>
        <p:nvSpPr>
          <p:cNvPr id="9" name="Text Box 8">
            <a:extLst>
              <a:ext uri="{FF2B5EF4-FFF2-40B4-BE49-F238E27FC236}">
                <a16:creationId xmlns:a16="http://schemas.microsoft.com/office/drawing/2014/main" xmlns="" id="{257A26A3-A6DC-4AA6-AD23-1A615B0889FD}"/>
              </a:ext>
            </a:extLst>
          </p:cNvPr>
          <p:cNvSpPr txBox="1">
            <a:spLocks noChangeArrowheads="1"/>
          </p:cNvSpPr>
          <p:nvPr/>
        </p:nvSpPr>
        <p:spPr bwMode="auto">
          <a:xfrm>
            <a:off x="5638800" y="3352800"/>
            <a:ext cx="3235325" cy="167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cs typeface="Times New Roman" panose="02020603050405020304" pitchFamily="18" charset="0"/>
              </a:rPr>
              <a:t>If </a:t>
            </a:r>
            <a:r>
              <a:rPr lang="en-US" altLang="en-US" sz="2600" i="1">
                <a:latin typeface="Times New Roman" panose="02020603050405020304" pitchFamily="18" charset="0"/>
                <a:cs typeface="Times New Roman" panose="02020603050405020304" pitchFamily="18" charset="0"/>
              </a:rPr>
              <a:t>t</a:t>
            </a:r>
            <a:r>
              <a:rPr lang="en-US" altLang="en-US" sz="2600">
                <a:latin typeface="Times New Roman" panose="02020603050405020304" pitchFamily="18" charset="0"/>
                <a:cs typeface="Times New Roman" panose="02020603050405020304" pitchFamily="18" charset="0"/>
              </a:rPr>
              <a:t> is in the rejection region, reject </a:t>
            </a:r>
            <a:r>
              <a:rPr lang="en-US" altLang="en-US" sz="2600" i="1">
                <a:latin typeface="Times New Roman" panose="02020603050405020304" pitchFamily="18" charset="0"/>
                <a:cs typeface="Times New Roman" panose="02020603050405020304" pitchFamily="18" charset="0"/>
              </a:rPr>
              <a:t>H</a:t>
            </a:r>
            <a:r>
              <a:rPr lang="en-US" altLang="en-US" sz="2600" baseline="-25000">
                <a:latin typeface="Times New Roman" panose="02020603050405020304" pitchFamily="18" charset="0"/>
                <a:cs typeface="Times New Roman" panose="02020603050405020304" pitchFamily="18" charset="0"/>
              </a:rPr>
              <a:t>0</a:t>
            </a:r>
            <a:r>
              <a:rPr lang="en-US" altLang="en-US" sz="2600">
                <a:latin typeface="Times New Roman" panose="02020603050405020304" pitchFamily="18" charset="0"/>
                <a:cs typeface="Times New Roman" panose="02020603050405020304" pitchFamily="18" charset="0"/>
              </a:rPr>
              <a:t>.  Otherwise fail to reject </a:t>
            </a:r>
            <a:r>
              <a:rPr lang="en-US" altLang="en-US" sz="2600" i="1">
                <a:latin typeface="Times New Roman" panose="02020603050405020304" pitchFamily="18" charset="0"/>
                <a:cs typeface="Times New Roman" panose="02020603050405020304" pitchFamily="18" charset="0"/>
              </a:rPr>
              <a:t>H</a:t>
            </a:r>
            <a:r>
              <a:rPr lang="en-US" altLang="en-US" sz="2600" baseline="-25000">
                <a:latin typeface="Times New Roman" panose="02020603050405020304" pitchFamily="18" charset="0"/>
                <a:cs typeface="Times New Roman" panose="02020603050405020304" pitchFamily="18" charset="0"/>
              </a:rPr>
              <a:t>0</a:t>
            </a:r>
            <a:r>
              <a:rPr lang="en-US" altLang="en-US" sz="2600">
                <a:latin typeface="Times New Roman" panose="02020603050405020304" pitchFamily="18" charset="0"/>
                <a:cs typeface="Times New Roman" panose="02020603050405020304" pitchFamily="18" charset="0"/>
              </a:rPr>
              <a:t>.</a:t>
            </a:r>
            <a:endParaRPr lang="en-US" altLang="en-US" sz="2600">
              <a:latin typeface="Times New Roman" panose="02020603050405020304" pitchFamily="18" charset="0"/>
              <a:cs typeface="Times New Roman" panose="02020603050405020304" pitchFamily="18" charset="0"/>
              <a:sym typeface="Symbol" panose="05050102010706020507" pitchFamily="18" charset="2"/>
            </a:endParaRPr>
          </a:p>
        </p:txBody>
      </p:sp>
      <p:graphicFrame>
        <p:nvGraphicFramePr>
          <p:cNvPr id="50181" name="Object 12">
            <a:extLst>
              <a:ext uri="{FF2B5EF4-FFF2-40B4-BE49-F238E27FC236}">
                <a16:creationId xmlns:a16="http://schemas.microsoft.com/office/drawing/2014/main" xmlns="" id="{E28B1664-8F3F-4635-A9B2-F4460282F217}"/>
              </a:ext>
            </a:extLst>
          </p:cNvPr>
          <p:cNvGraphicFramePr>
            <a:graphicFrameLocks noGrp="1" noChangeAspect="1"/>
          </p:cNvGraphicFramePr>
          <p:nvPr>
            <p:ph idx="1"/>
          </p:nvPr>
        </p:nvGraphicFramePr>
        <p:xfrm>
          <a:off x="6227763" y="1905000"/>
          <a:ext cx="1163637" cy="952500"/>
        </p:xfrm>
        <a:graphic>
          <a:graphicData uri="http://schemas.openxmlformats.org/presentationml/2006/ole">
            <mc:AlternateContent xmlns:mc="http://schemas.openxmlformats.org/markup-compatibility/2006">
              <mc:Choice xmlns:v="urn:schemas-microsoft-com:vml" Requires="v">
                <p:oleObj spid="_x0000_s6178" name="Equation" r:id="rId4" imgW="1333500" imgH="1092200" progId="Equation.DSMT4">
                  <p:embed/>
                </p:oleObj>
              </mc:Choice>
              <mc:Fallback>
                <p:oleObj name="Equation" r:id="rId4" imgW="1333500" imgH="1092200" progId="Equation.DSMT4">
                  <p:embed/>
                  <p:pic>
                    <p:nvPicPr>
                      <p:cNvPr id="50181" name="Object 12">
                        <a:extLst>
                          <a:ext uri="{FF2B5EF4-FFF2-40B4-BE49-F238E27FC236}">
                            <a16:creationId xmlns:a16="http://schemas.microsoft.com/office/drawing/2014/main" xmlns="" id="{E28B1664-8F3F-4635-A9B2-F4460282F2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7763" y="1905000"/>
                        <a:ext cx="1163637" cy="952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0182" name="Footer Placeholder 2">
            <a:extLst>
              <a:ext uri="{FF2B5EF4-FFF2-40B4-BE49-F238E27FC236}">
                <a16:creationId xmlns:a16="http://schemas.microsoft.com/office/drawing/2014/main" xmlns="" id="{2A6A9F4B-D9B9-42CA-815A-CF4A7DAF019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20111635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97732">
                                            <p:txEl>
                                              <p:pRg st="2" end="2"/>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09773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7732" grpId="0" build="p"/>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407A69F-23F4-452B-9B86-E6A70FAD9DC1}"/>
              </a:ext>
            </a:extLst>
          </p:cNvPr>
          <p:cNvSpPr>
            <a:spLocks noGrp="1"/>
          </p:cNvSpPr>
          <p:nvPr>
            <p:ph type="title"/>
          </p:nvPr>
        </p:nvSpPr>
        <p:spPr/>
        <p:txBody>
          <a:bodyPr/>
          <a:lstStyle/>
          <a:p>
            <a:pPr>
              <a:defRPr/>
            </a:pPr>
            <a:r>
              <a:rPr lang="en-US" dirty="0">
                <a:solidFill>
                  <a:schemeClr val="accent3"/>
                </a:solidFill>
                <a:ea typeface="+mj-ea"/>
              </a:rPr>
              <a:t>Example: </a:t>
            </a:r>
            <a:r>
              <a:rPr lang="en-US" i="1" dirty="0">
                <a:solidFill>
                  <a:schemeClr val="accent3"/>
                </a:solidFill>
                <a:ea typeface="+mj-ea"/>
              </a:rPr>
              <a:t>t</a:t>
            </a:r>
            <a:r>
              <a:rPr lang="en-US" dirty="0">
                <a:solidFill>
                  <a:schemeClr val="accent3"/>
                </a:solidFill>
                <a:ea typeface="+mj-ea"/>
              </a:rPr>
              <a:t>-Test for a Correlation Coefficient</a:t>
            </a:r>
          </a:p>
        </p:txBody>
      </p:sp>
      <mc:AlternateContent xmlns:mc="http://schemas.openxmlformats.org/markup-compatibility/2006" xmlns:a14="http://schemas.microsoft.com/office/drawing/2010/main">
        <mc:Choice Requires="a14">
          <p:sp>
            <p:nvSpPr>
              <p:cNvPr id="52226" name="Content Placeholder 2">
                <a:extLst>
                  <a:ext uri="{FF2B5EF4-FFF2-40B4-BE49-F238E27FC236}">
                    <a16:creationId xmlns:a16="http://schemas.microsoft.com/office/drawing/2014/main" xmlns="" id="{45D8C9A5-4CF1-4BE8-AFF5-F567835B8BA3}"/>
                  </a:ext>
                </a:extLst>
              </p:cNvPr>
              <p:cNvSpPr>
                <a:spLocks noGrp="1"/>
              </p:cNvSpPr>
              <p:nvPr>
                <p:ph idx="1"/>
              </p:nvPr>
            </p:nvSpPr>
            <p:spPr>
              <a:xfrm>
                <a:off x="457199" y="1600200"/>
                <a:ext cx="8160327" cy="4463716"/>
              </a:xfrm>
            </p:spPr>
            <p:txBody>
              <a:bodyPr/>
              <a:lstStyle/>
              <a:p>
                <a:pPr marL="0" indent="0">
                  <a:buNone/>
                </a:pPr>
                <a:r>
                  <a:rPr lang="en-US" altLang="en-US" dirty="0"/>
                  <a:t>Previously </a:t>
                </a:r>
                <a:r>
                  <a:rPr lang="en-US" dirty="0"/>
                  <a:t>you used 10 pairs of data to find </a:t>
                </a:r>
                <a:r>
                  <a:rPr lang="en-US" i="1" dirty="0"/>
                  <a:t>r </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dirty="0"/>
                  <a:t> 0.874. Test the significance of this correlation coefficient. Use </a:t>
                </a:r>
                <a:r>
                  <a:rPr lang="en-US" i="1" dirty="0">
                    <a:latin typeface="Symbol" panose="05050102010706020507" pitchFamily="18" charset="2"/>
                  </a:rPr>
                  <a:t>a</a:t>
                </a:r>
                <a:r>
                  <a:rPr lang="en-US" dirty="0"/>
                  <a:t> = 0.05.</a:t>
                </a:r>
              </a:p>
              <a:p>
                <a:pPr marL="0" indent="0">
                  <a:buNone/>
                </a:pPr>
                <a:endParaRPr lang="en-US" altLang="en-US" dirty="0"/>
              </a:p>
              <a:p>
                <a:pPr marL="0" indent="0">
                  <a:buNone/>
                </a:pPr>
                <a:r>
                  <a:rPr lang="en-US" altLang="en-US" b="1" dirty="0">
                    <a:solidFill>
                      <a:schemeClr val="accent3"/>
                    </a:solidFill>
                  </a:rPr>
                  <a:t>Solution:</a:t>
                </a:r>
              </a:p>
              <a:p>
                <a:pPr marL="0" indent="0">
                  <a:buNone/>
                </a:pPr>
                <a:r>
                  <a:rPr lang="en-US" dirty="0"/>
                  <a:t>The null and alternative hypotheses are </a:t>
                </a:r>
              </a:p>
              <a:p>
                <a:pPr marL="0" indent="0" algn="ctr">
                  <a:buNone/>
                </a:pPr>
                <a:r>
                  <a:rPr lang="pt-BR" i="1" dirty="0"/>
                  <a:t>H</a:t>
                </a:r>
                <a:r>
                  <a:rPr lang="pt-BR" baseline="-25000" dirty="0"/>
                  <a:t>0</a:t>
                </a:r>
                <a:r>
                  <a:rPr lang="pt-BR" dirty="0"/>
                  <a:t>: </a:t>
                </a:r>
                <a:r>
                  <a:rPr lang="el-GR" altLang="en-US" i="1" dirty="0"/>
                  <a:t>ρ</a:t>
                </a:r>
                <a:r>
                  <a:rPr lang="pt-BR" dirty="0"/>
                  <a:t> = 0 (no correlation) and </a:t>
                </a:r>
                <a:r>
                  <a:rPr lang="pt-BR" i="1" dirty="0"/>
                  <a:t>H</a:t>
                </a:r>
                <a:r>
                  <a:rPr lang="pt-BR" i="1" baseline="-25000" dirty="0"/>
                  <a:t>a</a:t>
                </a:r>
                <a:r>
                  <a:rPr lang="pt-BR" dirty="0"/>
                  <a:t>: </a:t>
                </a:r>
                <a:r>
                  <a:rPr lang="el-GR" altLang="en-US" i="1" dirty="0"/>
                  <a:t>ρ</a:t>
                </a:r>
                <a:r>
                  <a:rPr lang="pt-BR" dirty="0"/>
                  <a:t> </a:t>
                </a:r>
                <a:r>
                  <a:rPr lang="pt-BR" dirty="0">
                    <a:sym typeface="Symbol" panose="05050102010706020507" pitchFamily="18" charset="2"/>
                  </a:rPr>
                  <a:t></a:t>
                </a:r>
                <a:r>
                  <a:rPr lang="pt-BR" dirty="0"/>
                  <a:t> 0 (significant correlation). </a:t>
                </a:r>
                <a:endParaRPr lang="en-US" altLang="en-US" dirty="0"/>
              </a:p>
            </p:txBody>
          </p:sp>
        </mc:Choice>
        <mc:Fallback xmlns="">
          <p:sp>
            <p:nvSpPr>
              <p:cNvPr id="52226" name="Content Placeholder 2">
                <a:extLst>
                  <a:ext uri="{FF2B5EF4-FFF2-40B4-BE49-F238E27FC236}">
                    <a16:creationId xmlns:a16="http://schemas.microsoft.com/office/drawing/2014/main" id="{45D8C9A5-4CF1-4BE8-AFF5-F567835B8BA3}"/>
                  </a:ext>
                </a:extLst>
              </p:cNvPr>
              <p:cNvSpPr>
                <a:spLocks noGrp="1" noRot="1" noChangeAspect="1" noMove="1" noResize="1" noEditPoints="1" noAdjustHandles="1" noChangeArrowheads="1" noChangeShapeType="1" noTextEdit="1"/>
              </p:cNvSpPr>
              <p:nvPr>
                <p:ph idx="1"/>
              </p:nvPr>
            </p:nvSpPr>
            <p:spPr>
              <a:xfrm>
                <a:off x="457199" y="1600200"/>
                <a:ext cx="8160327" cy="4463716"/>
              </a:xfrm>
              <a:blipFill>
                <a:blip r:embed="rId2"/>
                <a:stretch>
                  <a:fillRect l="-1494" t="-1503" r="-1046"/>
                </a:stretch>
              </a:blipFill>
            </p:spPr>
            <p:txBody>
              <a:bodyPr/>
              <a:lstStyle/>
              <a:p>
                <a:r>
                  <a:rPr lang="en-US">
                    <a:noFill/>
                  </a:rPr>
                  <a:t> </a:t>
                </a:r>
              </a:p>
            </p:txBody>
          </p:sp>
        </mc:Fallback>
      </mc:AlternateContent>
      <p:sp>
        <p:nvSpPr>
          <p:cNvPr id="52256" name="Footer Placeholder 2">
            <a:extLst>
              <a:ext uri="{FF2B5EF4-FFF2-40B4-BE49-F238E27FC236}">
                <a16:creationId xmlns:a16="http://schemas.microsoft.com/office/drawing/2014/main" xmlns="" id="{68B8E319-1E6D-42D6-A695-EF0F4E74520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18312545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22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2226">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222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xmlns="" id="{11459883-A1D8-4A06-B38D-55BB8E629C37}"/>
                  </a:ext>
                </a:extLst>
              </p:cNvPr>
              <p:cNvSpPr>
                <a:spLocks noGrp="1"/>
              </p:cNvSpPr>
              <p:nvPr>
                <p:ph idx="1"/>
              </p:nvPr>
            </p:nvSpPr>
            <p:spPr/>
            <p:txBody>
              <a:bodyPr/>
              <a:lstStyle/>
              <a:p>
                <a:pPr marL="0" indent="0">
                  <a:buNone/>
                </a:pPr>
                <a:r>
                  <a:rPr lang="en-US" dirty="0"/>
                  <a:t>Because there are 10 pairs of data in the sample, there are 10 </a:t>
                </a:r>
                <a14:m>
                  <m:oMath xmlns:m="http://schemas.openxmlformats.org/officeDocument/2006/math">
                    <m:r>
                      <a:rPr lang="en-US" i="1" dirty="0" smtClean="0">
                        <a:latin typeface="Cambria Math" panose="02040503050406030204" pitchFamily="18" charset="0"/>
                        <a:ea typeface="Cambria Math" panose="02040503050406030204" pitchFamily="18" charset="0"/>
                      </a:rPr>
                      <m:t>−</m:t>
                    </m:r>
                  </m:oMath>
                </a14:m>
                <a:r>
                  <a:rPr lang="en-US" dirty="0"/>
                  <a:t> 2 = 8 degrees of freedom. Because the test is a two-tailed test, </a:t>
                </a:r>
                <a:r>
                  <a:rPr lang="en-US" i="1" dirty="0">
                    <a:latin typeface="Symbol" panose="05050102010706020507" pitchFamily="18" charset="2"/>
                  </a:rPr>
                  <a:t>a</a:t>
                </a:r>
                <a:r>
                  <a:rPr lang="en-US" dirty="0"/>
                  <a:t> = 0.05, and </a:t>
                </a:r>
                <a:r>
                  <a:rPr lang="en-US" dirty="0" err="1"/>
                  <a:t>d.f.</a:t>
                </a:r>
                <a:r>
                  <a:rPr lang="en-US" dirty="0"/>
                  <a:t> = 8, the critical values are </a:t>
                </a:r>
                <a:r>
                  <a:rPr lang="en-US" dirty="0">
                    <a:latin typeface="Cambria Math" panose="02040503050406030204" pitchFamily="18" charset="0"/>
                    <a:ea typeface="Cambria Math" panose="02040503050406030204" pitchFamily="18" charset="0"/>
                  </a:rPr>
                  <a:t>−</a:t>
                </a:r>
                <a:r>
                  <a:rPr lang="en-US" i="1" dirty="0"/>
                  <a:t>t</a:t>
                </a:r>
                <a:r>
                  <a:rPr lang="en-US" baseline="-25000" dirty="0"/>
                  <a:t>0</a:t>
                </a:r>
                <a:r>
                  <a:rPr lang="en-US" dirty="0"/>
                  <a:t> = </a:t>
                </a:r>
                <a:r>
                  <a:rPr lang="en-US" dirty="0">
                    <a:latin typeface="Cambria Math" panose="02040503050406030204" pitchFamily="18" charset="0"/>
                    <a:ea typeface="Cambria Math" panose="02040503050406030204" pitchFamily="18" charset="0"/>
                  </a:rPr>
                  <a:t>−</a:t>
                </a:r>
                <a:r>
                  <a:rPr lang="en-US" dirty="0"/>
                  <a:t>2.306 and </a:t>
                </a:r>
                <a:r>
                  <a:rPr lang="en-US" i="1" dirty="0"/>
                  <a:t>t</a:t>
                </a:r>
                <a:r>
                  <a:rPr lang="en-US" baseline="-25000" dirty="0"/>
                  <a:t>0</a:t>
                </a:r>
                <a:r>
                  <a:rPr lang="en-US" dirty="0"/>
                  <a:t> = 2.306. The rejection regions are </a:t>
                </a:r>
                <a:r>
                  <a:rPr lang="en-US" i="1" dirty="0"/>
                  <a:t>t </a:t>
                </a:r>
                <a:r>
                  <a:rPr lang="en-US" dirty="0"/>
                  <a:t>&lt; </a:t>
                </a:r>
                <a:r>
                  <a:rPr lang="en-US" dirty="0">
                    <a:latin typeface="Cambria Math" panose="02040503050406030204" pitchFamily="18" charset="0"/>
                    <a:ea typeface="Cambria Math" panose="02040503050406030204" pitchFamily="18" charset="0"/>
                  </a:rPr>
                  <a:t>−</a:t>
                </a:r>
                <a:r>
                  <a:rPr lang="en-US" dirty="0"/>
                  <a:t>2.306 and </a:t>
                </a:r>
                <a:r>
                  <a:rPr lang="en-US" i="1" dirty="0"/>
                  <a:t>t </a:t>
                </a:r>
                <a:r>
                  <a:rPr lang="en-US" dirty="0"/>
                  <a:t>&gt; 2.306.</a:t>
                </a:r>
              </a:p>
            </p:txBody>
          </p:sp>
        </mc:Choice>
        <mc:Fallback xmlns="">
          <p:sp>
            <p:nvSpPr>
              <p:cNvPr id="2" name="Content Placeholder 1">
                <a:extLst>
                  <a:ext uri="{FF2B5EF4-FFF2-40B4-BE49-F238E27FC236}">
                    <a16:creationId xmlns:a16="http://schemas.microsoft.com/office/drawing/2014/main" id="{11459883-A1D8-4A06-B38D-55BB8E629C37}"/>
                  </a:ext>
                </a:extLst>
              </p:cNvPr>
              <p:cNvSpPr>
                <a:spLocks noGrp="1" noRot="1" noChangeAspect="1" noMove="1" noResize="1" noEditPoints="1" noAdjustHandles="1" noChangeArrowheads="1" noChangeShapeType="1" noTextEdit="1"/>
              </p:cNvSpPr>
              <p:nvPr>
                <p:ph idx="1"/>
              </p:nvPr>
            </p:nvSpPr>
            <p:spPr>
              <a:blipFill>
                <a:blip r:embed="rId2"/>
                <a:stretch>
                  <a:fillRect l="-1481" t="-1482" r="-963"/>
                </a:stretch>
              </a:blipFill>
            </p:spPr>
            <p:txBody>
              <a:bodyPr/>
              <a:lstStyle/>
              <a:p>
                <a:r>
                  <a:rPr lang="en-US">
                    <a:noFill/>
                  </a:rPr>
                  <a:t> </a:t>
                </a:r>
              </a:p>
            </p:txBody>
          </p:sp>
        </mc:Fallback>
      </mc:AlternateContent>
      <p:sp>
        <p:nvSpPr>
          <p:cNvPr id="5" name="Title 4">
            <a:extLst>
              <a:ext uri="{FF2B5EF4-FFF2-40B4-BE49-F238E27FC236}">
                <a16:creationId xmlns:a16="http://schemas.microsoft.com/office/drawing/2014/main" xmlns="" id="{09922EFA-3CA2-4451-829D-D07890FB7FA4}"/>
              </a:ext>
            </a:extLst>
          </p:cNvPr>
          <p:cNvSpPr>
            <a:spLocks noGrp="1"/>
          </p:cNvSpPr>
          <p:nvPr>
            <p:ph type="title"/>
          </p:nvPr>
        </p:nvSpPr>
        <p:spPr/>
        <p:txBody>
          <a:bodyPr/>
          <a:lstStyle/>
          <a:p>
            <a:pPr eaLnBrk="1" hangingPunct="1">
              <a:defRPr/>
            </a:pPr>
            <a:r>
              <a:rPr lang="en-US" dirty="0">
                <a:solidFill>
                  <a:schemeClr val="accent3"/>
                </a:solidFill>
                <a:ea typeface="+mj-ea"/>
              </a:rPr>
              <a:t>Solution: </a:t>
            </a:r>
            <a:r>
              <a:rPr lang="en-US" i="1" dirty="0">
                <a:solidFill>
                  <a:schemeClr val="accent3"/>
                </a:solidFill>
                <a:ea typeface="+mj-ea"/>
              </a:rPr>
              <a:t>t</a:t>
            </a:r>
            <a:r>
              <a:rPr lang="en-US" dirty="0">
                <a:solidFill>
                  <a:schemeClr val="accent3"/>
                </a:solidFill>
                <a:ea typeface="+mj-ea"/>
              </a:rPr>
              <a:t>-Test for a Correlation Coefficient</a:t>
            </a:r>
            <a:endParaRPr lang="en-US" dirty="0">
              <a:ea typeface="+mj-ea"/>
            </a:endParaRPr>
          </a:p>
        </p:txBody>
      </p:sp>
      <p:sp>
        <p:nvSpPr>
          <p:cNvPr id="53258" name="Footer Placeholder 2">
            <a:extLst>
              <a:ext uri="{FF2B5EF4-FFF2-40B4-BE49-F238E27FC236}">
                <a16:creationId xmlns:a16="http://schemas.microsoft.com/office/drawing/2014/main" xmlns="" id="{CAF78E0F-A207-4B05-96FF-46F56CCB1EA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165697155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a:extLst>
              <a:ext uri="{FF2B5EF4-FFF2-40B4-BE49-F238E27FC236}">
                <a16:creationId xmlns:a16="http://schemas.microsoft.com/office/drawing/2014/main" xmlns="" id="{1CFC2E4C-DD6F-4AE4-9649-19A5AB7346F6}"/>
              </a:ext>
            </a:extLst>
          </p:cNvPr>
          <p:cNvSpPr>
            <a:spLocks noGrp="1"/>
          </p:cNvSpPr>
          <p:nvPr>
            <p:ph type="title"/>
          </p:nvPr>
        </p:nvSpPr>
        <p:spPr/>
        <p:txBody>
          <a:bodyPr/>
          <a:lstStyle/>
          <a:p>
            <a:r>
              <a:rPr lang="en-US" altLang="en-US"/>
              <a:t>Section 9.1 Objectives</a:t>
            </a:r>
          </a:p>
        </p:txBody>
      </p:sp>
      <p:sp>
        <p:nvSpPr>
          <p:cNvPr id="13314" name="Content Placeholder 2">
            <a:extLst>
              <a:ext uri="{FF2B5EF4-FFF2-40B4-BE49-F238E27FC236}">
                <a16:creationId xmlns:a16="http://schemas.microsoft.com/office/drawing/2014/main" xmlns="" id="{CDF4338E-C034-4496-A05F-0FCDCCFAD454}"/>
              </a:ext>
            </a:extLst>
          </p:cNvPr>
          <p:cNvSpPr>
            <a:spLocks noGrp="1"/>
          </p:cNvSpPr>
          <p:nvPr>
            <p:ph idx="1"/>
          </p:nvPr>
        </p:nvSpPr>
        <p:spPr/>
        <p:txBody>
          <a:bodyPr/>
          <a:lstStyle/>
          <a:p>
            <a:r>
              <a:rPr lang="en-US" altLang="en-US"/>
              <a:t>An introduction to linear correlation, independent and dependent variables, and the types of correlation</a:t>
            </a:r>
          </a:p>
          <a:p>
            <a:r>
              <a:rPr lang="en-US" altLang="en-US"/>
              <a:t>How to find a correlation coefficient</a:t>
            </a:r>
          </a:p>
          <a:p>
            <a:r>
              <a:rPr lang="en-US" altLang="en-US"/>
              <a:t>How to test a population correlation coefficient </a:t>
            </a:r>
            <a:r>
              <a:rPr lang="el-GR" altLang="en-US" i="1"/>
              <a:t>ρ</a:t>
            </a:r>
            <a:r>
              <a:rPr lang="en-US" altLang="en-US"/>
              <a:t> using a table</a:t>
            </a:r>
          </a:p>
          <a:p>
            <a:r>
              <a:rPr lang="en-US" altLang="en-US"/>
              <a:t>How to perform a hypothesis test for a population correlation coefficient </a:t>
            </a:r>
            <a:r>
              <a:rPr lang="el-GR" altLang="en-US" i="1"/>
              <a:t>ρ</a:t>
            </a:r>
            <a:endParaRPr lang="en-US" altLang="en-US" i="1"/>
          </a:p>
          <a:p>
            <a:r>
              <a:rPr lang="en-US" altLang="en-US"/>
              <a:t>How to distinguish between correlation and causation</a:t>
            </a:r>
          </a:p>
        </p:txBody>
      </p:sp>
      <p:sp>
        <p:nvSpPr>
          <p:cNvPr id="13315" name="Footer Placeholder 2">
            <a:extLst>
              <a:ext uri="{FF2B5EF4-FFF2-40B4-BE49-F238E27FC236}">
                <a16:creationId xmlns:a16="http://schemas.microsoft.com/office/drawing/2014/main" xmlns="" id="{E9922208-6C3B-47ED-9E67-0DB165BFD20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2955191217"/>
      </p:ext>
    </p:extLst>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xmlns="" id="{11459883-A1D8-4A06-B38D-55BB8E629C37}"/>
                  </a:ext>
                </a:extLst>
              </p:cNvPr>
              <p:cNvSpPr>
                <a:spLocks noGrp="1"/>
              </p:cNvSpPr>
              <p:nvPr>
                <p:ph idx="1"/>
              </p:nvPr>
            </p:nvSpPr>
            <p:spPr>
              <a:xfrm>
                <a:off x="457200" y="1600201"/>
                <a:ext cx="8229600" cy="2394284"/>
              </a:xfrm>
            </p:spPr>
            <p:txBody>
              <a:bodyPr/>
              <a:lstStyle/>
              <a:p>
                <a:pPr marL="0" indent="0">
                  <a:buNone/>
                </a:pPr>
                <a:r>
                  <a:rPr lang="en-US" dirty="0"/>
                  <a:t>Using the </a:t>
                </a:r>
                <a:r>
                  <a:rPr lang="en-US" i="1" dirty="0"/>
                  <a:t>t</a:t>
                </a:r>
                <a:r>
                  <a:rPr lang="en-US" dirty="0"/>
                  <a:t>-test, the standardized test statistic is</a:t>
                </a:r>
              </a:p>
              <a:p>
                <a:pPr marL="0" indent="0" algn="ctr">
                  <a:buNone/>
                </a:pPr>
                <a:r>
                  <a:rPr lang="en-US" i="1" dirty="0">
                    <a:solidFill>
                      <a:srgbClr val="A80000"/>
                    </a:solidFill>
                  </a:rPr>
                  <a:t>t </a:t>
                </a:r>
                <a:r>
                  <a:rPr lang="en-US" dirty="0">
                    <a:solidFill>
                      <a:srgbClr val="A80000"/>
                    </a:solidFill>
                  </a:rPr>
                  <a:t>= </a:t>
                </a:r>
                <a14:m>
                  <m:oMath xmlns:m="http://schemas.openxmlformats.org/officeDocument/2006/math">
                    <m:f>
                      <m:fPr>
                        <m:ctrlPr>
                          <a:rPr lang="en-US" i="1" smtClean="0">
                            <a:solidFill>
                              <a:srgbClr val="A80000"/>
                            </a:solidFill>
                            <a:latin typeface="Cambria Math" panose="02040503050406030204" pitchFamily="18" charset="0"/>
                          </a:rPr>
                        </m:ctrlPr>
                      </m:fPr>
                      <m:num>
                        <m:r>
                          <m:rPr>
                            <m:nor/>
                          </m:rPr>
                          <a:rPr lang="en-US" i="1" dirty="0">
                            <a:solidFill>
                              <a:srgbClr val="A80000"/>
                            </a:solidFill>
                          </a:rPr>
                          <m:t>r</m:t>
                        </m:r>
                      </m:num>
                      <m:den>
                        <m:rad>
                          <m:radPr>
                            <m:degHide m:val="on"/>
                            <m:ctrlPr>
                              <a:rPr lang="en-US" i="1">
                                <a:solidFill>
                                  <a:srgbClr val="A80000"/>
                                </a:solidFill>
                                <a:latin typeface="Cambria Math" panose="02040503050406030204" pitchFamily="18" charset="0"/>
                              </a:rPr>
                            </m:ctrlPr>
                          </m:radPr>
                          <m:deg/>
                          <m:e>
                            <m:f>
                              <m:fPr>
                                <m:ctrlPr>
                                  <a:rPr lang="en-US" i="1">
                                    <a:solidFill>
                                      <a:srgbClr val="A80000"/>
                                    </a:solidFill>
                                    <a:latin typeface="Cambria Math" panose="02040503050406030204" pitchFamily="18" charset="0"/>
                                  </a:rPr>
                                </m:ctrlPr>
                              </m:fPr>
                              <m:num>
                                <m:r>
                                  <m:rPr>
                                    <m:nor/>
                                  </m:rPr>
                                  <a:rPr lang="en-US" dirty="0">
                                    <a:solidFill>
                                      <a:srgbClr val="A80000"/>
                                    </a:solidFill>
                                  </a:rPr>
                                  <m:t>1 − </m:t>
                                </m:r>
                                <m:r>
                                  <m:rPr>
                                    <m:nor/>
                                  </m:rPr>
                                  <a:rPr lang="en-US" i="1" dirty="0">
                                    <a:solidFill>
                                      <a:srgbClr val="A80000"/>
                                    </a:solidFill>
                                  </a:rPr>
                                  <m:t>r</m:t>
                                </m:r>
                                <m:r>
                                  <m:rPr>
                                    <m:nor/>
                                  </m:rPr>
                                  <a:rPr lang="en-US" baseline="30000" dirty="0">
                                    <a:solidFill>
                                      <a:srgbClr val="A80000"/>
                                    </a:solidFill>
                                  </a:rPr>
                                  <m:t>2 </m:t>
                                </m:r>
                              </m:num>
                              <m:den>
                                <m:r>
                                  <m:rPr>
                                    <m:nor/>
                                  </m:rPr>
                                  <a:rPr lang="en-US" i="1" dirty="0">
                                    <a:solidFill>
                                      <a:srgbClr val="A80000"/>
                                    </a:solidFill>
                                  </a:rPr>
                                  <m:t>n</m:t>
                                </m:r>
                                <m:r>
                                  <m:rPr>
                                    <m:nor/>
                                  </m:rPr>
                                  <a:rPr lang="en-US" i="1" dirty="0">
                                    <a:solidFill>
                                      <a:srgbClr val="A80000"/>
                                    </a:solidFill>
                                  </a:rPr>
                                  <m:t> </m:t>
                                </m:r>
                                <m:r>
                                  <m:rPr>
                                    <m:nor/>
                                  </m:rPr>
                                  <a:rPr lang="en-US" dirty="0">
                                    <a:solidFill>
                                      <a:srgbClr val="A80000"/>
                                    </a:solidFill>
                                  </a:rPr>
                                  <m:t>− 2 </m:t>
                                </m:r>
                              </m:den>
                            </m:f>
                          </m:e>
                        </m:rad>
                      </m:den>
                    </m:f>
                    <m:r>
                      <a:rPr lang="en-US" b="0" i="1" smtClean="0">
                        <a:solidFill>
                          <a:srgbClr val="A80000"/>
                        </a:solidFill>
                        <a:latin typeface="Cambria Math" panose="02040503050406030204" pitchFamily="18" charset="0"/>
                      </a:rPr>
                      <m:t> </m:t>
                    </m:r>
                  </m:oMath>
                </a14:m>
                <a:r>
                  <a:rPr lang="en-US" dirty="0">
                    <a:solidFill>
                      <a:srgbClr val="A80000"/>
                    </a:solidFill>
                  </a:rPr>
                  <a:t>= </a:t>
                </a:r>
                <a14:m>
                  <m:oMath xmlns:m="http://schemas.openxmlformats.org/officeDocument/2006/math">
                    <m:f>
                      <m:fPr>
                        <m:ctrlPr>
                          <a:rPr lang="en-US" i="1">
                            <a:solidFill>
                              <a:srgbClr val="A80000"/>
                            </a:solidFill>
                            <a:latin typeface="Cambria Math" panose="02040503050406030204" pitchFamily="18" charset="0"/>
                          </a:rPr>
                        </m:ctrlPr>
                      </m:fPr>
                      <m:num>
                        <m:r>
                          <m:rPr>
                            <m:nor/>
                          </m:rPr>
                          <a:rPr lang="en-US" dirty="0">
                            <a:solidFill>
                              <a:srgbClr val="A80000"/>
                            </a:solidFill>
                          </a:rPr>
                          <m:t>0.874 </m:t>
                        </m:r>
                      </m:num>
                      <m:den>
                        <m:rad>
                          <m:radPr>
                            <m:degHide m:val="on"/>
                            <m:ctrlPr>
                              <a:rPr lang="en-US" i="1">
                                <a:solidFill>
                                  <a:srgbClr val="A80000"/>
                                </a:solidFill>
                                <a:latin typeface="Cambria Math" panose="02040503050406030204" pitchFamily="18" charset="0"/>
                              </a:rPr>
                            </m:ctrlPr>
                          </m:radPr>
                          <m:deg/>
                          <m:e>
                            <m:f>
                              <m:fPr>
                                <m:ctrlPr>
                                  <a:rPr lang="en-US" i="1">
                                    <a:solidFill>
                                      <a:srgbClr val="A80000"/>
                                    </a:solidFill>
                                    <a:latin typeface="Cambria Math" panose="02040503050406030204" pitchFamily="18" charset="0"/>
                                  </a:rPr>
                                </m:ctrlPr>
                              </m:fPr>
                              <m:num>
                                <m:r>
                                  <m:rPr>
                                    <m:nor/>
                                  </m:rPr>
                                  <a:rPr lang="en-US" dirty="0">
                                    <a:solidFill>
                                      <a:srgbClr val="A80000"/>
                                    </a:solidFill>
                                  </a:rPr>
                                  <m:t>1 −</m:t>
                                </m:r>
                                <m:r>
                                  <m:rPr>
                                    <m:nor/>
                                  </m:rPr>
                                  <a:rPr lang="en-US" b="0" i="0" dirty="0" smtClean="0">
                                    <a:solidFill>
                                      <a:srgbClr val="A80000"/>
                                    </a:solidFill>
                                  </a:rPr>
                                  <m:t> (</m:t>
                                </m:r>
                                <m:r>
                                  <m:rPr>
                                    <m:nor/>
                                  </m:rPr>
                                  <a:rPr lang="en-US" dirty="0">
                                    <a:solidFill>
                                      <a:srgbClr val="A80000"/>
                                    </a:solidFill>
                                  </a:rPr>
                                  <m:t>0.874</m:t>
                                </m:r>
                                <m:r>
                                  <m:rPr>
                                    <m:nor/>
                                  </m:rPr>
                                  <a:rPr lang="en-US" b="0" i="0" dirty="0" smtClean="0">
                                    <a:solidFill>
                                      <a:srgbClr val="A80000"/>
                                    </a:solidFill>
                                  </a:rPr>
                                  <m:t>)</m:t>
                                </m:r>
                                <m:r>
                                  <m:rPr>
                                    <m:nor/>
                                  </m:rPr>
                                  <a:rPr lang="en-US" dirty="0">
                                    <a:solidFill>
                                      <a:srgbClr val="A80000"/>
                                    </a:solidFill>
                                  </a:rPr>
                                  <m:t> </m:t>
                                </m:r>
                                <m:r>
                                  <m:rPr>
                                    <m:nor/>
                                  </m:rPr>
                                  <a:rPr lang="en-US" baseline="30000" dirty="0">
                                    <a:solidFill>
                                      <a:srgbClr val="A80000"/>
                                    </a:solidFill>
                                  </a:rPr>
                                  <m:t>2 </m:t>
                                </m:r>
                              </m:num>
                              <m:den>
                                <m:r>
                                  <m:rPr>
                                    <m:nor/>
                                  </m:rPr>
                                  <a:rPr lang="en-US" dirty="0">
                                    <a:solidFill>
                                      <a:srgbClr val="A80000"/>
                                    </a:solidFill>
                                  </a:rPr>
                                  <m:t>10</m:t>
                                </m:r>
                                <m:r>
                                  <m:rPr>
                                    <m:nor/>
                                  </m:rPr>
                                  <a:rPr lang="en-US" b="0" i="0" dirty="0" smtClean="0">
                                    <a:solidFill>
                                      <a:srgbClr val="A80000"/>
                                    </a:solidFill>
                                  </a:rPr>
                                  <m:t> </m:t>
                                </m:r>
                                <m:r>
                                  <m:rPr>
                                    <m:nor/>
                                  </m:rPr>
                                  <a:rPr lang="en-US" dirty="0">
                                    <a:solidFill>
                                      <a:srgbClr val="A80000"/>
                                    </a:solidFill>
                                  </a:rPr>
                                  <m:t>− 2 </m:t>
                                </m:r>
                              </m:den>
                            </m:f>
                          </m:e>
                        </m:rad>
                      </m:den>
                    </m:f>
                    <m:r>
                      <a:rPr lang="en-US" i="1" smtClean="0">
                        <a:solidFill>
                          <a:srgbClr val="A80000"/>
                        </a:solidFill>
                        <a:latin typeface="Cambria Math" panose="02040503050406030204" pitchFamily="18" charset="0"/>
                        <a:ea typeface="Cambria Math" panose="02040503050406030204" pitchFamily="18" charset="0"/>
                      </a:rPr>
                      <m:t>≈</m:t>
                    </m:r>
                    <m:r>
                      <a:rPr lang="en-US" b="0" i="1" smtClean="0">
                        <a:solidFill>
                          <a:srgbClr val="A80000"/>
                        </a:solidFill>
                        <a:latin typeface="Cambria Math" panose="02040503050406030204" pitchFamily="18" charset="0"/>
                        <a:ea typeface="Cambria Math" panose="02040503050406030204" pitchFamily="18" charset="0"/>
                      </a:rPr>
                      <m:t> </m:t>
                    </m:r>
                  </m:oMath>
                </a14:m>
                <a:r>
                  <a:rPr lang="en-US" dirty="0">
                    <a:solidFill>
                      <a:srgbClr val="A80000"/>
                    </a:solidFill>
                  </a:rPr>
                  <a:t>5.087. </a:t>
                </a:r>
              </a:p>
            </p:txBody>
          </p:sp>
        </mc:Choice>
        <mc:Fallback xmlns="">
          <p:sp>
            <p:nvSpPr>
              <p:cNvPr id="2" name="Content Placeholder 1">
                <a:extLst>
                  <a:ext uri="{FF2B5EF4-FFF2-40B4-BE49-F238E27FC236}">
                    <a16:creationId xmlns:a16="http://schemas.microsoft.com/office/drawing/2014/main" id="{11459883-A1D8-4A06-B38D-55BB8E629C37}"/>
                  </a:ext>
                </a:extLst>
              </p:cNvPr>
              <p:cNvSpPr>
                <a:spLocks noGrp="1" noRot="1" noChangeAspect="1" noMove="1" noResize="1" noEditPoints="1" noAdjustHandles="1" noChangeArrowheads="1" noChangeShapeType="1" noTextEdit="1"/>
              </p:cNvSpPr>
              <p:nvPr>
                <p:ph idx="1"/>
              </p:nvPr>
            </p:nvSpPr>
            <p:spPr>
              <a:xfrm>
                <a:off x="457200" y="1600201"/>
                <a:ext cx="8229600" cy="2394284"/>
              </a:xfrm>
              <a:blipFill>
                <a:blip r:embed="rId2"/>
                <a:stretch>
                  <a:fillRect l="-1481" t="-2806"/>
                </a:stretch>
              </a:blipFill>
            </p:spPr>
            <p:txBody>
              <a:bodyPr/>
              <a:lstStyle/>
              <a:p>
                <a:r>
                  <a:rPr lang="en-US">
                    <a:noFill/>
                  </a:rPr>
                  <a:t> </a:t>
                </a:r>
              </a:p>
            </p:txBody>
          </p:sp>
        </mc:Fallback>
      </mc:AlternateContent>
      <p:sp>
        <p:nvSpPr>
          <p:cNvPr id="5" name="Title 4">
            <a:extLst>
              <a:ext uri="{FF2B5EF4-FFF2-40B4-BE49-F238E27FC236}">
                <a16:creationId xmlns:a16="http://schemas.microsoft.com/office/drawing/2014/main" xmlns="" id="{09922EFA-3CA2-4451-829D-D07890FB7FA4}"/>
              </a:ext>
            </a:extLst>
          </p:cNvPr>
          <p:cNvSpPr>
            <a:spLocks noGrp="1"/>
          </p:cNvSpPr>
          <p:nvPr>
            <p:ph type="title"/>
          </p:nvPr>
        </p:nvSpPr>
        <p:spPr/>
        <p:txBody>
          <a:bodyPr/>
          <a:lstStyle/>
          <a:p>
            <a:pPr eaLnBrk="1" hangingPunct="1">
              <a:defRPr/>
            </a:pPr>
            <a:r>
              <a:rPr lang="en-US" dirty="0">
                <a:solidFill>
                  <a:schemeClr val="accent3"/>
                </a:solidFill>
                <a:ea typeface="+mj-ea"/>
              </a:rPr>
              <a:t>Solution: </a:t>
            </a:r>
            <a:r>
              <a:rPr lang="en-US" i="1" dirty="0">
                <a:solidFill>
                  <a:schemeClr val="accent3"/>
                </a:solidFill>
                <a:ea typeface="+mj-ea"/>
              </a:rPr>
              <a:t>t</a:t>
            </a:r>
            <a:r>
              <a:rPr lang="en-US" dirty="0">
                <a:solidFill>
                  <a:schemeClr val="accent3"/>
                </a:solidFill>
                <a:ea typeface="+mj-ea"/>
              </a:rPr>
              <a:t>-Test for a Correlation Coefficient</a:t>
            </a:r>
            <a:endParaRPr lang="en-US" dirty="0">
              <a:ea typeface="+mj-ea"/>
            </a:endParaRPr>
          </a:p>
        </p:txBody>
      </p:sp>
      <p:sp>
        <p:nvSpPr>
          <p:cNvPr id="53258" name="Footer Placeholder 2">
            <a:extLst>
              <a:ext uri="{FF2B5EF4-FFF2-40B4-BE49-F238E27FC236}">
                <a16:creationId xmlns:a16="http://schemas.microsoft.com/office/drawing/2014/main" xmlns="" id="{CAF78E0F-A207-4B05-96FF-46F56CCB1EA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
        <p:nvSpPr>
          <p:cNvPr id="6" name="Content Placeholder 1">
            <a:extLst>
              <a:ext uri="{FF2B5EF4-FFF2-40B4-BE49-F238E27FC236}">
                <a16:creationId xmlns:a16="http://schemas.microsoft.com/office/drawing/2014/main" xmlns="" id="{C937EC3E-A39A-45F9-B356-78CCF21B0CF7}"/>
              </a:ext>
            </a:extLst>
          </p:cNvPr>
          <p:cNvSpPr txBox="1">
            <a:spLocks/>
          </p:cNvSpPr>
          <p:nvPr/>
        </p:nvSpPr>
        <p:spPr bwMode="auto">
          <a:xfrm>
            <a:off x="474522" y="4480655"/>
            <a:ext cx="4855946" cy="144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dirty="0"/>
              <a:t>You can check this result using technology. Note that the result differs slightly due to rounding.</a:t>
            </a:r>
          </a:p>
          <a:p>
            <a:pPr marL="0" indent="0">
              <a:buFont typeface="Arial" panose="020B0604020202020204" pitchFamily="34" charset="0"/>
              <a:buNone/>
            </a:pPr>
            <a:endParaRPr lang="en-US" sz="2400" dirty="0">
              <a:solidFill>
                <a:srgbClr val="C00000"/>
              </a:solidFill>
            </a:endParaRPr>
          </a:p>
          <a:p>
            <a:pPr marL="0" indent="0">
              <a:buFont typeface="Arial" panose="020B0604020202020204" pitchFamily="34" charset="0"/>
              <a:buNone/>
            </a:pPr>
            <a:endParaRPr lang="en-US" sz="2400" dirty="0">
              <a:solidFill>
                <a:srgbClr val="C00000"/>
              </a:solidFill>
            </a:endParaRPr>
          </a:p>
          <a:p>
            <a:pPr marL="0" indent="0">
              <a:buFont typeface="Arial" panose="020B0604020202020204" pitchFamily="34" charset="0"/>
              <a:buNone/>
            </a:pPr>
            <a:endParaRPr lang="en-US" sz="2400" dirty="0"/>
          </a:p>
          <a:p>
            <a:pPr marL="0" indent="0">
              <a:buFont typeface="Arial" panose="020B0604020202020204" pitchFamily="34" charset="0"/>
              <a:buNone/>
            </a:pPr>
            <a:endParaRPr lang="en-US" sz="2400" dirty="0"/>
          </a:p>
          <a:p>
            <a:pPr marL="0" indent="0">
              <a:buFont typeface="Arial" panose="020B0604020202020204" pitchFamily="34" charset="0"/>
              <a:buNone/>
            </a:pPr>
            <a:endParaRPr lang="en-US" sz="2400" dirty="0"/>
          </a:p>
          <a:p>
            <a:pPr marL="0" indent="0">
              <a:buFont typeface="Arial" panose="020B0604020202020204" pitchFamily="34" charset="0"/>
              <a:buNone/>
            </a:pPr>
            <a:endParaRPr lang="en-US" sz="2400" dirty="0"/>
          </a:p>
        </p:txBody>
      </p:sp>
      <p:pic>
        <p:nvPicPr>
          <p:cNvPr id="7" name="Picture 6" descr="A screenshot of a cell phone&#10;&#10;Description generated with high confidence">
            <a:extLst>
              <a:ext uri="{FF2B5EF4-FFF2-40B4-BE49-F238E27FC236}">
                <a16:creationId xmlns:a16="http://schemas.microsoft.com/office/drawing/2014/main" xmlns="" id="{386EC7D5-5A4A-4538-AB23-2EDE09E8B3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8106" y="3577457"/>
            <a:ext cx="3218694" cy="2839218"/>
          </a:xfrm>
          <a:prstGeom prst="rect">
            <a:avLst/>
          </a:prstGeom>
        </p:spPr>
      </p:pic>
    </p:spTree>
    <p:extLst>
      <p:ext uri="{BB962C8B-B14F-4D97-AF65-F5344CB8AC3E}">
        <p14:creationId xmlns:p14="http://schemas.microsoft.com/office/powerpoint/2010/main" val="49337791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11459883-A1D8-4A06-B38D-55BB8E629C37}"/>
              </a:ext>
            </a:extLst>
          </p:cNvPr>
          <p:cNvSpPr>
            <a:spLocks noGrp="1"/>
          </p:cNvSpPr>
          <p:nvPr>
            <p:ph idx="1"/>
          </p:nvPr>
        </p:nvSpPr>
        <p:spPr>
          <a:xfrm>
            <a:off x="322446" y="4728656"/>
            <a:ext cx="8229600" cy="507488"/>
          </a:xfrm>
        </p:spPr>
        <p:txBody>
          <a:bodyPr/>
          <a:lstStyle/>
          <a:p>
            <a:pPr marL="0" indent="0">
              <a:buNone/>
            </a:pPr>
            <a:r>
              <a:rPr lang="en-US" sz="2400" dirty="0"/>
              <a:t>Because </a:t>
            </a:r>
            <a:r>
              <a:rPr lang="en-US" sz="2400" i="1" dirty="0"/>
              <a:t>t </a:t>
            </a:r>
            <a:r>
              <a:rPr lang="en-US" sz="2400" dirty="0"/>
              <a:t>is in the rejection region, you </a:t>
            </a:r>
            <a:r>
              <a:rPr lang="en-US" sz="2400" dirty="0">
                <a:solidFill>
                  <a:srgbClr val="C00000"/>
                </a:solidFill>
              </a:rPr>
              <a:t>reject the null hypothesis. </a:t>
            </a:r>
          </a:p>
        </p:txBody>
      </p:sp>
      <p:sp>
        <p:nvSpPr>
          <p:cNvPr id="5" name="Title 4">
            <a:extLst>
              <a:ext uri="{FF2B5EF4-FFF2-40B4-BE49-F238E27FC236}">
                <a16:creationId xmlns:a16="http://schemas.microsoft.com/office/drawing/2014/main" xmlns="" id="{09922EFA-3CA2-4451-829D-D07890FB7FA4}"/>
              </a:ext>
            </a:extLst>
          </p:cNvPr>
          <p:cNvSpPr>
            <a:spLocks noGrp="1"/>
          </p:cNvSpPr>
          <p:nvPr>
            <p:ph type="title"/>
          </p:nvPr>
        </p:nvSpPr>
        <p:spPr/>
        <p:txBody>
          <a:bodyPr/>
          <a:lstStyle/>
          <a:p>
            <a:pPr eaLnBrk="1" hangingPunct="1">
              <a:defRPr/>
            </a:pPr>
            <a:r>
              <a:rPr lang="en-US" dirty="0">
                <a:solidFill>
                  <a:schemeClr val="accent3"/>
                </a:solidFill>
                <a:ea typeface="+mj-ea"/>
              </a:rPr>
              <a:t>Solution: </a:t>
            </a:r>
            <a:r>
              <a:rPr lang="en-US" i="1" dirty="0">
                <a:solidFill>
                  <a:schemeClr val="accent3"/>
                </a:solidFill>
                <a:ea typeface="+mj-ea"/>
              </a:rPr>
              <a:t>t</a:t>
            </a:r>
            <a:r>
              <a:rPr lang="en-US" dirty="0">
                <a:solidFill>
                  <a:schemeClr val="accent3"/>
                </a:solidFill>
                <a:ea typeface="+mj-ea"/>
              </a:rPr>
              <a:t>-Test for a Correlation Coefficient</a:t>
            </a:r>
            <a:endParaRPr lang="en-US" dirty="0">
              <a:ea typeface="+mj-ea"/>
            </a:endParaRPr>
          </a:p>
        </p:txBody>
      </p:sp>
      <p:sp>
        <p:nvSpPr>
          <p:cNvPr id="53258" name="Footer Placeholder 2">
            <a:extLst>
              <a:ext uri="{FF2B5EF4-FFF2-40B4-BE49-F238E27FC236}">
                <a16:creationId xmlns:a16="http://schemas.microsoft.com/office/drawing/2014/main" xmlns="" id="{CAF78E0F-A207-4B05-96FF-46F56CCB1EA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pic>
        <p:nvPicPr>
          <p:cNvPr id="6" name="Picture 5" descr="A close up of a logo&#10;&#10;Description generated with high confidence">
            <a:extLst>
              <a:ext uri="{FF2B5EF4-FFF2-40B4-BE49-F238E27FC236}">
                <a16:creationId xmlns:a16="http://schemas.microsoft.com/office/drawing/2014/main" xmlns="" id="{AC7FBE4A-AB00-4BF5-B395-CBFA37BE6E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0300" y="2173983"/>
            <a:ext cx="4421133" cy="2510033"/>
          </a:xfrm>
          <a:prstGeom prst="rect">
            <a:avLst/>
          </a:prstGeom>
        </p:spPr>
      </p:pic>
      <p:sp>
        <p:nvSpPr>
          <p:cNvPr id="8" name="Content Placeholder 1">
            <a:extLst>
              <a:ext uri="{FF2B5EF4-FFF2-40B4-BE49-F238E27FC236}">
                <a16:creationId xmlns:a16="http://schemas.microsoft.com/office/drawing/2014/main" xmlns="" id="{1A534C70-A38A-4A66-AB07-2B750A20C23D}"/>
              </a:ext>
            </a:extLst>
          </p:cNvPr>
          <p:cNvSpPr txBox="1">
            <a:spLocks/>
          </p:cNvSpPr>
          <p:nvPr/>
        </p:nvSpPr>
        <p:spPr bwMode="auto">
          <a:xfrm>
            <a:off x="322446" y="1501653"/>
            <a:ext cx="8229600" cy="848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dirty="0"/>
              <a:t>The figure shows the location of the rejection regions and the standardized test statistic.</a:t>
            </a:r>
          </a:p>
        </p:txBody>
      </p:sp>
      <p:sp>
        <p:nvSpPr>
          <p:cNvPr id="9" name="Content Placeholder 1">
            <a:extLst>
              <a:ext uri="{FF2B5EF4-FFF2-40B4-BE49-F238E27FC236}">
                <a16:creationId xmlns:a16="http://schemas.microsoft.com/office/drawing/2014/main" xmlns="" id="{2393D8B2-0737-42C1-9412-60204F9D9936}"/>
              </a:ext>
            </a:extLst>
          </p:cNvPr>
          <p:cNvSpPr txBox="1">
            <a:spLocks/>
          </p:cNvSpPr>
          <p:nvPr/>
        </p:nvSpPr>
        <p:spPr bwMode="auto">
          <a:xfrm>
            <a:off x="322446" y="5149519"/>
            <a:ext cx="8229600" cy="1150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dirty="0"/>
              <a:t>There is enough evidence at the 5% level of significance to conclude that there is a significant linear correlation between gross domestic products and carbon dioxide emissions.</a:t>
            </a:r>
            <a:endParaRPr lang="en-US" sz="2400" dirty="0">
              <a:solidFill>
                <a:srgbClr val="C00000"/>
              </a:solidFill>
            </a:endParaRPr>
          </a:p>
        </p:txBody>
      </p:sp>
    </p:spTree>
    <p:extLst>
      <p:ext uri="{BB962C8B-B14F-4D97-AF65-F5344CB8AC3E}">
        <p14:creationId xmlns:p14="http://schemas.microsoft.com/office/powerpoint/2010/main" val="310820657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273" name="Rectangle 2">
            <a:extLst>
              <a:ext uri="{FF2B5EF4-FFF2-40B4-BE49-F238E27FC236}">
                <a16:creationId xmlns:a16="http://schemas.microsoft.com/office/drawing/2014/main" xmlns="" id="{3DEEA8D9-CD9B-4B72-BEC6-2C030E422ACD}"/>
              </a:ext>
            </a:extLst>
          </p:cNvPr>
          <p:cNvSpPr>
            <a:spLocks noGrp="1" noChangeArrowheads="1"/>
          </p:cNvSpPr>
          <p:nvPr>
            <p:ph type="title"/>
          </p:nvPr>
        </p:nvSpPr>
        <p:spPr>
          <a:noFill/>
        </p:spPr>
        <p:txBody>
          <a:bodyPr/>
          <a:lstStyle/>
          <a:p>
            <a:pPr eaLnBrk="1" hangingPunct="1"/>
            <a:r>
              <a:rPr lang="en-US" altLang="en-US"/>
              <a:t>Correlation and Causation</a:t>
            </a:r>
          </a:p>
        </p:txBody>
      </p:sp>
      <p:sp>
        <p:nvSpPr>
          <p:cNvPr id="60419" name="Content Placeholder 5">
            <a:extLst>
              <a:ext uri="{FF2B5EF4-FFF2-40B4-BE49-F238E27FC236}">
                <a16:creationId xmlns:a16="http://schemas.microsoft.com/office/drawing/2014/main" xmlns="" id="{24C47E1A-50D2-4642-AD2A-ACB51CCBD3FD}"/>
              </a:ext>
            </a:extLst>
          </p:cNvPr>
          <p:cNvSpPr>
            <a:spLocks noGrp="1"/>
          </p:cNvSpPr>
          <p:nvPr>
            <p:ph idx="1"/>
          </p:nvPr>
        </p:nvSpPr>
        <p:spPr>
          <a:xfrm>
            <a:off x="524577" y="1282566"/>
            <a:ext cx="8229600" cy="4525963"/>
          </a:xfrm>
        </p:spPr>
        <p:txBody>
          <a:bodyPr/>
          <a:lstStyle/>
          <a:p>
            <a:r>
              <a:rPr lang="en-US" altLang="en-US" dirty="0"/>
              <a:t>The fact that two variables are strongly correlated does not in itself imply a cause-and-effect relationship between the variables.</a:t>
            </a:r>
          </a:p>
          <a:p>
            <a:r>
              <a:rPr lang="en-US" altLang="en-US" dirty="0"/>
              <a:t>When there is a significant correlation between two variables, you should consider the following possibilities.</a:t>
            </a:r>
          </a:p>
          <a:p>
            <a:pPr marL="0" indent="0">
              <a:buNone/>
            </a:pPr>
            <a:endParaRPr lang="en-US" altLang="en-US" dirty="0"/>
          </a:p>
          <a:p>
            <a:pPr marL="457200" indent="-457200">
              <a:spcBef>
                <a:spcPct val="10000"/>
              </a:spcBef>
              <a:buFontTx/>
              <a:buAutoNum type="arabicPeriod"/>
            </a:pPr>
            <a:r>
              <a:rPr lang="en-US" altLang="en-US" dirty="0">
                <a:ea typeface="Times New Roman" panose="02020603050405020304" pitchFamily="18" charset="0"/>
              </a:rPr>
              <a:t>Is there a direct cause-and-effect relationship between the variables?</a:t>
            </a:r>
          </a:p>
          <a:p>
            <a:pPr marL="1257300" lvl="2" indent="-457200">
              <a:spcBef>
                <a:spcPct val="10000"/>
              </a:spcBef>
            </a:pPr>
            <a:r>
              <a:rPr lang="en-US" altLang="en-US" dirty="0">
                <a:ea typeface="Times New Roman" panose="02020603050405020304" pitchFamily="18" charset="0"/>
              </a:rPr>
              <a:t>Does </a:t>
            </a:r>
            <a:r>
              <a:rPr lang="en-US" altLang="en-US" i="1" dirty="0">
                <a:ea typeface="Times New Roman" panose="02020603050405020304" pitchFamily="18" charset="0"/>
              </a:rPr>
              <a:t>x</a:t>
            </a:r>
            <a:r>
              <a:rPr lang="en-US" altLang="en-US" dirty="0">
                <a:ea typeface="Times New Roman" panose="02020603050405020304" pitchFamily="18" charset="0"/>
              </a:rPr>
              <a:t> cause </a:t>
            </a:r>
            <a:r>
              <a:rPr lang="en-US" altLang="en-US" i="1" dirty="0">
                <a:ea typeface="Times New Roman" panose="02020603050405020304" pitchFamily="18" charset="0"/>
              </a:rPr>
              <a:t>y</a:t>
            </a:r>
            <a:r>
              <a:rPr lang="en-US" altLang="en-US" dirty="0">
                <a:ea typeface="Times New Roman" panose="02020603050405020304" pitchFamily="18" charset="0"/>
              </a:rPr>
              <a:t>?  </a:t>
            </a:r>
          </a:p>
        </p:txBody>
      </p:sp>
      <p:sp>
        <p:nvSpPr>
          <p:cNvPr id="54275" name="Footer Placeholder 2">
            <a:extLst>
              <a:ext uri="{FF2B5EF4-FFF2-40B4-BE49-F238E27FC236}">
                <a16:creationId xmlns:a16="http://schemas.microsoft.com/office/drawing/2014/main" xmlns="" id="{E6183FEB-8EE1-41E6-806A-66AF6E4757A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83244522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419">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0419">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041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build="p"/>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7" name="Rectangle 2">
            <a:extLst>
              <a:ext uri="{FF2B5EF4-FFF2-40B4-BE49-F238E27FC236}">
                <a16:creationId xmlns:a16="http://schemas.microsoft.com/office/drawing/2014/main" xmlns="" id="{1EB2C06A-4C6E-44A2-8A5B-D8ED23F697E0}"/>
              </a:ext>
            </a:extLst>
          </p:cNvPr>
          <p:cNvSpPr>
            <a:spLocks noGrp="1" noChangeArrowheads="1"/>
          </p:cNvSpPr>
          <p:nvPr>
            <p:ph type="title"/>
          </p:nvPr>
        </p:nvSpPr>
        <p:spPr>
          <a:noFill/>
        </p:spPr>
        <p:txBody>
          <a:bodyPr/>
          <a:lstStyle/>
          <a:p>
            <a:pPr eaLnBrk="1" hangingPunct="1"/>
            <a:r>
              <a:rPr lang="en-US" altLang="en-US" dirty="0"/>
              <a:t>Correlation and Causation</a:t>
            </a:r>
          </a:p>
        </p:txBody>
      </p:sp>
      <p:sp>
        <p:nvSpPr>
          <p:cNvPr id="6" name="Content Placeholder 5">
            <a:extLst>
              <a:ext uri="{FF2B5EF4-FFF2-40B4-BE49-F238E27FC236}">
                <a16:creationId xmlns:a16="http://schemas.microsoft.com/office/drawing/2014/main" xmlns="" id="{0B1D618C-4321-4E70-8FFE-3A628742F138}"/>
              </a:ext>
            </a:extLst>
          </p:cNvPr>
          <p:cNvSpPr>
            <a:spLocks noGrp="1"/>
          </p:cNvSpPr>
          <p:nvPr>
            <p:ph idx="1"/>
          </p:nvPr>
        </p:nvSpPr>
        <p:spPr>
          <a:xfrm>
            <a:off x="351322" y="1234440"/>
            <a:ext cx="8229600" cy="4525963"/>
          </a:xfrm>
        </p:spPr>
        <p:txBody>
          <a:bodyPr/>
          <a:lstStyle/>
          <a:p>
            <a:pPr marL="914400" lvl="2" indent="-457200">
              <a:spcBef>
                <a:spcPct val="10000"/>
              </a:spcBef>
              <a:buFont typeface="+mj-lt"/>
              <a:buAutoNum type="arabicPeriod" startAt="2"/>
              <a:defRPr/>
            </a:pPr>
            <a:r>
              <a:rPr lang="en-US" dirty="0">
                <a:ea typeface="+mn-ea"/>
              </a:rPr>
              <a:t>Is there a reverse cause-and-effect relationship between the variables?</a:t>
            </a:r>
          </a:p>
          <a:p>
            <a:pPr marL="1371600" lvl="3" indent="-457200">
              <a:spcBef>
                <a:spcPct val="10000"/>
              </a:spcBef>
              <a:buFont typeface="Arial" panose="020B0604020202020204" pitchFamily="34" charset="0"/>
              <a:buChar char="•"/>
              <a:defRPr/>
            </a:pPr>
            <a:r>
              <a:rPr lang="en-US" dirty="0">
                <a:ea typeface="+mn-ea"/>
              </a:rPr>
              <a:t>Does </a:t>
            </a:r>
            <a:r>
              <a:rPr lang="en-US" i="1" dirty="0">
                <a:ea typeface="+mn-ea"/>
              </a:rPr>
              <a:t>y</a:t>
            </a:r>
            <a:r>
              <a:rPr lang="en-US" dirty="0">
                <a:ea typeface="+mn-ea"/>
              </a:rPr>
              <a:t> cause </a:t>
            </a:r>
            <a:r>
              <a:rPr lang="en-US" i="1" dirty="0">
                <a:ea typeface="+mn-ea"/>
                <a:cs typeface="+mn-cs"/>
              </a:rPr>
              <a:t>x</a:t>
            </a:r>
            <a:r>
              <a:rPr lang="en-US" dirty="0">
                <a:ea typeface="+mn-ea"/>
                <a:cs typeface="+mn-cs"/>
              </a:rPr>
              <a:t>?</a:t>
            </a:r>
          </a:p>
          <a:p>
            <a:pPr marL="857250" lvl="2" indent="-457200">
              <a:spcBef>
                <a:spcPct val="55000"/>
              </a:spcBef>
              <a:buFontTx/>
              <a:buAutoNum type="arabicPeriod" startAt="2"/>
              <a:defRPr/>
            </a:pPr>
            <a:r>
              <a:rPr lang="en-US" dirty="0">
                <a:ea typeface="+mn-ea"/>
                <a:cs typeface="+mn-cs"/>
              </a:rPr>
              <a:t>Is it possible that the relationship between the variables can be caused by a third variable or by a combination of several other variables?</a:t>
            </a:r>
          </a:p>
          <a:p>
            <a:pPr lvl="2"/>
            <a:r>
              <a:rPr lang="en-US" dirty="0"/>
              <a:t>Variables that have an effect on the variables being studied but are not included in the study are called </a:t>
            </a:r>
            <a:r>
              <a:rPr lang="en-US" b="1" dirty="0"/>
              <a:t>lurking variables.</a:t>
            </a:r>
            <a:endParaRPr lang="en-US" dirty="0">
              <a:ea typeface="+mn-ea"/>
              <a:cs typeface="+mn-cs"/>
            </a:endParaRPr>
          </a:p>
          <a:p>
            <a:pPr marL="0" indent="0">
              <a:buNone/>
              <a:defRPr/>
            </a:pPr>
            <a:endParaRPr lang="en-US" dirty="0">
              <a:solidFill>
                <a:srgbClr val="E11521"/>
              </a:solidFill>
              <a:ea typeface="+mn-ea"/>
            </a:endParaRPr>
          </a:p>
        </p:txBody>
      </p:sp>
      <p:sp>
        <p:nvSpPr>
          <p:cNvPr id="55299" name="Footer Placeholder 2">
            <a:extLst>
              <a:ext uri="{FF2B5EF4-FFF2-40B4-BE49-F238E27FC236}">
                <a16:creationId xmlns:a16="http://schemas.microsoft.com/office/drawing/2014/main" xmlns="" id="{9E3E8EE2-8A3B-4CA6-B632-61CE91B5B21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137527082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7" name="Rectangle 2">
            <a:extLst>
              <a:ext uri="{FF2B5EF4-FFF2-40B4-BE49-F238E27FC236}">
                <a16:creationId xmlns:a16="http://schemas.microsoft.com/office/drawing/2014/main" xmlns="" id="{1EB2C06A-4C6E-44A2-8A5B-D8ED23F697E0}"/>
              </a:ext>
            </a:extLst>
          </p:cNvPr>
          <p:cNvSpPr>
            <a:spLocks noGrp="1" noChangeArrowheads="1"/>
          </p:cNvSpPr>
          <p:nvPr>
            <p:ph type="title"/>
          </p:nvPr>
        </p:nvSpPr>
        <p:spPr>
          <a:noFill/>
        </p:spPr>
        <p:txBody>
          <a:bodyPr/>
          <a:lstStyle/>
          <a:p>
            <a:pPr eaLnBrk="1" hangingPunct="1"/>
            <a:r>
              <a:rPr lang="en-US" altLang="en-US" dirty="0"/>
              <a:t>Correlation and Causation</a:t>
            </a:r>
          </a:p>
        </p:txBody>
      </p:sp>
      <p:sp>
        <p:nvSpPr>
          <p:cNvPr id="6" name="Content Placeholder 5">
            <a:extLst>
              <a:ext uri="{FF2B5EF4-FFF2-40B4-BE49-F238E27FC236}">
                <a16:creationId xmlns:a16="http://schemas.microsoft.com/office/drawing/2014/main" xmlns="" id="{0B1D618C-4321-4E70-8FFE-3A628742F138}"/>
              </a:ext>
            </a:extLst>
          </p:cNvPr>
          <p:cNvSpPr>
            <a:spLocks noGrp="1"/>
          </p:cNvSpPr>
          <p:nvPr>
            <p:ph idx="1"/>
          </p:nvPr>
        </p:nvSpPr>
        <p:spPr>
          <a:xfrm>
            <a:off x="351322" y="1234440"/>
            <a:ext cx="8229600" cy="4525963"/>
          </a:xfrm>
        </p:spPr>
        <p:txBody>
          <a:bodyPr/>
          <a:lstStyle/>
          <a:p>
            <a:pPr marL="914400" lvl="2" indent="-514350">
              <a:spcBef>
                <a:spcPct val="55000"/>
              </a:spcBef>
              <a:buFont typeface="+mj-lt"/>
              <a:buAutoNum type="arabicPeriod" startAt="4"/>
              <a:defRPr/>
            </a:pPr>
            <a:r>
              <a:rPr lang="en-US" dirty="0">
                <a:ea typeface="+mn-ea"/>
                <a:cs typeface="+mn-cs"/>
              </a:rPr>
              <a:t>Is it possible that the relationship between two variables may be a coincidence?</a:t>
            </a:r>
          </a:p>
          <a:p>
            <a:pPr>
              <a:buFont typeface="Arial" charset="0"/>
              <a:buChar char="•"/>
              <a:defRPr/>
            </a:pPr>
            <a:endParaRPr lang="en-US" dirty="0">
              <a:solidFill>
                <a:srgbClr val="E11521"/>
              </a:solidFill>
              <a:ea typeface="+mn-ea"/>
            </a:endParaRPr>
          </a:p>
        </p:txBody>
      </p:sp>
      <p:sp>
        <p:nvSpPr>
          <p:cNvPr id="55299" name="Footer Placeholder 2">
            <a:extLst>
              <a:ext uri="{FF2B5EF4-FFF2-40B4-BE49-F238E27FC236}">
                <a16:creationId xmlns:a16="http://schemas.microsoft.com/office/drawing/2014/main" xmlns="" id="{9E3E8EE2-8A3B-4CA6-B632-61CE91B5B21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119539562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a:extLst>
              <a:ext uri="{FF2B5EF4-FFF2-40B4-BE49-F238E27FC236}">
                <a16:creationId xmlns:a16="http://schemas.microsoft.com/office/drawing/2014/main" xmlns="" id="{7DA3BFDD-4438-4BE7-95DD-C0C6509039C6}"/>
              </a:ext>
            </a:extLst>
          </p:cNvPr>
          <p:cNvSpPr>
            <a:spLocks noGrp="1"/>
          </p:cNvSpPr>
          <p:nvPr>
            <p:ph type="title"/>
          </p:nvPr>
        </p:nvSpPr>
        <p:spPr/>
        <p:txBody>
          <a:bodyPr/>
          <a:lstStyle/>
          <a:p>
            <a:pPr eaLnBrk="1" hangingPunct="1"/>
            <a:r>
              <a:rPr lang="en-US" altLang="en-US"/>
              <a:t>Correlation</a:t>
            </a:r>
          </a:p>
        </p:txBody>
      </p:sp>
      <p:sp>
        <p:nvSpPr>
          <p:cNvPr id="37891" name="Content Placeholder 2">
            <a:extLst>
              <a:ext uri="{FF2B5EF4-FFF2-40B4-BE49-F238E27FC236}">
                <a16:creationId xmlns:a16="http://schemas.microsoft.com/office/drawing/2014/main" xmlns="" id="{513C4667-E24C-44AA-9A71-0CC6D777ED0D}"/>
              </a:ext>
            </a:extLst>
          </p:cNvPr>
          <p:cNvSpPr>
            <a:spLocks noGrp="1"/>
          </p:cNvSpPr>
          <p:nvPr>
            <p:ph idx="1"/>
          </p:nvPr>
        </p:nvSpPr>
        <p:spPr/>
        <p:txBody>
          <a:bodyPr/>
          <a:lstStyle/>
          <a:p>
            <a:pPr eaLnBrk="1" hangingPunct="1">
              <a:buFont typeface="Arial" panose="020B0604020202020204" pitchFamily="34" charset="0"/>
              <a:buNone/>
            </a:pPr>
            <a:r>
              <a:rPr lang="en-US" altLang="en-US" b="1">
                <a:solidFill>
                  <a:schemeClr val="accent2"/>
                </a:solidFill>
              </a:rPr>
              <a:t>Correlation </a:t>
            </a:r>
          </a:p>
          <a:p>
            <a:pPr eaLnBrk="1" hangingPunct="1"/>
            <a:r>
              <a:rPr lang="en-US" altLang="en-US"/>
              <a:t>A relationship between two variables.  </a:t>
            </a:r>
          </a:p>
          <a:p>
            <a:pPr eaLnBrk="1" hangingPunct="1"/>
            <a:r>
              <a:rPr lang="en-US" altLang="en-US"/>
              <a:t>The data can be represented by ordered pairs (</a:t>
            </a:r>
            <a:r>
              <a:rPr lang="en-US" altLang="en-US" i="1"/>
              <a:t>x</a:t>
            </a:r>
            <a:r>
              <a:rPr lang="en-US" altLang="en-US"/>
              <a:t>, </a:t>
            </a:r>
            <a:r>
              <a:rPr lang="en-US" altLang="en-US" i="1"/>
              <a:t>y</a:t>
            </a:r>
            <a:r>
              <a:rPr lang="en-US" altLang="en-US"/>
              <a:t>) </a:t>
            </a:r>
          </a:p>
          <a:p>
            <a:pPr lvl="1" eaLnBrk="1" hangingPunct="1"/>
            <a:r>
              <a:rPr lang="en-US" altLang="en-US" i="1">
                <a:ea typeface="Times New Roman" panose="02020603050405020304" pitchFamily="18" charset="0"/>
              </a:rPr>
              <a:t>x</a:t>
            </a:r>
            <a:r>
              <a:rPr lang="en-US" altLang="en-US">
                <a:ea typeface="Times New Roman" panose="02020603050405020304" pitchFamily="18" charset="0"/>
              </a:rPr>
              <a:t> is the</a:t>
            </a:r>
            <a:r>
              <a:rPr lang="en-US" altLang="en-US" b="1">
                <a:solidFill>
                  <a:srgbClr val="000099"/>
                </a:solidFill>
                <a:ea typeface="Times New Roman" panose="02020603050405020304" pitchFamily="18" charset="0"/>
              </a:rPr>
              <a:t> </a:t>
            </a:r>
            <a:r>
              <a:rPr lang="en-US" altLang="en-US" b="1">
                <a:solidFill>
                  <a:schemeClr val="accent2"/>
                </a:solidFill>
                <a:ea typeface="Times New Roman" panose="02020603050405020304" pitchFamily="18" charset="0"/>
              </a:rPr>
              <a:t>independent</a:t>
            </a:r>
            <a:r>
              <a:rPr lang="en-US" altLang="en-US" b="1">
                <a:solidFill>
                  <a:srgbClr val="000099"/>
                </a:solidFill>
                <a:ea typeface="Times New Roman" panose="02020603050405020304" pitchFamily="18" charset="0"/>
              </a:rPr>
              <a:t> </a:t>
            </a:r>
            <a:r>
              <a:rPr lang="en-US" altLang="en-US">
                <a:ea typeface="Times New Roman" panose="02020603050405020304" pitchFamily="18" charset="0"/>
              </a:rPr>
              <a:t>(or</a:t>
            </a:r>
            <a:r>
              <a:rPr lang="en-US" altLang="en-US" b="1">
                <a:solidFill>
                  <a:srgbClr val="000099"/>
                </a:solidFill>
                <a:ea typeface="Times New Roman" panose="02020603050405020304" pitchFamily="18" charset="0"/>
              </a:rPr>
              <a:t> </a:t>
            </a:r>
            <a:r>
              <a:rPr lang="en-US" altLang="en-US" b="1">
                <a:solidFill>
                  <a:schemeClr val="accent2"/>
                </a:solidFill>
                <a:ea typeface="Times New Roman" panose="02020603050405020304" pitchFamily="18" charset="0"/>
              </a:rPr>
              <a:t>explanatory</a:t>
            </a:r>
            <a:r>
              <a:rPr lang="en-US" altLang="en-US">
                <a:ea typeface="Times New Roman" panose="02020603050405020304" pitchFamily="18" charset="0"/>
              </a:rPr>
              <a:t>)</a:t>
            </a:r>
            <a:r>
              <a:rPr lang="en-US" altLang="en-US" b="1">
                <a:solidFill>
                  <a:srgbClr val="000099"/>
                </a:solidFill>
                <a:ea typeface="Times New Roman" panose="02020603050405020304" pitchFamily="18" charset="0"/>
              </a:rPr>
              <a:t> </a:t>
            </a:r>
            <a:r>
              <a:rPr lang="en-US" altLang="en-US" b="1">
                <a:solidFill>
                  <a:schemeClr val="accent2"/>
                </a:solidFill>
                <a:ea typeface="Times New Roman" panose="02020603050405020304" pitchFamily="18" charset="0"/>
              </a:rPr>
              <a:t>variable</a:t>
            </a:r>
          </a:p>
          <a:p>
            <a:pPr lvl="1" eaLnBrk="1" hangingPunct="1"/>
            <a:r>
              <a:rPr lang="en-US" altLang="en-US" i="1">
                <a:ea typeface="Times New Roman" panose="02020603050405020304" pitchFamily="18" charset="0"/>
              </a:rPr>
              <a:t>y</a:t>
            </a:r>
            <a:r>
              <a:rPr lang="en-US" altLang="en-US">
                <a:ea typeface="Times New Roman" panose="02020603050405020304" pitchFamily="18" charset="0"/>
              </a:rPr>
              <a:t> is the</a:t>
            </a:r>
            <a:r>
              <a:rPr lang="en-US" altLang="en-US" b="1">
                <a:solidFill>
                  <a:srgbClr val="000099"/>
                </a:solidFill>
                <a:ea typeface="Times New Roman" panose="02020603050405020304" pitchFamily="18" charset="0"/>
              </a:rPr>
              <a:t> </a:t>
            </a:r>
            <a:r>
              <a:rPr lang="en-US" altLang="en-US" b="1">
                <a:solidFill>
                  <a:schemeClr val="accent2"/>
                </a:solidFill>
                <a:ea typeface="Times New Roman" panose="02020603050405020304" pitchFamily="18" charset="0"/>
              </a:rPr>
              <a:t>dependent</a:t>
            </a:r>
            <a:r>
              <a:rPr lang="en-US" altLang="en-US" b="1">
                <a:solidFill>
                  <a:srgbClr val="000099"/>
                </a:solidFill>
                <a:ea typeface="Times New Roman" panose="02020603050405020304" pitchFamily="18" charset="0"/>
              </a:rPr>
              <a:t> </a:t>
            </a:r>
            <a:r>
              <a:rPr lang="en-US" altLang="en-US">
                <a:ea typeface="Times New Roman" panose="02020603050405020304" pitchFamily="18" charset="0"/>
              </a:rPr>
              <a:t>(or</a:t>
            </a:r>
            <a:r>
              <a:rPr lang="en-US" altLang="en-US" b="1">
                <a:solidFill>
                  <a:srgbClr val="000099"/>
                </a:solidFill>
                <a:ea typeface="Times New Roman" panose="02020603050405020304" pitchFamily="18" charset="0"/>
              </a:rPr>
              <a:t> </a:t>
            </a:r>
            <a:r>
              <a:rPr lang="en-US" altLang="en-US" b="1">
                <a:solidFill>
                  <a:schemeClr val="accent2"/>
                </a:solidFill>
                <a:ea typeface="Times New Roman" panose="02020603050405020304" pitchFamily="18" charset="0"/>
              </a:rPr>
              <a:t>response</a:t>
            </a:r>
            <a:r>
              <a:rPr lang="en-US" altLang="en-US">
                <a:ea typeface="Times New Roman" panose="02020603050405020304" pitchFamily="18" charset="0"/>
              </a:rPr>
              <a:t>)</a:t>
            </a:r>
            <a:r>
              <a:rPr lang="en-US" altLang="en-US" b="1">
                <a:solidFill>
                  <a:srgbClr val="000099"/>
                </a:solidFill>
                <a:ea typeface="Times New Roman" panose="02020603050405020304" pitchFamily="18" charset="0"/>
              </a:rPr>
              <a:t> </a:t>
            </a:r>
            <a:r>
              <a:rPr lang="en-US" altLang="en-US" b="1">
                <a:solidFill>
                  <a:schemeClr val="accent2"/>
                </a:solidFill>
                <a:ea typeface="Times New Roman" panose="02020603050405020304" pitchFamily="18" charset="0"/>
              </a:rPr>
              <a:t>variable</a:t>
            </a:r>
            <a:r>
              <a:rPr lang="en-US" altLang="en-US">
                <a:ea typeface="Times New Roman" panose="02020603050405020304" pitchFamily="18" charset="0"/>
              </a:rPr>
              <a:t> </a:t>
            </a:r>
          </a:p>
        </p:txBody>
      </p:sp>
      <p:sp>
        <p:nvSpPr>
          <p:cNvPr id="14339" name="Footer Placeholder 2">
            <a:extLst>
              <a:ext uri="{FF2B5EF4-FFF2-40B4-BE49-F238E27FC236}">
                <a16:creationId xmlns:a16="http://schemas.microsoft.com/office/drawing/2014/main" xmlns="" id="{1C0CA674-9F9E-4724-8439-8C16114FFBB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309379132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891">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891">
                                            <p:txEl>
                                              <p:pRg st="3" end="3"/>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89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a:extLst>
              <a:ext uri="{FF2B5EF4-FFF2-40B4-BE49-F238E27FC236}">
                <a16:creationId xmlns:a16="http://schemas.microsoft.com/office/drawing/2014/main" xmlns="" id="{7DA3BFDD-4438-4BE7-95DD-C0C6509039C6}"/>
              </a:ext>
            </a:extLst>
          </p:cNvPr>
          <p:cNvSpPr>
            <a:spLocks noGrp="1"/>
          </p:cNvSpPr>
          <p:nvPr>
            <p:ph type="title"/>
          </p:nvPr>
        </p:nvSpPr>
        <p:spPr/>
        <p:txBody>
          <a:bodyPr/>
          <a:lstStyle/>
          <a:p>
            <a:pPr eaLnBrk="1" hangingPunct="1"/>
            <a:r>
              <a:rPr lang="en-US" altLang="en-US"/>
              <a:t>Correlation</a:t>
            </a:r>
          </a:p>
        </p:txBody>
      </p:sp>
      <p:sp>
        <p:nvSpPr>
          <p:cNvPr id="37891" name="Content Placeholder 2">
            <a:extLst>
              <a:ext uri="{FF2B5EF4-FFF2-40B4-BE49-F238E27FC236}">
                <a16:creationId xmlns:a16="http://schemas.microsoft.com/office/drawing/2014/main" xmlns="" id="{513C4667-E24C-44AA-9A71-0CC6D777ED0D}"/>
              </a:ext>
            </a:extLst>
          </p:cNvPr>
          <p:cNvSpPr>
            <a:spLocks noGrp="1"/>
          </p:cNvSpPr>
          <p:nvPr>
            <p:ph idx="1"/>
          </p:nvPr>
        </p:nvSpPr>
        <p:spPr/>
        <p:txBody>
          <a:bodyPr/>
          <a:lstStyle/>
          <a:p>
            <a:r>
              <a:rPr lang="en-US" dirty="0"/>
              <a:t>In a scatter plot, the ordered pairs (</a:t>
            </a:r>
            <a:r>
              <a:rPr lang="en-US" i="1" dirty="0"/>
              <a:t>x</a:t>
            </a:r>
            <a:r>
              <a:rPr lang="en-US" dirty="0"/>
              <a:t>, </a:t>
            </a:r>
            <a:r>
              <a:rPr lang="en-US" i="1" dirty="0"/>
              <a:t>y)</a:t>
            </a:r>
            <a:r>
              <a:rPr lang="en-US" dirty="0"/>
              <a:t> are graphed as points in a coordinate plane. </a:t>
            </a:r>
          </a:p>
          <a:p>
            <a:r>
              <a:rPr lang="en-US" dirty="0"/>
              <a:t>The independent (explanatory) variable </a:t>
            </a:r>
            <a:r>
              <a:rPr lang="en-US" i="1" dirty="0"/>
              <a:t>x </a:t>
            </a:r>
            <a:r>
              <a:rPr lang="en-US" dirty="0"/>
              <a:t>is measured on the horizontal axis, and the dependent (response) variable </a:t>
            </a:r>
            <a:r>
              <a:rPr lang="en-US" i="1" dirty="0"/>
              <a:t>y </a:t>
            </a:r>
            <a:r>
              <a:rPr lang="en-US" dirty="0"/>
              <a:t>is measured on the vertical axis.</a:t>
            </a:r>
          </a:p>
          <a:p>
            <a:r>
              <a:rPr lang="en-US" dirty="0"/>
              <a:t>A scatter plot can be used to determine whether a linear (straight line) correlation exists between two variables.</a:t>
            </a:r>
            <a:endParaRPr lang="en-US" altLang="en-US" dirty="0">
              <a:ea typeface="Times New Roman" panose="02020603050405020304" pitchFamily="18" charset="0"/>
            </a:endParaRPr>
          </a:p>
        </p:txBody>
      </p:sp>
      <p:sp>
        <p:nvSpPr>
          <p:cNvPr id="14339" name="Footer Placeholder 2">
            <a:extLst>
              <a:ext uri="{FF2B5EF4-FFF2-40B4-BE49-F238E27FC236}">
                <a16:creationId xmlns:a16="http://schemas.microsoft.com/office/drawing/2014/main" xmlns="" id="{1C0CA674-9F9E-4724-8439-8C16114FFBB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spTree>
    <p:extLst>
      <p:ext uri="{BB962C8B-B14F-4D97-AF65-F5344CB8AC3E}">
        <p14:creationId xmlns:p14="http://schemas.microsoft.com/office/powerpoint/2010/main" val="274479788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89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89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a:extLst>
              <a:ext uri="{FF2B5EF4-FFF2-40B4-BE49-F238E27FC236}">
                <a16:creationId xmlns:a16="http://schemas.microsoft.com/office/drawing/2014/main" xmlns="" id="{7DA3BFDD-4438-4BE7-95DD-C0C6509039C6}"/>
              </a:ext>
            </a:extLst>
          </p:cNvPr>
          <p:cNvSpPr>
            <a:spLocks noGrp="1"/>
          </p:cNvSpPr>
          <p:nvPr>
            <p:ph type="title"/>
          </p:nvPr>
        </p:nvSpPr>
        <p:spPr/>
        <p:txBody>
          <a:bodyPr/>
          <a:lstStyle/>
          <a:p>
            <a:pPr eaLnBrk="1" hangingPunct="1"/>
            <a:r>
              <a:rPr lang="en-US" altLang="en-US"/>
              <a:t>Correlation</a:t>
            </a:r>
          </a:p>
        </p:txBody>
      </p:sp>
      <p:sp>
        <p:nvSpPr>
          <p:cNvPr id="14339" name="Footer Placeholder 2">
            <a:extLst>
              <a:ext uri="{FF2B5EF4-FFF2-40B4-BE49-F238E27FC236}">
                <a16:creationId xmlns:a16="http://schemas.microsoft.com/office/drawing/2014/main" xmlns="" id="{1C0CA674-9F9E-4724-8439-8C16114FFBB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pic>
        <p:nvPicPr>
          <p:cNvPr id="3" name="Picture 2" descr="A screenshot of a cell phone&#10;&#10;Description generated with very high confidence">
            <a:extLst>
              <a:ext uri="{FF2B5EF4-FFF2-40B4-BE49-F238E27FC236}">
                <a16:creationId xmlns:a16="http://schemas.microsoft.com/office/drawing/2014/main" xmlns="" id="{8BA312CC-4DF9-4BB8-B14F-54190483B4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30714" y="1237964"/>
            <a:ext cx="6176991" cy="5111336"/>
          </a:xfrm>
          <a:prstGeom prst="rect">
            <a:avLst/>
          </a:prstGeom>
        </p:spPr>
      </p:pic>
    </p:spTree>
    <p:extLst>
      <p:ext uri="{BB962C8B-B14F-4D97-AF65-F5344CB8AC3E}">
        <p14:creationId xmlns:p14="http://schemas.microsoft.com/office/powerpoint/2010/main" val="419604850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434FA6A-4C42-4C1C-8EAA-5C37B09C9637}"/>
              </a:ext>
            </a:extLst>
          </p:cNvPr>
          <p:cNvSpPr>
            <a:spLocks noGrp="1"/>
          </p:cNvSpPr>
          <p:nvPr>
            <p:ph type="title"/>
          </p:nvPr>
        </p:nvSpPr>
        <p:spPr>
          <a:xfrm>
            <a:off x="457200" y="85725"/>
            <a:ext cx="8229600" cy="1143000"/>
          </a:xfrm>
        </p:spPr>
        <p:txBody>
          <a:bodyPr/>
          <a:lstStyle/>
          <a:p>
            <a:pPr>
              <a:defRPr/>
            </a:pPr>
            <a:r>
              <a:rPr lang="en-US" dirty="0">
                <a:solidFill>
                  <a:schemeClr val="accent3"/>
                </a:solidFill>
                <a:ea typeface="+mj-ea"/>
              </a:rPr>
              <a:t>Example: Constructing a Scatter Plot</a:t>
            </a:r>
          </a:p>
        </p:txBody>
      </p:sp>
      <p:sp>
        <p:nvSpPr>
          <p:cNvPr id="18434" name="Content Placeholder 2">
            <a:extLst>
              <a:ext uri="{FF2B5EF4-FFF2-40B4-BE49-F238E27FC236}">
                <a16:creationId xmlns:a16="http://schemas.microsoft.com/office/drawing/2014/main" xmlns="" id="{D3622BCB-2E3D-4031-AA72-794064EBF8AA}"/>
              </a:ext>
            </a:extLst>
          </p:cNvPr>
          <p:cNvSpPr>
            <a:spLocks noGrp="1"/>
          </p:cNvSpPr>
          <p:nvPr>
            <p:ph idx="1"/>
          </p:nvPr>
        </p:nvSpPr>
        <p:spPr>
          <a:xfrm>
            <a:off x="84221" y="1461461"/>
            <a:ext cx="5029200" cy="3935078"/>
          </a:xfrm>
        </p:spPr>
        <p:txBody>
          <a:bodyPr/>
          <a:lstStyle/>
          <a:p>
            <a:pPr marL="0" indent="0">
              <a:buFont typeface="Arial" panose="020B0604020202020204" pitchFamily="34" charset="0"/>
              <a:buNone/>
            </a:pPr>
            <a:r>
              <a:rPr lang="en-US" altLang="en-US" sz="2600" dirty="0"/>
              <a:t>An economist wants to determine whether there is a linear relationship between a country’s gross domestic product (GDP)  and carbon dioxide (CO</a:t>
            </a:r>
            <a:r>
              <a:rPr lang="en-US" altLang="en-US" sz="2600" baseline="-20000" dirty="0"/>
              <a:t>2</a:t>
            </a:r>
            <a:r>
              <a:rPr lang="en-US" altLang="en-US" sz="2600" dirty="0"/>
              <a:t>) emissions. The data are shown in the table. Display the data in a scatter plot and describe the type of correlation</a:t>
            </a:r>
            <a:r>
              <a:rPr lang="en-US" altLang="en-US" dirty="0"/>
              <a:t>. </a:t>
            </a:r>
            <a:r>
              <a:rPr lang="en-US" altLang="en-US" sz="2400" i="1" dirty="0">
                <a:solidFill>
                  <a:schemeClr val="tx2">
                    <a:lumMod val="75000"/>
                  </a:schemeClr>
                </a:solidFill>
              </a:rPr>
              <a:t>(Source: World Bank and U.S. Energy Information Administration)</a:t>
            </a:r>
            <a:r>
              <a:rPr lang="en-US" altLang="en-US" sz="2400" dirty="0">
                <a:solidFill>
                  <a:schemeClr val="tx2">
                    <a:lumMod val="75000"/>
                  </a:schemeClr>
                </a:solidFill>
              </a:rPr>
              <a:t> </a:t>
            </a:r>
          </a:p>
        </p:txBody>
      </p:sp>
      <p:sp>
        <p:nvSpPr>
          <p:cNvPr id="18464" name="Footer Placeholder 2">
            <a:extLst>
              <a:ext uri="{FF2B5EF4-FFF2-40B4-BE49-F238E27FC236}">
                <a16:creationId xmlns:a16="http://schemas.microsoft.com/office/drawing/2014/main" xmlns="" id="{5E9D85A2-D14B-4CC7-B5F4-5EA95E8D03C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pic>
        <p:nvPicPr>
          <p:cNvPr id="7" name="Picture 6" descr="A screenshot of a cell phone&#10;&#10;Description generated with very high confidence">
            <a:extLst>
              <a:ext uri="{FF2B5EF4-FFF2-40B4-BE49-F238E27FC236}">
                <a16:creationId xmlns:a16="http://schemas.microsoft.com/office/drawing/2014/main" xmlns="" id="{39320F6B-0933-4BFF-882F-E673EDB961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4369" y="1288664"/>
            <a:ext cx="3621031" cy="4782321"/>
          </a:xfrm>
          <a:prstGeom prst="rect">
            <a:avLst/>
          </a:prstGeom>
        </p:spPr>
      </p:pic>
    </p:spTree>
    <p:extLst>
      <p:ext uri="{BB962C8B-B14F-4D97-AF65-F5344CB8AC3E}">
        <p14:creationId xmlns:p14="http://schemas.microsoft.com/office/powerpoint/2010/main" val="299820894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12E4A440-27CB-427F-BC9A-57AE9EA29805}"/>
              </a:ext>
            </a:extLst>
          </p:cNvPr>
          <p:cNvSpPr>
            <a:spLocks noGrp="1"/>
          </p:cNvSpPr>
          <p:nvPr>
            <p:ph type="title"/>
          </p:nvPr>
        </p:nvSpPr>
        <p:spPr>
          <a:xfrm>
            <a:off x="457200" y="152400"/>
            <a:ext cx="8229600" cy="1143000"/>
          </a:xfrm>
        </p:spPr>
        <p:txBody>
          <a:bodyPr/>
          <a:lstStyle/>
          <a:p>
            <a:pPr>
              <a:defRPr/>
            </a:pPr>
            <a:r>
              <a:rPr lang="en-US" sz="4400" dirty="0">
                <a:solidFill>
                  <a:schemeClr val="accent3"/>
                </a:solidFill>
                <a:ea typeface="+mj-ea"/>
              </a:rPr>
              <a:t>Solution: Constructing a Scatter Plot</a:t>
            </a:r>
            <a:endParaRPr lang="en-US" sz="4400" dirty="0">
              <a:ea typeface="+mj-ea"/>
            </a:endParaRPr>
          </a:p>
        </p:txBody>
      </p:sp>
      <p:sp>
        <p:nvSpPr>
          <p:cNvPr id="56" name="TextBox 55">
            <a:extLst>
              <a:ext uri="{FF2B5EF4-FFF2-40B4-BE49-F238E27FC236}">
                <a16:creationId xmlns:a16="http://schemas.microsoft.com/office/drawing/2014/main" xmlns="" id="{D55B0C83-FEAA-4714-B059-A5ABE5D2A636}"/>
              </a:ext>
            </a:extLst>
          </p:cNvPr>
          <p:cNvSpPr txBox="1">
            <a:spLocks noChangeArrowheads="1"/>
          </p:cNvSpPr>
          <p:nvPr/>
        </p:nvSpPr>
        <p:spPr bwMode="auto">
          <a:xfrm>
            <a:off x="533400" y="5029200"/>
            <a:ext cx="82296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2800" dirty="0">
                <a:latin typeface="+mn-lt"/>
                <a:cs typeface="Times New Roman" panose="02020603050405020304" pitchFamily="18" charset="0"/>
              </a:rPr>
              <a:t>Appears to be a </a:t>
            </a:r>
            <a:r>
              <a:rPr lang="en-US" altLang="en-US" sz="2800" b="1" dirty="0">
                <a:solidFill>
                  <a:schemeClr val="accent2"/>
                </a:solidFill>
                <a:latin typeface="+mn-lt"/>
                <a:cs typeface="Times New Roman" panose="02020603050405020304" pitchFamily="18" charset="0"/>
              </a:rPr>
              <a:t>positive linear correlation</a:t>
            </a:r>
            <a:r>
              <a:rPr lang="en-US" altLang="en-US" sz="2800" dirty="0">
                <a:latin typeface="+mn-lt"/>
                <a:cs typeface="Times New Roman" panose="02020603050405020304" pitchFamily="18" charset="0"/>
              </a:rPr>
              <a:t>. </a:t>
            </a:r>
            <a:r>
              <a:rPr lang="en-US" sz="2800" dirty="0">
                <a:latin typeface="+mn-lt"/>
              </a:rPr>
              <a:t>Reading from left to right, as the gross domestic products</a:t>
            </a:r>
          </a:p>
          <a:p>
            <a:r>
              <a:rPr lang="en-US" sz="2800" dirty="0">
                <a:latin typeface="+mn-lt"/>
              </a:rPr>
              <a:t>increase, the carbon dioxide emissions tend to increase.</a:t>
            </a:r>
            <a:endParaRPr lang="en-US" altLang="en-US" sz="2800" dirty="0">
              <a:latin typeface="+mn-lt"/>
              <a:cs typeface="Times New Roman" panose="02020603050405020304" pitchFamily="18" charset="0"/>
            </a:endParaRPr>
          </a:p>
        </p:txBody>
      </p:sp>
      <p:sp>
        <p:nvSpPr>
          <p:cNvPr id="19459" name="Footer Placeholder 2">
            <a:extLst>
              <a:ext uri="{FF2B5EF4-FFF2-40B4-BE49-F238E27FC236}">
                <a16:creationId xmlns:a16="http://schemas.microsoft.com/office/drawing/2014/main" xmlns="" id="{CFD60FAF-FCD3-4201-B361-1104C2228B5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cs typeface="Arial" panose="020B0604020202020204" pitchFamily="34" charset="0"/>
              </a:rPr>
              <a:t>.</a:t>
            </a:r>
          </a:p>
        </p:txBody>
      </p:sp>
      <p:pic>
        <p:nvPicPr>
          <p:cNvPr id="5" name="Picture 4" descr="A screenshot of a cell phone&#10;&#10;Description generated with very high confidence">
            <a:extLst>
              <a:ext uri="{FF2B5EF4-FFF2-40B4-BE49-F238E27FC236}">
                <a16:creationId xmlns:a16="http://schemas.microsoft.com/office/drawing/2014/main" xmlns="" id="{D444E981-01EC-4B27-8C86-223B49187F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1118" y="1710687"/>
            <a:ext cx="4238252" cy="2903226"/>
          </a:xfrm>
          <a:prstGeom prst="rect">
            <a:avLst/>
          </a:prstGeom>
        </p:spPr>
      </p:pic>
    </p:spTree>
    <p:extLst>
      <p:ext uri="{BB962C8B-B14F-4D97-AF65-F5344CB8AC3E}">
        <p14:creationId xmlns:p14="http://schemas.microsoft.com/office/powerpoint/2010/main" val="312698982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653</TotalTime>
  <Words>1952</Words>
  <Application>Microsoft Office PowerPoint</Application>
  <PresentationFormat>On-screen Show (4:3)</PresentationFormat>
  <Paragraphs>254</Paragraphs>
  <Slides>44</Slides>
  <Notes>10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44</vt:i4>
      </vt:variant>
    </vt:vector>
  </HeadingPairs>
  <TitlesOfParts>
    <vt:vector size="54" baseType="lpstr">
      <vt:lpstr>MS PGothic</vt:lpstr>
      <vt:lpstr>Arial</vt:lpstr>
      <vt:lpstr>Calibri</vt:lpstr>
      <vt:lpstr>Cambria Math</vt:lpstr>
      <vt:lpstr>Symbol</vt:lpstr>
      <vt:lpstr>Times New Roman</vt:lpstr>
      <vt:lpstr>TimesTenLTStd-Roman</vt:lpstr>
      <vt:lpstr>Wingdings</vt:lpstr>
      <vt:lpstr>lf4template</vt:lpstr>
      <vt:lpstr>Equation</vt:lpstr>
      <vt:lpstr>PowerPoint Presentation</vt:lpstr>
      <vt:lpstr>Chapter Outline</vt:lpstr>
      <vt:lpstr>Section 9.1</vt:lpstr>
      <vt:lpstr>Section 9.1 Objectives</vt:lpstr>
      <vt:lpstr>Correlation</vt:lpstr>
      <vt:lpstr>Correlation</vt:lpstr>
      <vt:lpstr>Correlation</vt:lpstr>
      <vt:lpstr>Example: Constructing a Scatter Plot</vt:lpstr>
      <vt:lpstr>Solution: Constructing a Scatter Plot</vt:lpstr>
      <vt:lpstr>Example: Constructing a Scatter Plot</vt:lpstr>
      <vt:lpstr>Example: Constructing a Scatter Plot</vt:lpstr>
      <vt:lpstr>Example: Constructing a Scatter Plot Using Technology</vt:lpstr>
      <vt:lpstr>Solution: Constructing a Scatter Plot Using Technology</vt:lpstr>
      <vt:lpstr>Correlation Coefficient</vt:lpstr>
      <vt:lpstr>Correlation Coefficient</vt:lpstr>
      <vt:lpstr>Linear Correlation</vt:lpstr>
      <vt:lpstr>Calculating a Correlation Coefficient</vt:lpstr>
      <vt:lpstr>Calculating a Correlation Coefficient</vt:lpstr>
      <vt:lpstr>Example: Calculating the Correlation Coefficient</vt:lpstr>
      <vt:lpstr>Solution: Calculating the Correlation Coefficient</vt:lpstr>
      <vt:lpstr>Solution: Calculating the Correlation Coefficient</vt:lpstr>
      <vt:lpstr>Solution: Calculating the Correlation Coefficient</vt:lpstr>
      <vt:lpstr>Example: Using Technology to Find a Correlation Coefficient</vt:lpstr>
      <vt:lpstr>Solution: Using Technology to Find a Correlation Coefficient</vt:lpstr>
      <vt:lpstr>Solution: Using Technology to Find a Correlation Coefficient</vt:lpstr>
      <vt:lpstr>Using a Table to Test a Population Correlation Coefficient ρ</vt:lpstr>
      <vt:lpstr>Using a Table to Test a Correlation Coefficient ρ</vt:lpstr>
      <vt:lpstr>Using Table 11 for the Correlation Coefficient ρ</vt:lpstr>
      <vt:lpstr>Using Table 11 for the Correlation Coefficient ρ</vt:lpstr>
      <vt:lpstr>Example: Using Table 11 for a Correlation Coefficient</vt:lpstr>
      <vt:lpstr>Solution: Using Table 11 for a Correlation Coefficient</vt:lpstr>
      <vt:lpstr>Solution: Using Table 11 for a Correlation Coefficient</vt:lpstr>
      <vt:lpstr>Hypothesis Testing for a Population Correlation Coefficient ρ</vt:lpstr>
      <vt:lpstr>PowerPoint Presentation</vt:lpstr>
      <vt:lpstr>The t-Test for the Correlation Coefficient</vt:lpstr>
      <vt:lpstr>Using the t-Test for ρ</vt:lpstr>
      <vt:lpstr>Using the t-Test for ρ</vt:lpstr>
      <vt:lpstr>Example: t-Test for a Correlation Coefficient</vt:lpstr>
      <vt:lpstr>Solution: t-Test for a Correlation Coefficient</vt:lpstr>
      <vt:lpstr>Solution: t-Test for a Correlation Coefficient</vt:lpstr>
      <vt:lpstr>Solution: t-Test for a Correlation Coefficient</vt:lpstr>
      <vt:lpstr>Correlation and Causation</vt:lpstr>
      <vt:lpstr>Correlation and Causation</vt:lpstr>
      <vt:lpstr>Correlation and Causation</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9</dc:title>
  <dc:subject>Elementary Statistics  7e</dc:subject>
  <dc:creator>Ron Larson, Betsy Farber</dc:creator>
  <cp:lastModifiedBy>Sandra Scholten</cp:lastModifiedBy>
  <cp:revision>93</cp:revision>
  <dcterms:created xsi:type="dcterms:W3CDTF">2007-07-18T23:54:35Z</dcterms:created>
  <dcterms:modified xsi:type="dcterms:W3CDTF">2019-02-12T18:49:36Z</dcterms:modified>
</cp:coreProperties>
</file>