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handoutMasterIdLst>
    <p:handoutMasterId r:id="rId26"/>
  </p:handoutMasterIdLst>
  <p:sldIdLst>
    <p:sldId id="257" r:id="rId2"/>
    <p:sldId id="258" r:id="rId3"/>
    <p:sldId id="259" r:id="rId4"/>
    <p:sldId id="260" r:id="rId5"/>
    <p:sldId id="261" r:id="rId6"/>
    <p:sldId id="262" r:id="rId7"/>
    <p:sldId id="279" r:id="rId8"/>
    <p:sldId id="280" r:id="rId9"/>
    <p:sldId id="264" r:id="rId10"/>
    <p:sldId id="265" r:id="rId11"/>
    <p:sldId id="266" r:id="rId12"/>
    <p:sldId id="267" r:id="rId13"/>
    <p:sldId id="268" r:id="rId14"/>
    <p:sldId id="269" r:id="rId15"/>
    <p:sldId id="281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3" clrIdx="0">
    <p:extLst>
      <p:ext uri="{19B8F6BF-5375-455C-9EA6-DF929625EA0E}">
        <p15:presenceInfo xmlns:p15="http://schemas.microsoft.com/office/powerpoint/2012/main" userId="f6b31022bb19b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398609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3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312141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="" xmlns:a16="http://schemas.microsoft.com/office/drawing/2014/main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="" xmlns:a16="http://schemas.microsoft.com/office/drawing/2014/main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="" xmlns:a16="http://schemas.microsoft.com/office/drawing/2014/main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="" xmlns:a16="http://schemas.microsoft.com/office/drawing/2014/main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="" xmlns:a16="http://schemas.microsoft.com/office/drawing/2014/main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383517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="" xmlns:a16="http://schemas.microsoft.com/office/drawing/2014/main" id="{FB36F816-5BCC-4727-8863-628666D48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="" xmlns:a16="http://schemas.microsoft.com/office/drawing/2014/main" id="{3A50E1E7-3A70-4495-9167-8304EECDDC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9FBD2E4-7912-4F39-971D-6BE2E3F6AD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C4137DF-D6B5-4BC5-8779-5CCDA3FEAB14}" type="slidenum">
              <a:rPr lang="en-US" altLang="en-US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324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="" xmlns:a16="http://schemas.microsoft.com/office/drawing/2014/main" id="{FB36F816-5BCC-4727-8863-628666D48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="" xmlns:a16="http://schemas.microsoft.com/office/drawing/2014/main" id="{3A50E1E7-3A70-4495-9167-8304EECDDC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9FBD2E4-7912-4F39-971D-6BE2E3F6AD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C4137DF-D6B5-4BC5-8779-5CCDA3FEAB14}" type="slidenum">
              <a:rPr lang="en-US" altLang="en-US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497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="" xmlns:a16="http://schemas.microsoft.com/office/drawing/2014/main" id="{FB36F816-5BCC-4727-8863-628666D48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="" xmlns:a16="http://schemas.microsoft.com/office/drawing/2014/main" id="{3A50E1E7-3A70-4495-9167-8304EECDDC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9FBD2E4-7912-4F39-971D-6BE2E3F6AD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C4137DF-D6B5-4BC5-8779-5CCDA3FEAB14}" type="slidenum">
              <a:rPr lang="en-US" altLang="en-US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190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="" xmlns:a16="http://schemas.microsoft.com/office/drawing/2014/main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="" xmlns:a16="http://schemas.microsoft.com/office/drawing/2014/main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="" xmlns:a16="http://schemas.microsoft.com/office/drawing/2014/main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image" Target="../media/image12.png"/><Relationship Id="rId4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6.wmf"/><Relationship Id="rId4" Type="http://schemas.openxmlformats.org/officeDocument/2006/relationships/image" Target="../media/image17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6.wmf"/><Relationship Id="rId4" Type="http://schemas.openxmlformats.org/officeDocument/2006/relationships/image" Target="../media/image18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="" xmlns:a16="http://schemas.microsoft.com/office/drawing/2014/main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Probability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="" xmlns:a16="http://schemas.microsoft.com/office/drawing/2014/main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="" xmlns:a16="http://schemas.microsoft.com/office/drawing/2014/main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D3821D-D62D-4A38-9BAD-FE0AD2A55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Using the Addition Rule to Find Probabilities 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="" xmlns:a16="http://schemas.microsoft.com/office/drawing/2014/main" id="{797F0CAD-B5DA-4FD8-B8D4-7AE1633D0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76375"/>
            <a:ext cx="8229600" cy="103505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You select a card from a standard deck. Find the probability that the card is a 4 or an ace.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21FB99C-D307-41E3-A0F7-802171DFF3F3}"/>
              </a:ext>
            </a:extLst>
          </p:cNvPr>
          <p:cNvSpPr txBox="1"/>
          <p:nvPr/>
        </p:nvSpPr>
        <p:spPr>
          <a:xfrm>
            <a:off x="457200" y="2619375"/>
            <a:ext cx="7950200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cs typeface="Arial" charset="0"/>
              </a:rPr>
              <a:t>Solution:</a:t>
            </a:r>
          </a:p>
          <a:p>
            <a:pPr>
              <a:defRPr/>
            </a:pPr>
            <a:r>
              <a:rPr lang="en-US" sz="2800" dirty="0">
                <a:latin typeface="+mn-lt"/>
                <a:cs typeface="Arial" charset="0"/>
              </a:rPr>
              <a:t>The events are mutually exclusive (if the card is a 4, it cannot be an ace)</a:t>
            </a:r>
          </a:p>
        </p:txBody>
      </p:sp>
      <p:graphicFrame>
        <p:nvGraphicFramePr>
          <p:cNvPr id="14338" name="Object 4">
            <a:extLst>
              <a:ext uri="{FF2B5EF4-FFF2-40B4-BE49-F238E27FC236}">
                <a16:creationId xmlns="" xmlns:a16="http://schemas.microsoft.com/office/drawing/2014/main" id="{25BD4E36-9B38-4250-B1EC-2D763A7F446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5500" y="4083050"/>
          <a:ext cx="3824288" cy="221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3" imgW="1752600" imgH="1016000" progId="Equation.DSMT4">
                  <p:embed/>
                </p:oleObj>
              </mc:Choice>
              <mc:Fallback>
                <p:oleObj name="Equation" r:id="rId3" imgW="1752600" imgH="1016000" progId="Equation.DSMT4">
                  <p:embed/>
                  <p:pic>
                    <p:nvPicPr>
                      <p:cNvPr id="14338" name="Object 4">
                        <a:extLst>
                          <a:ext uri="{FF2B5EF4-FFF2-40B4-BE49-F238E27FC236}">
                            <a16:creationId xmlns="" xmlns:a16="http://schemas.microsoft.com/office/drawing/2014/main" id="{25BD4E36-9B38-4250-B1EC-2D763A7F446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0" y="4083050"/>
                        <a:ext cx="3824288" cy="221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91" name="Picture 8" descr="C:\Documents and Settings\Lyn\Local Settings\Temporary Internet Files\Content.IE5\4PW9QZ0D\MCj04315370000[1].png">
            <a:extLst>
              <a:ext uri="{FF2B5EF4-FFF2-40B4-BE49-F238E27FC236}">
                <a16:creationId xmlns="" xmlns:a16="http://schemas.microsoft.com/office/drawing/2014/main" id="{1EF27804-DFA4-41F3-8ED9-98153955E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918" y="2012950"/>
            <a:ext cx="1279525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Footer Placeholder 2">
            <a:extLst>
              <a:ext uri="{FF2B5EF4-FFF2-40B4-BE49-F238E27FC236}">
                <a16:creationId xmlns="" xmlns:a16="http://schemas.microsoft.com/office/drawing/2014/main" id="{26745B92-5DBD-498A-A234-F656B59F309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 descr="A close up of a logo&#10;&#10;Description generated with very high confidence">
            <a:extLst>
              <a:ext uri="{FF2B5EF4-FFF2-40B4-BE49-F238E27FC236}">
                <a16:creationId xmlns="" xmlns:a16="http://schemas.microsoft.com/office/drawing/2014/main" id="{7330B482-BFB3-4015-8B51-E10A73BBEE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934" y="3609380"/>
            <a:ext cx="3537866" cy="269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6016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0EF7BE-2B4B-4AD9-A9BD-64FBCA94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Using the Addition Rule to Find Probabilities 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="" xmlns:a16="http://schemas.microsoft.com/office/drawing/2014/main" id="{6AF97E5D-22FA-4597-8E34-6FC05E6D4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76375"/>
            <a:ext cx="8229600" cy="1035050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altLang="en-US" dirty="0"/>
              <a:t>You roll a die. Find the probability of rolling a number less than 3 or rolling an odd number.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4EBFD16-65A7-4A93-B69E-8CB2625DD064}"/>
              </a:ext>
            </a:extLst>
          </p:cNvPr>
          <p:cNvSpPr txBox="1"/>
          <p:nvPr/>
        </p:nvSpPr>
        <p:spPr>
          <a:xfrm>
            <a:off x="457200" y="2619375"/>
            <a:ext cx="7950200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cs typeface="Arial" charset="0"/>
              </a:rPr>
              <a:t>Solution:</a:t>
            </a:r>
          </a:p>
          <a:p>
            <a:pPr>
              <a:defRPr/>
            </a:pPr>
            <a:r>
              <a:rPr lang="en-US" sz="2800" dirty="0">
                <a:latin typeface="+mn-lt"/>
                <a:cs typeface="Arial" charset="0"/>
              </a:rPr>
              <a:t>The events are not mutually exclusive (1 is an outcome of both events)</a:t>
            </a:r>
          </a:p>
        </p:txBody>
      </p:sp>
      <p:pic>
        <p:nvPicPr>
          <p:cNvPr id="17414" name="Picture 58" descr="j0346453">
            <a:extLst>
              <a:ext uri="{FF2B5EF4-FFF2-40B4-BE49-F238E27FC236}">
                <a16:creationId xmlns="" xmlns:a16="http://schemas.microsoft.com/office/drawing/2014/main" id="{788AC83D-0C46-42C0-836A-827B4CDA6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80110" y="2183606"/>
            <a:ext cx="10160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Footer Placeholder 2">
            <a:extLst>
              <a:ext uri="{FF2B5EF4-FFF2-40B4-BE49-F238E27FC236}">
                <a16:creationId xmlns="" xmlns:a16="http://schemas.microsoft.com/office/drawing/2014/main" id="{6DCC14C1-20D4-40C1-AD91-8299FA3761B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5D6999A-5342-4302-9C9C-544145569B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357" y="3670940"/>
            <a:ext cx="3418753" cy="260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089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8F62BFD-4FE6-4981-A856-28B1F0BE1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69" y="2682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</a:rPr>
              <a:t>Solution: Using the Addition Rule to Find Probabilities </a:t>
            </a:r>
          </a:p>
        </p:txBody>
      </p:sp>
      <p:graphicFrame>
        <p:nvGraphicFramePr>
          <p:cNvPr id="18435" name="Object 2">
            <a:extLst>
              <a:ext uri="{FF2B5EF4-FFF2-40B4-BE49-F238E27FC236}">
                <a16:creationId xmlns="" xmlns:a16="http://schemas.microsoft.com/office/drawing/2014/main" id="{DEECF535-011A-4579-925E-D400365E45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9325" y="4106863"/>
          <a:ext cx="7439025" cy="202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Equation" r:id="rId3" imgW="3124200" imgH="850900" progId="Equation.DSMT4">
                  <p:embed/>
                </p:oleObj>
              </mc:Choice>
              <mc:Fallback>
                <p:oleObj name="Equation" r:id="rId3" imgW="3124200" imgH="850900" progId="Equation.DSMT4">
                  <p:embed/>
                  <p:pic>
                    <p:nvPicPr>
                      <p:cNvPr id="18435" name="Object 2">
                        <a:extLst>
                          <a:ext uri="{FF2B5EF4-FFF2-40B4-BE49-F238E27FC236}">
                            <a16:creationId xmlns="" xmlns:a16="http://schemas.microsoft.com/office/drawing/2014/main" id="{DEECF535-011A-4579-925E-D400365E456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9325" y="4106863"/>
                        <a:ext cx="7439025" cy="202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8" name="Footer Placeholder 2">
            <a:extLst>
              <a:ext uri="{FF2B5EF4-FFF2-40B4-BE49-F238E27FC236}">
                <a16:creationId xmlns="" xmlns:a16="http://schemas.microsoft.com/office/drawing/2014/main" id="{A1CA5436-9F52-42F2-B4FB-8B5826FBA70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E8C5A028-D36D-4FBC-AE39-C2A8F5B8B3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630" y="1455036"/>
            <a:ext cx="3418753" cy="2608079"/>
          </a:xfrm>
          <a:prstGeom prst="rect">
            <a:avLst/>
          </a:prstGeom>
        </p:spPr>
      </p:pic>
      <p:pic>
        <p:nvPicPr>
          <p:cNvPr id="21" name="Picture 58" descr="j0346453">
            <a:extLst>
              <a:ext uri="{FF2B5EF4-FFF2-40B4-BE49-F238E27FC236}">
                <a16:creationId xmlns="" xmlns:a16="http://schemas.microsoft.com/office/drawing/2014/main" id="{11DF0011-806D-4CDA-A73D-EAE5BF2E7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80110" y="2183606"/>
            <a:ext cx="10160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473430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E994ACEC-850F-4604-9450-D9A458F5F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>
                <a:solidFill>
                  <a:schemeClr val="accent3"/>
                </a:solidFill>
              </a:rPr>
              <a:t>Example: Finding Probabilities of Mutually Exclusive Events</a:t>
            </a:r>
          </a:p>
        </p:txBody>
      </p:sp>
      <p:sp>
        <p:nvSpPr>
          <p:cNvPr id="19459" name="Content Placeholder 5">
            <a:extLst>
              <a:ext uri="{FF2B5EF4-FFF2-40B4-BE49-F238E27FC236}">
                <a16:creationId xmlns="" xmlns:a16="http://schemas.microsoft.com/office/drawing/2014/main" id="{DDCB26E7-65BE-4F62-9FA4-B11342F7D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2413"/>
            <a:ext cx="5013325" cy="452596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frequency distribution shows volumes of sales (in dollars) and the number of months in which a sales representative reached each sales level during the past three years. Using this sales pattern, find the probability that the sales representative will sell between $75,000 and $124,999 next month.</a:t>
            </a:r>
            <a:endParaRPr lang="en-US" alt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E7B8FC3-A678-4BED-87F2-029E5BAC19CC}"/>
              </a:ext>
            </a:extLst>
          </p:cNvPr>
          <p:cNvGraphicFramePr>
            <a:graphicFrameLocks noGrp="1"/>
          </p:cNvGraphicFramePr>
          <p:nvPr/>
        </p:nvGraphicFramePr>
        <p:xfrm>
          <a:off x="5548313" y="1766888"/>
          <a:ext cx="3270250" cy="35656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986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715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9616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Sales volume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($)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Months</a:t>
                      </a:r>
                      <a:endParaRPr lang="en-US" sz="2000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0–24,999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3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25,000–49,999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5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50,000–74,999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6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75,000–99,999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7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100,000–124,999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125,000–149,999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2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150,000–174,999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3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175,000–199,999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/>
                          <a:cs typeface="Times New Roman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9485" name="Footer Placeholder 2">
            <a:extLst>
              <a:ext uri="{FF2B5EF4-FFF2-40B4-BE49-F238E27FC236}">
                <a16:creationId xmlns="" xmlns:a16="http://schemas.microsoft.com/office/drawing/2014/main" id="{3BAF2C22-B8D4-4898-9BE6-0FD0367B1A7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108738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E6A4E53D-182B-43B5-B59F-028B81F3A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>
                <a:solidFill>
                  <a:schemeClr val="accent3"/>
                </a:solidFill>
              </a:rPr>
              <a:t>Solution: Finding Probabilities of Mutually Exclusive Events</a:t>
            </a:r>
          </a:p>
        </p:txBody>
      </p:sp>
      <p:sp>
        <p:nvSpPr>
          <p:cNvPr id="16388" name="Content Placeholder 5">
            <a:extLst>
              <a:ext uri="{FF2B5EF4-FFF2-40B4-BE49-F238E27FC236}">
                <a16:creationId xmlns="" xmlns:a16="http://schemas.microsoft.com/office/drawing/2014/main" id="{ED1E135B-9395-43DF-86A2-AD7AB57BA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2413"/>
            <a:ext cx="5013325" cy="2011362"/>
          </a:xfrm>
        </p:spPr>
        <p:txBody>
          <a:bodyPr/>
          <a:lstStyle/>
          <a:p>
            <a:pPr marL="231775" indent="-231775"/>
            <a:r>
              <a:rPr lang="en-US" altLang="en-US" i="1" dirty="0"/>
              <a:t>A</a:t>
            </a:r>
            <a:r>
              <a:rPr lang="en-US" altLang="en-US" dirty="0"/>
              <a:t> = {monthly sales between $75,000 and $99,999}</a:t>
            </a:r>
          </a:p>
          <a:p>
            <a:pPr marL="231775" indent="-231775"/>
            <a:r>
              <a:rPr lang="en-US" altLang="en-US" i="1" dirty="0"/>
              <a:t>B</a:t>
            </a:r>
            <a:r>
              <a:rPr lang="en-US" altLang="en-US" dirty="0"/>
              <a:t> = {monthly sales between $100,000 and $124,999}</a:t>
            </a:r>
          </a:p>
          <a:p>
            <a:pPr marL="231775" indent="-231775"/>
            <a:r>
              <a:rPr lang="en-US" altLang="en-US" i="1" dirty="0"/>
              <a:t>A</a:t>
            </a:r>
            <a:r>
              <a:rPr lang="en-US" altLang="en-US" dirty="0"/>
              <a:t> and </a:t>
            </a:r>
            <a:r>
              <a:rPr lang="en-US" altLang="en-US" i="1" dirty="0"/>
              <a:t>B</a:t>
            </a:r>
            <a:r>
              <a:rPr lang="en-US" altLang="en-US" dirty="0"/>
              <a:t> are mutually exclusive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66F576B5-6F89-4911-B138-3E57813D3846}"/>
              </a:ext>
            </a:extLst>
          </p:cNvPr>
          <p:cNvGraphicFramePr>
            <a:graphicFrameLocks noGrp="1"/>
          </p:cNvGraphicFramePr>
          <p:nvPr/>
        </p:nvGraphicFramePr>
        <p:xfrm>
          <a:off x="5548313" y="1766888"/>
          <a:ext cx="3270250" cy="35656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986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715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9616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Sales volume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($)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Months</a:t>
                      </a:r>
                      <a:endParaRPr lang="en-US" sz="2000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0–24,999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3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25,000–49,999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5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50,000–74,999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6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75,000–99,999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7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100,000–124,999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125,000–149,999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2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150,000–174,999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3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175,000–199,999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/>
                          <a:cs typeface="Times New Roman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36CBD8D4-7CB5-47D0-A82C-3899D397FD5D}"/>
              </a:ext>
            </a:extLst>
          </p:cNvPr>
          <p:cNvSpPr/>
          <p:nvPr/>
        </p:nvSpPr>
        <p:spPr>
          <a:xfrm>
            <a:off x="5594350" y="3316288"/>
            <a:ext cx="3178175" cy="40322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6F9612F0-CF2C-4B04-8D34-A8A84E7AF5B7}"/>
              </a:ext>
            </a:extLst>
          </p:cNvPr>
          <p:cNvSpPr/>
          <p:nvPr/>
        </p:nvSpPr>
        <p:spPr>
          <a:xfrm>
            <a:off x="5592763" y="3763963"/>
            <a:ext cx="3176587" cy="40322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12" name="Footer Placeholder 2">
            <a:extLst>
              <a:ext uri="{FF2B5EF4-FFF2-40B4-BE49-F238E27FC236}">
                <a16:creationId xmlns="" xmlns:a16="http://schemas.microsoft.com/office/drawing/2014/main" id="{0A95A39C-4FFA-459E-8132-C9B097F6DD8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0F319A52-724D-44C7-BFA0-5EC46D82D9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770" y="3998232"/>
            <a:ext cx="2896183" cy="229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9383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p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E6A4E53D-182B-43B5-B59F-028B81F3A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>
                <a:solidFill>
                  <a:schemeClr val="accent3"/>
                </a:solidFill>
              </a:rPr>
              <a:t>Solution: Finding Probabilities of Mutually Exclusive Events</a:t>
            </a:r>
          </a:p>
        </p:txBody>
      </p:sp>
      <p:sp>
        <p:nvSpPr>
          <p:cNvPr id="16388" name="Content Placeholder 5">
            <a:extLst>
              <a:ext uri="{FF2B5EF4-FFF2-40B4-BE49-F238E27FC236}">
                <a16:creationId xmlns="" xmlns:a16="http://schemas.microsoft.com/office/drawing/2014/main" id="{ED1E135B-9395-43DF-86A2-AD7AB57BA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2413"/>
            <a:ext cx="5013325" cy="2011362"/>
          </a:xfrm>
        </p:spPr>
        <p:txBody>
          <a:bodyPr/>
          <a:lstStyle/>
          <a:p>
            <a:pPr marL="231775" indent="-231775"/>
            <a:r>
              <a:rPr lang="en-US" altLang="en-US" i="1" dirty="0"/>
              <a:t>A</a:t>
            </a:r>
            <a:r>
              <a:rPr lang="en-US" altLang="en-US" dirty="0"/>
              <a:t> = {monthly sales between $75,000 and $99,999}</a:t>
            </a:r>
          </a:p>
          <a:p>
            <a:pPr marL="231775" indent="-231775"/>
            <a:r>
              <a:rPr lang="en-US" altLang="en-US" i="1" dirty="0"/>
              <a:t>B</a:t>
            </a:r>
            <a:r>
              <a:rPr lang="en-US" altLang="en-US" dirty="0"/>
              <a:t> = {monthly sales between $100,000 and $124,999}</a:t>
            </a:r>
          </a:p>
          <a:p>
            <a:pPr marL="231775" indent="-231775"/>
            <a:r>
              <a:rPr lang="en-US" altLang="en-US" i="1" dirty="0"/>
              <a:t>A</a:t>
            </a:r>
            <a:r>
              <a:rPr lang="en-US" altLang="en-US" dirty="0"/>
              <a:t> and </a:t>
            </a:r>
            <a:r>
              <a:rPr lang="en-US" altLang="en-US" i="1" dirty="0"/>
              <a:t>B</a:t>
            </a:r>
            <a:r>
              <a:rPr lang="en-US" altLang="en-US" dirty="0"/>
              <a:t> are mutually exclusive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66F576B5-6F89-4911-B138-3E57813D3846}"/>
              </a:ext>
            </a:extLst>
          </p:cNvPr>
          <p:cNvGraphicFramePr>
            <a:graphicFrameLocks noGrp="1"/>
          </p:cNvGraphicFramePr>
          <p:nvPr/>
        </p:nvGraphicFramePr>
        <p:xfrm>
          <a:off x="5548313" y="1766888"/>
          <a:ext cx="3270250" cy="35656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986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715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9616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Sales volume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($)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Months</a:t>
                      </a:r>
                      <a:endParaRPr lang="en-US" sz="2000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0–24,999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3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25,000–49,999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5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50,000–74,999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6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75,000–99,999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7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100,000–124,999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125,000–149,999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2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150,000–174,999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3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6169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175,000–199,999</a:t>
                      </a: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/>
                          <a:cs typeface="Times New Roman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1443" marR="91443" marT="45692" marB="456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6386" name="Object 2">
            <a:extLst>
              <a:ext uri="{FF2B5EF4-FFF2-40B4-BE49-F238E27FC236}">
                <a16:creationId xmlns="" xmlns:a16="http://schemas.microsoft.com/office/drawing/2014/main" id="{29DC2638-7977-4FB1-A09A-A72235CC312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50925" y="4052888"/>
          <a:ext cx="3463925" cy="221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3" imgW="1587500" imgH="1016000" progId="Equation.DSMT4">
                  <p:embed/>
                </p:oleObj>
              </mc:Choice>
              <mc:Fallback>
                <p:oleObj name="Equation" r:id="rId3" imgW="1587500" imgH="1016000" progId="Equation.DSMT4">
                  <p:embed/>
                  <p:pic>
                    <p:nvPicPr>
                      <p:cNvPr id="16386" name="Object 2">
                        <a:extLst>
                          <a:ext uri="{FF2B5EF4-FFF2-40B4-BE49-F238E27FC236}">
                            <a16:creationId xmlns="" xmlns:a16="http://schemas.microsoft.com/office/drawing/2014/main" id="{29DC2638-7977-4FB1-A09A-A72235CC31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0925" y="4052888"/>
                        <a:ext cx="3463925" cy="221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36CBD8D4-7CB5-47D0-A82C-3899D397FD5D}"/>
              </a:ext>
            </a:extLst>
          </p:cNvPr>
          <p:cNvSpPr/>
          <p:nvPr/>
        </p:nvSpPr>
        <p:spPr>
          <a:xfrm>
            <a:off x="5594350" y="3316288"/>
            <a:ext cx="3178175" cy="40322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6F9612F0-CF2C-4B04-8D34-A8A84E7AF5B7}"/>
              </a:ext>
            </a:extLst>
          </p:cNvPr>
          <p:cNvSpPr/>
          <p:nvPr/>
        </p:nvSpPr>
        <p:spPr>
          <a:xfrm>
            <a:off x="5592763" y="3763963"/>
            <a:ext cx="3176587" cy="40322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12" name="Footer Placeholder 2">
            <a:extLst>
              <a:ext uri="{FF2B5EF4-FFF2-40B4-BE49-F238E27FC236}">
                <a16:creationId xmlns="" xmlns:a16="http://schemas.microsoft.com/office/drawing/2014/main" id="{0A95A39C-4FFA-459E-8132-C9B097F6DD8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088517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451324-52F2-4893-AF5A-A259F35D0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Using the Addition Rule to Find Probabilities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F6347BE-CB04-45D6-8255-CADE21296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76371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blood bank catalogs the types of blood, including whether it is Rh-positive or Rh-negative, given by donors during the last five days. The number of donors who gave each blood type is shown in the table.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Find the probability the donor has type O or type A blood.</a:t>
            </a:r>
          </a:p>
          <a:p>
            <a:pPr>
              <a:buFont typeface="Arial" charset="0"/>
              <a:buNone/>
              <a:defRPr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7D1A9C4A-13C8-48CA-8130-BBE2A767C6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426127"/>
              </p:ext>
            </p:extLst>
          </p:nvPr>
        </p:nvGraphicFramePr>
        <p:xfrm>
          <a:off x="666931" y="4387194"/>
          <a:ext cx="7191375" cy="15844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963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933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159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43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093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3038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42" marR="91442" marT="45657" marB="4565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O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 A</a:t>
                      </a:r>
                      <a:endParaRPr lang="en-US" sz="2000" i="1" dirty="0">
                        <a:solidFill>
                          <a:schemeClr val="bg1"/>
                        </a:solidFill>
                      </a:endParaRP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B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 AB</a:t>
                      </a:r>
                      <a:endParaRPr lang="en-US" sz="2000" i="1" dirty="0">
                        <a:solidFill>
                          <a:schemeClr val="bg1"/>
                        </a:solidFill>
                      </a:endParaRP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0" dirty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solidFill>
                            <a:schemeClr val="bg1"/>
                          </a:solidFill>
                        </a:rPr>
                        <a:t>Rh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-Positive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156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139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37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12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344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solidFill>
                            <a:schemeClr val="bg1"/>
                          </a:solidFill>
                        </a:rPr>
                        <a:t>Rh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-Negative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 28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25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 8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4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 65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184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/>
                          <a:cs typeface="Times New Roman"/>
                        </a:rPr>
                        <a:t>164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45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/>
                          <a:cs typeface="Times New Roman"/>
                        </a:rPr>
                        <a:t>16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409</a:t>
                      </a:r>
                    </a:p>
                  </a:txBody>
                  <a:tcPr marL="91442" marR="91442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1545" name="Picture 43" descr="C:\Documents and Settings\Lyn\Local Settings\Temporary Internet Files\Content.IE5\4CFR4M0G\MCj04080080000[1].wmf">
            <a:extLst>
              <a:ext uri="{FF2B5EF4-FFF2-40B4-BE49-F238E27FC236}">
                <a16:creationId xmlns="" xmlns:a16="http://schemas.microsoft.com/office/drawing/2014/main" id="{E773FD08-4FA8-462E-8354-34427B827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212" y="1312862"/>
            <a:ext cx="9493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46" name="Footer Placeholder 2">
            <a:extLst>
              <a:ext uri="{FF2B5EF4-FFF2-40B4-BE49-F238E27FC236}">
                <a16:creationId xmlns="" xmlns:a16="http://schemas.microsoft.com/office/drawing/2014/main" id="{750591DA-0FB5-460D-866C-E11BB470DCA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541721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16D35F-4563-4D54-A1E5-A70881E76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</a:rPr>
              <a:t>Solution: Using the Addition Rule to Find Probabilities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6B25E2C-DEE4-45FF-8EDC-4DD5D0B3000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2600" y="1430338"/>
            <a:ext cx="8229600" cy="1763712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/>
              <a:t>The events are mutually exclusive (a donor cannot have type O blood and type A blood)</a:t>
            </a:r>
          </a:p>
          <a:p>
            <a:pPr>
              <a:buFont typeface="Arial" charset="0"/>
              <a:buNone/>
              <a:defRPr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72CB2422-C008-4AEB-9034-796B5BA51FB4}"/>
              </a:ext>
            </a:extLst>
          </p:cNvPr>
          <p:cNvGraphicFramePr>
            <a:graphicFrameLocks noGrp="1"/>
          </p:cNvGraphicFramePr>
          <p:nvPr/>
        </p:nvGraphicFramePr>
        <p:xfrm>
          <a:off x="855663" y="2540000"/>
          <a:ext cx="7251701" cy="15844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7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933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158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42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084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3030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657" marB="4565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O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 A</a:t>
                      </a:r>
                      <a:endParaRPr lang="en-US" sz="2000" i="1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B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 AB</a:t>
                      </a:r>
                      <a:endParaRPr lang="en-US" sz="2000" i="1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0" dirty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solidFill>
                            <a:schemeClr val="bg1"/>
                          </a:solidFill>
                        </a:rPr>
                        <a:t>Rh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-Positive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156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139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37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12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344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solidFill>
                            <a:schemeClr val="bg1"/>
                          </a:solidFill>
                        </a:rPr>
                        <a:t>Rh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-Negative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 28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25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 8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4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 65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184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/>
                          <a:cs typeface="Times New Roman"/>
                        </a:rPr>
                        <a:t>164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45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/>
                          <a:cs typeface="Times New Roman"/>
                        </a:rPr>
                        <a:t>16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409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7410" name="Object 2">
            <a:extLst>
              <a:ext uri="{FF2B5EF4-FFF2-40B4-BE49-F238E27FC236}">
                <a16:creationId xmlns="" xmlns:a16="http://schemas.microsoft.com/office/drawing/2014/main" id="{00EA8E41-7C73-4505-86EC-AA194ACE0E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826303"/>
              </p:ext>
            </p:extLst>
          </p:nvPr>
        </p:nvGraphicFramePr>
        <p:xfrm>
          <a:off x="1200150" y="4210955"/>
          <a:ext cx="5957888" cy="221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Equation" r:id="rId3" imgW="2730500" imgH="1016000" progId="Equation.DSMT4">
                  <p:embed/>
                </p:oleObj>
              </mc:Choice>
              <mc:Fallback>
                <p:oleObj name="Equation" r:id="rId3" imgW="2730500" imgH="1016000" progId="Equation.DSMT4">
                  <p:embed/>
                  <p:pic>
                    <p:nvPicPr>
                      <p:cNvPr id="17410" name="Object 2">
                        <a:extLst>
                          <a:ext uri="{FF2B5EF4-FFF2-40B4-BE49-F238E27FC236}">
                            <a16:creationId xmlns="" xmlns:a16="http://schemas.microsoft.com/office/drawing/2014/main" id="{00EA8E41-7C73-4505-86EC-AA194ACE0EF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150" y="4210955"/>
                        <a:ext cx="5957888" cy="221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98114F4B-9843-43E7-8C40-0C9A28147EA5}"/>
              </a:ext>
            </a:extLst>
          </p:cNvPr>
          <p:cNvSpPr/>
          <p:nvPr/>
        </p:nvSpPr>
        <p:spPr>
          <a:xfrm>
            <a:off x="2649538" y="2573338"/>
            <a:ext cx="900112" cy="1549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DD6205CA-0523-4C18-9A8A-65152C535CEB}"/>
              </a:ext>
            </a:extLst>
          </p:cNvPr>
          <p:cNvSpPr/>
          <p:nvPr/>
        </p:nvSpPr>
        <p:spPr>
          <a:xfrm>
            <a:off x="3810000" y="2570163"/>
            <a:ext cx="898525" cy="1549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573" name="Footer Placeholder 2">
            <a:extLst>
              <a:ext uri="{FF2B5EF4-FFF2-40B4-BE49-F238E27FC236}">
                <a16:creationId xmlns="" xmlns:a16="http://schemas.microsoft.com/office/drawing/2014/main" id="{74184569-6A14-43FB-AEFC-8FDA3C172A0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0" name="Picture 43" descr="C:\Documents and Settings\Lyn\Local Settings\Temporary Internet Files\Content.IE5\4CFR4M0G\MCj04080080000[1].wmf">
            <a:extLst>
              <a:ext uri="{FF2B5EF4-FFF2-40B4-BE49-F238E27FC236}">
                <a16:creationId xmlns="" xmlns:a16="http://schemas.microsoft.com/office/drawing/2014/main" id="{CA70E5A6-77EB-484A-A306-7B50BBA37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22" y="4516227"/>
            <a:ext cx="9493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19217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54AB590-F715-4419-9E51-301C3C898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Using the Addition Rule to Find Probabilities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DBA8092-282B-45D1-B91B-E2BFA632F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87425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  <a:defRPr/>
            </a:pPr>
            <a:r>
              <a:rPr lang="en-US" dirty="0"/>
              <a:t>Find the probability the donor has type B or is Rh-negative.</a:t>
            </a:r>
          </a:p>
          <a:p>
            <a:pPr>
              <a:buFont typeface="Arial" charset="0"/>
              <a:buNone/>
              <a:defRPr/>
            </a:pP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77AB0554-0288-4129-9D6F-65517B05F9E3}"/>
              </a:ext>
            </a:extLst>
          </p:cNvPr>
          <p:cNvSpPr txBox="1">
            <a:spLocks/>
          </p:cNvSpPr>
          <p:nvPr/>
        </p:nvSpPr>
        <p:spPr bwMode="auto">
          <a:xfrm>
            <a:off x="457200" y="4451350"/>
            <a:ext cx="8229600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  <a:defRPr/>
            </a:pPr>
            <a:r>
              <a:rPr lang="en-US" sz="28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Solution: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The events are not mutually exclusive (a donor can have type B blood and be Rh-negative)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  <a:defRPr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1D17B2D4-1339-4AFF-9A09-47BA90323208}"/>
              </a:ext>
            </a:extLst>
          </p:cNvPr>
          <p:cNvGraphicFramePr>
            <a:graphicFrameLocks noGrp="1"/>
          </p:cNvGraphicFramePr>
          <p:nvPr/>
        </p:nvGraphicFramePr>
        <p:xfrm>
          <a:off x="855663" y="2540000"/>
          <a:ext cx="7251701" cy="15844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7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933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158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42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084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3030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657" marB="4565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O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 A</a:t>
                      </a:r>
                      <a:endParaRPr lang="en-US" sz="2000" i="1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B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 AB</a:t>
                      </a:r>
                      <a:endParaRPr lang="en-US" sz="2000" i="1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0" dirty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solidFill>
                            <a:schemeClr val="bg1"/>
                          </a:solidFill>
                        </a:rPr>
                        <a:t>Rh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-Positive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156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139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37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12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344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solidFill>
                            <a:schemeClr val="bg1"/>
                          </a:solidFill>
                        </a:rPr>
                        <a:t>Rh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-Negative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 28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25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 8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4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 65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184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/>
                          <a:cs typeface="Times New Roman"/>
                        </a:rPr>
                        <a:t>164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45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/>
                          <a:cs typeface="Times New Roman"/>
                        </a:rPr>
                        <a:t>16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409</a:t>
                      </a:r>
                    </a:p>
                  </a:txBody>
                  <a:tcPr marL="91435" marR="91435" marT="45657" marB="4565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9615CC81-1BCC-4A66-96DA-12F00BE0998F}"/>
              </a:ext>
            </a:extLst>
          </p:cNvPr>
          <p:cNvSpPr/>
          <p:nvPr/>
        </p:nvSpPr>
        <p:spPr>
          <a:xfrm>
            <a:off x="914400" y="3376613"/>
            <a:ext cx="7145338" cy="325437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A333FB3F-28B2-467B-A6C4-963B4C7AB62A}"/>
              </a:ext>
            </a:extLst>
          </p:cNvPr>
          <p:cNvSpPr/>
          <p:nvPr/>
        </p:nvSpPr>
        <p:spPr>
          <a:xfrm>
            <a:off x="4972050" y="2528888"/>
            <a:ext cx="898525" cy="1630362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3596" name="Picture 43" descr="C:\Documents and Settings\Lyn\Local Settings\Temporary Internet Files\Content.IE5\4CFR4M0G\MCj04080080000[1].wmf">
            <a:extLst>
              <a:ext uri="{FF2B5EF4-FFF2-40B4-BE49-F238E27FC236}">
                <a16:creationId xmlns="" xmlns:a16="http://schemas.microsoft.com/office/drawing/2014/main" id="{D21EC517-ABF4-449A-83D5-0826EBF2C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526" y="3907631"/>
            <a:ext cx="947737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97" name="Footer Placeholder 2">
            <a:extLst>
              <a:ext uri="{FF2B5EF4-FFF2-40B4-BE49-F238E27FC236}">
                <a16:creationId xmlns="" xmlns:a16="http://schemas.microsoft.com/office/drawing/2014/main" id="{7E71AE6B-1EEA-497D-B569-99A5D343D23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878276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580001-4FA6-432B-83B5-BB625BFF2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</a:rPr>
              <a:t>Solution: Using the Addition Rule to Find Probabilities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CED15F8F-5C56-43AA-82A7-B2414193AC53}"/>
              </a:ext>
            </a:extLst>
          </p:cNvPr>
          <p:cNvGraphicFramePr>
            <a:graphicFrameLocks noGrp="1"/>
          </p:cNvGraphicFramePr>
          <p:nvPr/>
        </p:nvGraphicFramePr>
        <p:xfrm>
          <a:off x="855663" y="1641475"/>
          <a:ext cx="7251701" cy="17684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7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933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158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42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084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3030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96382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736" marB="4573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O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 A</a:t>
                      </a:r>
                      <a:endParaRPr lang="en-US" sz="2000" i="1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 B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Type AB</a:t>
                      </a:r>
                      <a:endParaRPr lang="en-US" sz="2000" i="1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0" dirty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7364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solidFill>
                            <a:schemeClr val="bg1"/>
                          </a:solidFill>
                        </a:rPr>
                        <a:t>Rh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-Positive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156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139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37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12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344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7364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solidFill>
                            <a:schemeClr val="bg1"/>
                          </a:solidFill>
                        </a:rPr>
                        <a:t>Rh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-Negative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 28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25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 8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4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  65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7364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184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/>
                          <a:cs typeface="Times New Roman"/>
                        </a:rPr>
                        <a:t>164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45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/>
                          <a:cs typeface="Times New Roman"/>
                        </a:rPr>
                        <a:t>16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409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58A6EF13-15FE-4811-A1C5-2760A58C92E5}"/>
              </a:ext>
            </a:extLst>
          </p:cNvPr>
          <p:cNvSpPr/>
          <p:nvPr/>
        </p:nvSpPr>
        <p:spPr>
          <a:xfrm>
            <a:off x="914400" y="2557463"/>
            <a:ext cx="7145338" cy="325437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EF88A66F-2ACE-4F5B-8589-AB60EC26265F}"/>
              </a:ext>
            </a:extLst>
          </p:cNvPr>
          <p:cNvSpPr/>
          <p:nvPr/>
        </p:nvSpPr>
        <p:spPr>
          <a:xfrm>
            <a:off x="4972050" y="1701800"/>
            <a:ext cx="898525" cy="1630363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24618" name="Object 3">
            <a:extLst>
              <a:ext uri="{FF2B5EF4-FFF2-40B4-BE49-F238E27FC236}">
                <a16:creationId xmlns="" xmlns:a16="http://schemas.microsoft.com/office/drawing/2014/main" id="{F4E9B3C2-93B8-48CA-9B0D-B635C59D85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6925" y="3689350"/>
          <a:ext cx="7680325" cy="202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Equation" r:id="rId3" imgW="3225800" imgH="850900" progId="Equation.DSMT4">
                  <p:embed/>
                </p:oleObj>
              </mc:Choice>
              <mc:Fallback>
                <p:oleObj name="Equation" r:id="rId3" imgW="3225800" imgH="850900" progId="Equation.DSMT4">
                  <p:embed/>
                  <p:pic>
                    <p:nvPicPr>
                      <p:cNvPr id="24618" name="Object 3">
                        <a:extLst>
                          <a:ext uri="{FF2B5EF4-FFF2-40B4-BE49-F238E27FC236}">
                            <a16:creationId xmlns="" xmlns:a16="http://schemas.microsoft.com/office/drawing/2014/main" id="{F4E9B3C2-93B8-48CA-9B0D-B635C59D856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925" y="3689350"/>
                        <a:ext cx="7680325" cy="2027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619" name="Picture 43" descr="C:\Documents and Settings\Lyn\Local Settings\Temporary Internet Files\Content.IE5\4CFR4M0G\MCj04080080000[1].wmf">
            <a:extLst>
              <a:ext uri="{FF2B5EF4-FFF2-40B4-BE49-F238E27FC236}">
                <a16:creationId xmlns="" xmlns:a16="http://schemas.microsoft.com/office/drawing/2014/main" id="{A3E9C58E-5B8A-44B6-A6F4-45EDB7BD8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0" y="4941888"/>
            <a:ext cx="947738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20" name="Footer Placeholder 2">
            <a:extLst>
              <a:ext uri="{FF2B5EF4-FFF2-40B4-BE49-F238E27FC236}">
                <a16:creationId xmlns="" xmlns:a16="http://schemas.microsoft.com/office/drawing/2014/main" id="{4971FCC8-7B82-43B0-9A65-E6A865712C6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204959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="" xmlns:a16="http://schemas.microsoft.com/office/drawing/2014/main" id="{525E8C3A-6E13-444C-98ED-AC4932082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sp>
        <p:nvSpPr>
          <p:cNvPr id="9219" name="Subtitle 2">
            <a:extLst>
              <a:ext uri="{FF2B5EF4-FFF2-40B4-BE49-F238E27FC236}">
                <a16:creationId xmlns="" xmlns:a16="http://schemas.microsoft.com/office/drawing/2014/main" id="{C7F45CA1-9761-457F-9870-1B07AEB936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5138" indent="-465138" eaLnBrk="1" hangingPunct="1"/>
            <a:r>
              <a:rPr lang="en-US" altLang="en-US" dirty="0"/>
              <a:t>3.1 Basic Concepts of Probability and Counting</a:t>
            </a:r>
          </a:p>
          <a:p>
            <a:pPr marL="465138" indent="-465138" eaLnBrk="1" hangingPunct="1"/>
            <a:r>
              <a:rPr lang="en-US" altLang="en-US" dirty="0"/>
              <a:t>3.2 Conditional Probability and the Multiplication </a:t>
            </a:r>
            <a:br>
              <a:rPr lang="en-US" altLang="en-US" dirty="0"/>
            </a:br>
            <a:r>
              <a:rPr lang="en-US" altLang="en-US" dirty="0"/>
              <a:t>	 Rule</a:t>
            </a:r>
          </a:p>
          <a:p>
            <a:pPr marL="465138" indent="-465138" eaLnBrk="1" hangingPunct="1"/>
            <a:r>
              <a:rPr lang="en-US" altLang="en-US" dirty="0"/>
              <a:t>3.3 The Addition Rule</a:t>
            </a:r>
          </a:p>
          <a:p>
            <a:pPr marL="465138" indent="-465138" eaLnBrk="1" hangingPunct="1"/>
            <a:r>
              <a:rPr lang="en-US" altLang="en-US" dirty="0"/>
              <a:t>3.4 Additional Topics in Probability and Counting</a:t>
            </a:r>
          </a:p>
        </p:txBody>
      </p:sp>
    </p:spTree>
    <p:extLst>
      <p:ext uri="{BB962C8B-B14F-4D97-AF65-F5344CB8AC3E}">
        <p14:creationId xmlns:p14="http://schemas.microsoft.com/office/powerpoint/2010/main" val="2067911358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8FC06B-9512-42F8-B821-E3995CB74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92D050"/>
                </a:solidFill>
              </a:rPr>
              <a:t>A Summary of Probability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36DDCB39-117E-46DA-BB43-3F73E653B1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0" y="1417638"/>
            <a:ext cx="8686800" cy="399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7734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9B59BE9-C91F-4053-A864-4C04048A4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92D050"/>
                </a:solidFill>
              </a:rPr>
              <a:t>Example: Combining Rules to Find Probabilities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F92BD42-25A3-4FD1-A166-CE13FDC1A0B5}"/>
              </a:ext>
            </a:extLst>
          </p:cNvPr>
          <p:cNvSpPr/>
          <p:nvPr/>
        </p:nvSpPr>
        <p:spPr>
          <a:xfrm>
            <a:off x="568035" y="1544981"/>
            <a:ext cx="80494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TenLTStd-Roman"/>
              </a:rPr>
              <a:t>Use the figure to find the probability that a randomly selected draft pick is not a running back or a wide receiver.</a:t>
            </a:r>
            <a:endParaRPr lang="en-US" sz="2800" dirty="0"/>
          </a:p>
        </p:txBody>
      </p:sp>
      <p:pic>
        <p:nvPicPr>
          <p:cNvPr id="6" name="Picture 5" descr="A close up of a green screen&#10;&#10;Description generated with high confidence">
            <a:extLst>
              <a:ext uri="{FF2B5EF4-FFF2-40B4-BE49-F238E27FC236}">
                <a16:creationId xmlns="" xmlns:a16="http://schemas.microsoft.com/office/drawing/2014/main" id="{D945BC5A-DC74-49B3-8792-5AFE5549E2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242" y="2576754"/>
            <a:ext cx="4654305" cy="351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87786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9B59BE9-C91F-4053-A864-4C04048A4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92D050"/>
                </a:solidFill>
              </a:rPr>
              <a:t>Solution: Combining Rules to Find Probabilities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="" xmlns:a16="http://schemas.microsoft.com/office/drawing/2014/main" id="{5F92BD42-25A3-4FD1-A166-CE13FDC1A0B5}"/>
                  </a:ext>
                </a:extLst>
              </p:cNvPr>
              <p:cNvSpPr/>
              <p:nvPr/>
            </p:nvSpPr>
            <p:spPr>
              <a:xfrm>
                <a:off x="777041" y="1529537"/>
                <a:ext cx="8049491" cy="37989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b="1" dirty="0">
                    <a:solidFill>
                      <a:srgbClr val="92D050"/>
                    </a:solidFill>
                    <a:latin typeface="+mn-lt"/>
                  </a:rPr>
                  <a:t>Solution:</a:t>
                </a:r>
              </a:p>
              <a:p>
                <a:r>
                  <a:rPr lang="en-US" sz="2800" dirty="0">
                    <a:latin typeface="+mn-lt"/>
                  </a:rPr>
                  <a:t>Define events </a:t>
                </a:r>
                <a:r>
                  <a:rPr lang="en-US" sz="2800" i="1" dirty="0">
                    <a:latin typeface="+mn-lt"/>
                  </a:rPr>
                  <a:t>A</a:t>
                </a:r>
                <a:r>
                  <a:rPr lang="en-US" sz="2800" dirty="0">
                    <a:latin typeface="+mn-lt"/>
                  </a:rPr>
                  <a:t> and </a:t>
                </a:r>
                <a:r>
                  <a:rPr lang="en-US" sz="2800" i="1" dirty="0">
                    <a:latin typeface="+mn-lt"/>
                  </a:rPr>
                  <a:t>B</a:t>
                </a:r>
                <a:r>
                  <a:rPr lang="en-US" sz="2800" dirty="0">
                    <a:latin typeface="+mn-lt"/>
                  </a:rPr>
                  <a:t>.</a:t>
                </a:r>
              </a:p>
              <a:p>
                <a:pPr lvl="1"/>
                <a:r>
                  <a:rPr lang="en-US" sz="2800" i="1" dirty="0">
                    <a:latin typeface="+mn-lt"/>
                  </a:rPr>
                  <a:t>A</a:t>
                </a:r>
                <a:r>
                  <a:rPr lang="en-US" sz="2800" dirty="0">
                    <a:latin typeface="+mn-lt"/>
                  </a:rPr>
                  <a:t>: Draft pick is a running back.</a:t>
                </a:r>
              </a:p>
              <a:p>
                <a:pPr lvl="1"/>
                <a:r>
                  <a:rPr lang="en-US" sz="2800" i="1" dirty="0">
                    <a:latin typeface="+mn-lt"/>
                  </a:rPr>
                  <a:t>B</a:t>
                </a:r>
                <a:r>
                  <a:rPr lang="en-US" sz="2800" dirty="0">
                    <a:latin typeface="+mn-lt"/>
                  </a:rPr>
                  <a:t>: Draft pick is a wide receiver.</a:t>
                </a:r>
              </a:p>
              <a:p>
                <a:pPr lvl="1"/>
                <a:endParaRPr lang="en-US" sz="2800" dirty="0">
                  <a:latin typeface="+mn-lt"/>
                </a:endParaRPr>
              </a:p>
              <a:p>
                <a:r>
                  <a:rPr lang="en-US" sz="2800" dirty="0">
                    <a:latin typeface="+mn-lt"/>
                  </a:rPr>
                  <a:t>These events are mutually exclusive, so the probability that the draft pick is a running back or wide receiver is</a:t>
                </a:r>
              </a:p>
              <a:p>
                <a:pPr algn="ctr"/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P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(</a:t>
                </a:r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A 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or </a:t>
                </a:r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B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) = </a:t>
                </a:r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P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(</a:t>
                </a:r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A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) + </a:t>
                </a:r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P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(</a:t>
                </a:r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B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23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253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31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253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54 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253 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.</a:t>
                </a: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5F92BD42-25A3-4FD1-A166-CE13FDC1A0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041" y="1529537"/>
                <a:ext cx="8049491" cy="3798925"/>
              </a:xfrm>
              <a:prstGeom prst="rect">
                <a:avLst/>
              </a:prstGeom>
              <a:blipFill>
                <a:blip r:embed="rId2"/>
                <a:stretch>
                  <a:fillRect l="-1514" t="-1766" r="-1968" b="-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849896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9B59BE9-C91F-4053-A864-4C04048A4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92D050"/>
                </a:solidFill>
              </a:rPr>
              <a:t>Solution: Combining Rules to Find Probabilities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="" xmlns:a16="http://schemas.microsoft.com/office/drawing/2014/main" id="{5F92BD42-25A3-4FD1-A166-CE13FDC1A0B5}"/>
                  </a:ext>
                </a:extLst>
              </p:cNvPr>
              <p:cNvSpPr/>
              <p:nvPr/>
            </p:nvSpPr>
            <p:spPr>
              <a:xfrm>
                <a:off x="568035" y="1544981"/>
                <a:ext cx="8049491" cy="2530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b="1" dirty="0">
                    <a:solidFill>
                      <a:srgbClr val="92D050"/>
                    </a:solidFill>
                    <a:latin typeface="+mn-lt"/>
                  </a:rPr>
                  <a:t>Solution:</a:t>
                </a:r>
              </a:p>
              <a:p>
                <a:r>
                  <a:rPr lang="en-US" sz="2800" dirty="0">
                    <a:latin typeface="+mn-lt"/>
                  </a:rPr>
                  <a:t>By taking the complement of </a:t>
                </a:r>
                <a:r>
                  <a:rPr lang="en-US" sz="2800" i="1" dirty="0">
                    <a:latin typeface="+mn-lt"/>
                  </a:rPr>
                  <a:t>P</a:t>
                </a:r>
                <a:r>
                  <a:rPr lang="en-US" sz="2800" dirty="0">
                    <a:latin typeface="+mn-lt"/>
                  </a:rPr>
                  <a:t>(</a:t>
                </a:r>
                <a:r>
                  <a:rPr lang="en-US" sz="2800" i="1" dirty="0">
                    <a:latin typeface="+mn-lt"/>
                  </a:rPr>
                  <a:t>A </a:t>
                </a:r>
                <a:r>
                  <a:rPr lang="en-US" sz="2800" dirty="0">
                    <a:latin typeface="+mn-lt"/>
                  </a:rPr>
                  <a:t>or </a:t>
                </a:r>
                <a:r>
                  <a:rPr lang="en-US" sz="2800" i="1" dirty="0">
                    <a:latin typeface="+mn-lt"/>
                  </a:rPr>
                  <a:t>B</a:t>
                </a:r>
                <a:r>
                  <a:rPr lang="en-US" sz="2800" dirty="0">
                    <a:latin typeface="+mn-lt"/>
                  </a:rPr>
                  <a:t>), you can determine that the probability of randomly selecting a draft pick who is not a running back or wide receiver is</a:t>
                </a:r>
              </a:p>
              <a:p>
                <a:pPr algn="ctr"/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1 </a:t>
                </a:r>
                <a:r>
                  <a:rPr lang="en-US" sz="2800" dirty="0">
                    <a:solidFill>
                      <a:srgbClr val="C00000"/>
                    </a:solidFill>
                  </a:rPr>
                  <a:t>–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</a:t>
                </a:r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P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(</a:t>
                </a:r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A 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or </a:t>
                </a:r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B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) = 1 </a:t>
                </a:r>
                <a:r>
                  <a:rPr lang="en-US" sz="2800" dirty="0">
                    <a:solidFill>
                      <a:srgbClr val="C00000"/>
                    </a:solidFill>
                  </a:rPr>
                  <a:t>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54 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253 </m:t>
                        </m:r>
                      </m:den>
                    </m:f>
                    <m:r>
                      <a:rPr lang="en-US" sz="2800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199 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253 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0.787.</a:t>
                </a: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5F92BD42-25A3-4FD1-A166-CE13FDC1A0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35" y="1544981"/>
                <a:ext cx="8049491" cy="2530949"/>
              </a:xfrm>
              <a:prstGeom prst="rect">
                <a:avLst/>
              </a:prstGeom>
              <a:blipFill>
                <a:blip r:embed="rId2"/>
                <a:stretch>
                  <a:fillRect l="-1514" t="-2404" r="-1438" b="-7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392547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="" xmlns:a16="http://schemas.microsoft.com/office/drawing/2014/main" id="{C22F5AEA-1F74-4AB2-B9DA-29D46DDECB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Section 3.3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375C68A-8F74-45EC-81AC-7AB778721F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dirty="0"/>
              <a:t>The Addition Rule</a:t>
            </a:r>
          </a:p>
        </p:txBody>
      </p:sp>
      <p:sp>
        <p:nvSpPr>
          <p:cNvPr id="10244" name="Footer Placeholder 2">
            <a:extLst>
              <a:ext uri="{FF2B5EF4-FFF2-40B4-BE49-F238E27FC236}">
                <a16:creationId xmlns="" xmlns:a16="http://schemas.microsoft.com/office/drawing/2014/main" id="{828D932A-4823-4ACB-B243-3817CF18ECB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0954510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="" xmlns:a16="http://schemas.microsoft.com/office/drawing/2014/main" id="{FFB095BC-8458-464F-A516-E73DEFDFC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3.3 Objectives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="" xmlns:a16="http://schemas.microsoft.com/office/drawing/2014/main" id="{010D0183-E4B7-4B3E-8489-43B3745D2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How to determine whether two events are mutually exclusive</a:t>
            </a:r>
          </a:p>
          <a:p>
            <a:pPr eaLnBrk="1" hangingPunct="1"/>
            <a:r>
              <a:rPr lang="en-US" altLang="en-US"/>
              <a:t>How to use the Addition Rule to find the probability of two events</a:t>
            </a:r>
          </a:p>
        </p:txBody>
      </p:sp>
      <p:sp>
        <p:nvSpPr>
          <p:cNvPr id="11268" name="Footer Placeholder 2">
            <a:extLst>
              <a:ext uri="{FF2B5EF4-FFF2-40B4-BE49-F238E27FC236}">
                <a16:creationId xmlns="" xmlns:a16="http://schemas.microsoft.com/office/drawing/2014/main" id="{16F5B352-6DC5-42CC-B11F-BCBAF5F4F6B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298257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="" xmlns:a16="http://schemas.microsoft.com/office/drawing/2014/main" id="{F252C3CC-1C5C-45BC-BB72-435D1FD2B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Mutually Exclusive Events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="" xmlns:a16="http://schemas.microsoft.com/office/drawing/2014/main" id="{956C4BC5-2ACB-40E1-B3C7-9774EBB48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049338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Mutually exclusive</a:t>
            </a:r>
          </a:p>
          <a:p>
            <a:r>
              <a:rPr lang="en-US" altLang="en-US" dirty="0"/>
              <a:t>Two events </a:t>
            </a:r>
            <a:r>
              <a:rPr lang="en-US" altLang="en-US" i="1" dirty="0"/>
              <a:t>A</a:t>
            </a:r>
            <a:r>
              <a:rPr lang="en-US" altLang="en-US" dirty="0"/>
              <a:t> and </a:t>
            </a:r>
            <a:r>
              <a:rPr lang="en-US" altLang="en-US" i="1" dirty="0"/>
              <a:t>B</a:t>
            </a:r>
            <a:r>
              <a:rPr lang="en-US" altLang="en-US" dirty="0"/>
              <a:t> cannot occur at the same time</a:t>
            </a:r>
          </a:p>
          <a:p>
            <a:r>
              <a:rPr lang="en-US" altLang="en-US" i="1" dirty="0"/>
              <a:t>A</a:t>
            </a:r>
            <a:r>
              <a:rPr lang="en-US" altLang="en-US" dirty="0"/>
              <a:t> and </a:t>
            </a:r>
            <a:r>
              <a:rPr lang="en-US" altLang="en-US" i="1" dirty="0"/>
              <a:t>B</a:t>
            </a:r>
            <a:r>
              <a:rPr lang="en-US" altLang="en-US" dirty="0"/>
              <a:t> have no outcomes in common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4C8F3704-9A4F-4017-9294-507EF046C9FA}"/>
              </a:ext>
            </a:extLst>
          </p:cNvPr>
          <p:cNvSpPr txBox="1"/>
          <p:nvPr/>
        </p:nvSpPr>
        <p:spPr>
          <a:xfrm>
            <a:off x="1179411" y="5462912"/>
            <a:ext cx="2897188" cy="82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i="1" dirty="0">
                <a:latin typeface="+mn-lt"/>
                <a:cs typeface="Arial" charset="0"/>
              </a:rPr>
              <a:t>A</a:t>
            </a:r>
            <a:r>
              <a:rPr lang="en-US" sz="2400" dirty="0">
                <a:latin typeface="+mn-lt"/>
                <a:cs typeface="Arial" charset="0"/>
              </a:rPr>
              <a:t> and </a:t>
            </a:r>
            <a:r>
              <a:rPr lang="en-US" sz="2400" i="1" dirty="0">
                <a:latin typeface="+mn-lt"/>
                <a:cs typeface="Arial" charset="0"/>
              </a:rPr>
              <a:t>B</a:t>
            </a:r>
            <a:r>
              <a:rPr lang="en-US" sz="2400" dirty="0">
                <a:latin typeface="+mn-lt"/>
                <a:cs typeface="Arial" charset="0"/>
              </a:rPr>
              <a:t> are mutually </a:t>
            </a:r>
          </a:p>
          <a:p>
            <a:pPr>
              <a:defRPr/>
            </a:pPr>
            <a:r>
              <a:rPr lang="en-US" sz="2400" dirty="0">
                <a:latin typeface="+mn-lt"/>
                <a:cs typeface="Arial" charset="0"/>
              </a:rPr>
              <a:t>exclusive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50EFA914-F947-4F26-BAF5-BAF38A9E7BBB}"/>
              </a:ext>
            </a:extLst>
          </p:cNvPr>
          <p:cNvSpPr txBox="1"/>
          <p:nvPr/>
        </p:nvSpPr>
        <p:spPr>
          <a:xfrm>
            <a:off x="4572000" y="5462912"/>
            <a:ext cx="3319463" cy="82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i="1" dirty="0">
                <a:latin typeface="+mn-lt"/>
                <a:cs typeface="Arial" charset="0"/>
              </a:rPr>
              <a:t>A</a:t>
            </a:r>
            <a:r>
              <a:rPr lang="en-US" sz="2400" dirty="0">
                <a:latin typeface="+mn-lt"/>
                <a:cs typeface="Arial" charset="0"/>
              </a:rPr>
              <a:t> and </a:t>
            </a:r>
            <a:r>
              <a:rPr lang="en-US" sz="2400" i="1" dirty="0">
                <a:latin typeface="+mn-lt"/>
                <a:cs typeface="Arial" charset="0"/>
              </a:rPr>
              <a:t>B</a:t>
            </a:r>
            <a:r>
              <a:rPr lang="en-US" sz="2400" dirty="0">
                <a:latin typeface="+mn-lt"/>
                <a:cs typeface="Arial" charset="0"/>
              </a:rPr>
              <a:t> are not mutually exclusive</a:t>
            </a:r>
          </a:p>
        </p:txBody>
      </p:sp>
      <p:sp>
        <p:nvSpPr>
          <p:cNvPr id="12296" name="Footer Placeholder 2">
            <a:extLst>
              <a:ext uri="{FF2B5EF4-FFF2-40B4-BE49-F238E27FC236}">
                <a16:creationId xmlns="" xmlns:a16="http://schemas.microsoft.com/office/drawing/2014/main" id="{E39CD8F0-3142-4742-9CE5-DAC716450F7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2" descr="A close up of a logo&#10;&#10;Description generated with high confidence">
            <a:extLst>
              <a:ext uri="{FF2B5EF4-FFF2-40B4-BE49-F238E27FC236}">
                <a16:creationId xmlns="" xmlns:a16="http://schemas.microsoft.com/office/drawing/2014/main" id="{54B5034B-16F1-4B48-922F-4DC9DDDE9C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14638"/>
          <a:stretch/>
        </p:blipFill>
        <p:spPr>
          <a:xfrm>
            <a:off x="1466795" y="3259475"/>
            <a:ext cx="5604566" cy="213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72978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6752D9-E27D-4557-9E1A-495040B69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Recognizing Mutually Exclusive Events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="" xmlns:a16="http://schemas.microsoft.com/office/drawing/2014/main" id="{68CAE8DB-B396-4981-9953-BFC17950B6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383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Determine whether the events are mutually exclusive. Explain your reasoning.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	Event </a:t>
            </a:r>
            <a:r>
              <a:rPr lang="en-US" altLang="en-US" i="1" dirty="0"/>
              <a:t>A</a:t>
            </a:r>
            <a:r>
              <a:rPr lang="en-US" altLang="en-US" dirty="0"/>
              <a:t>: Roll a 3 on a die.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	Event </a:t>
            </a:r>
            <a:r>
              <a:rPr lang="en-US" altLang="en-US" i="1" dirty="0"/>
              <a:t>B</a:t>
            </a:r>
            <a:r>
              <a:rPr lang="en-US" altLang="en-US" dirty="0"/>
              <a:t>: Roll a 4 on a die.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1843C2E-4592-47A2-8F2C-00B313B82582}"/>
              </a:ext>
            </a:extLst>
          </p:cNvPr>
          <p:cNvSpPr txBox="1"/>
          <p:nvPr/>
        </p:nvSpPr>
        <p:spPr>
          <a:xfrm>
            <a:off x="542131" y="4033248"/>
            <a:ext cx="8059737" cy="2227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cs typeface="Arial" charset="0"/>
              </a:rPr>
              <a:t>Solution:</a:t>
            </a:r>
          </a:p>
          <a:p>
            <a:pPr>
              <a:defRPr/>
            </a:pPr>
            <a:r>
              <a:rPr lang="en-US" sz="2800" dirty="0">
                <a:solidFill>
                  <a:schemeClr val="accent2"/>
                </a:solidFill>
                <a:latin typeface="Times New Roman"/>
                <a:cs typeface="Arial" charset="0"/>
              </a:rPr>
              <a:t>Mutually exclusive</a:t>
            </a:r>
            <a:r>
              <a:rPr lang="en-US" sz="2800" dirty="0">
                <a:solidFill>
                  <a:prstClr val="black"/>
                </a:solidFill>
                <a:latin typeface="Times New Roman"/>
                <a:cs typeface="Arial" charset="0"/>
              </a:rPr>
              <a:t> (</a:t>
            </a:r>
            <a:r>
              <a:rPr lang="en-US" sz="2800" dirty="0">
                <a:latin typeface="+mn-lt"/>
                <a:cs typeface="Arial" charset="0"/>
              </a:rPr>
              <a:t>The first event has one outcome, a 3. The second event also has one outcome, a 4. These outcomes cannot occur at the same time.)</a:t>
            </a:r>
          </a:p>
          <a:p>
            <a:pPr>
              <a:defRPr/>
            </a:pPr>
            <a:endParaRPr lang="en-US" sz="2800" dirty="0">
              <a:latin typeface="+mn-lt"/>
              <a:cs typeface="Arial" charset="0"/>
            </a:endParaRPr>
          </a:p>
        </p:txBody>
      </p:sp>
      <p:pic>
        <p:nvPicPr>
          <p:cNvPr id="13317" name="Picture 7" descr="C:\Documents and Settings\Lyn\Local Settings\Temporary Internet Files\Content.IE5\QBYNAX2V\MCj02404190000[1].wmf">
            <a:extLst>
              <a:ext uri="{FF2B5EF4-FFF2-40B4-BE49-F238E27FC236}">
                <a16:creationId xmlns="" xmlns:a16="http://schemas.microsoft.com/office/drawing/2014/main" id="{2668855E-A0EB-4805-9764-417F9DEF6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843" y="2479675"/>
            <a:ext cx="18510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Footer Placeholder 2">
            <a:extLst>
              <a:ext uri="{FF2B5EF4-FFF2-40B4-BE49-F238E27FC236}">
                <a16:creationId xmlns="" xmlns:a16="http://schemas.microsoft.com/office/drawing/2014/main" id="{86BF7B77-F138-4800-BB1A-0608038DEB8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874050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6752D9-E27D-4557-9E1A-495040B69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Recognizing Mutually Exclusive Events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="" xmlns:a16="http://schemas.microsoft.com/office/drawing/2014/main" id="{68CAE8DB-B396-4981-9953-BFC17950B6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383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Determine whether the events are mutually exclusive. Explain your reasoning.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altLang="en-US" dirty="0"/>
              <a:t>	Event </a:t>
            </a:r>
            <a:r>
              <a:rPr lang="en-US" altLang="en-US" i="1" dirty="0"/>
              <a:t>A</a:t>
            </a:r>
            <a:r>
              <a:rPr lang="en-US" altLang="en-US" dirty="0"/>
              <a:t>: Randomly select a male student.</a:t>
            </a:r>
          </a:p>
          <a:p>
            <a:pPr marL="0" indent="0">
              <a:buNone/>
            </a:pPr>
            <a:r>
              <a:rPr lang="en-US" altLang="en-US" dirty="0"/>
              <a:t>	Event </a:t>
            </a:r>
            <a:r>
              <a:rPr lang="en-US" altLang="en-US" i="1" dirty="0"/>
              <a:t>B</a:t>
            </a:r>
            <a:r>
              <a:rPr lang="en-US" altLang="en-US" dirty="0"/>
              <a:t>: Randomly select a nursing major.</a:t>
            </a:r>
          </a:p>
        </p:txBody>
      </p:sp>
      <p:sp>
        <p:nvSpPr>
          <p:cNvPr id="13318" name="Footer Placeholder 2">
            <a:extLst>
              <a:ext uri="{FF2B5EF4-FFF2-40B4-BE49-F238E27FC236}">
                <a16:creationId xmlns="" xmlns:a16="http://schemas.microsoft.com/office/drawing/2014/main" id="{86BF7B77-F138-4800-BB1A-0608038DEB8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7" name="Picture 7" descr="C:\Documents and Settings\Lyn\Local Settings\Temporary Internet Files\Content.IE5\NA0VVPWD\MCj03325740000[1].wmf">
            <a:extLst>
              <a:ext uri="{FF2B5EF4-FFF2-40B4-BE49-F238E27FC236}">
                <a16:creationId xmlns="" xmlns:a16="http://schemas.microsoft.com/office/drawing/2014/main" id="{E5E01217-E180-47C2-B985-90BB35252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433" y="2043407"/>
            <a:ext cx="1233487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7FF953A-7F85-4F8B-920D-4BC20C522F91}"/>
              </a:ext>
            </a:extLst>
          </p:cNvPr>
          <p:cNvSpPr txBox="1"/>
          <p:nvPr/>
        </p:nvSpPr>
        <p:spPr>
          <a:xfrm>
            <a:off x="627063" y="4158298"/>
            <a:ext cx="8059737" cy="1800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cs typeface="Arial" charset="0"/>
              </a:rPr>
              <a:t>Solution:</a:t>
            </a:r>
          </a:p>
          <a:p>
            <a:pPr>
              <a:defRPr/>
            </a:pPr>
            <a:r>
              <a:rPr lang="en-US" sz="2800" dirty="0">
                <a:solidFill>
                  <a:schemeClr val="accent2"/>
                </a:solidFill>
                <a:latin typeface="Times New Roman"/>
                <a:cs typeface="Arial" charset="0"/>
              </a:rPr>
              <a:t>Not mutually exclusive</a:t>
            </a:r>
            <a:r>
              <a:rPr lang="en-US" sz="2800" dirty="0">
                <a:solidFill>
                  <a:prstClr val="black"/>
                </a:solidFill>
                <a:latin typeface="Times New Roman"/>
                <a:cs typeface="Arial" charset="0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+mn-lt"/>
                <a:cs typeface="Arial" charset="0"/>
              </a:rPr>
              <a:t>(T</a:t>
            </a:r>
            <a:r>
              <a:rPr lang="en-US" sz="2800" dirty="0">
                <a:latin typeface="+mn-lt"/>
                <a:cs typeface="Arial" charset="0"/>
              </a:rPr>
              <a:t>he student can be a male nursing major.)</a:t>
            </a:r>
          </a:p>
          <a:p>
            <a:pPr>
              <a:defRPr/>
            </a:pPr>
            <a:endParaRPr lang="en-US" sz="2800" dirty="0"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70082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6752D9-E27D-4557-9E1A-495040B69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Recognizing Mutually Exclusive Events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="" xmlns:a16="http://schemas.microsoft.com/office/drawing/2014/main" id="{68CAE8DB-B396-4981-9953-BFC17950B6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383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Determine whether the events are mutually exclusive. Explain your reasoning.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/>
              <a:t>Event </a:t>
            </a:r>
            <a:r>
              <a:rPr lang="en-US" i="1" dirty="0"/>
              <a:t>A</a:t>
            </a:r>
            <a:r>
              <a:rPr lang="en-US" dirty="0"/>
              <a:t>: Randomly select a blood donor with type O blood.</a:t>
            </a:r>
            <a:br>
              <a:rPr lang="en-US" dirty="0"/>
            </a:br>
            <a:r>
              <a:rPr lang="en-US" dirty="0"/>
              <a:t>Event </a:t>
            </a:r>
            <a:r>
              <a:rPr lang="en-US" i="1" dirty="0"/>
              <a:t>B</a:t>
            </a:r>
            <a:r>
              <a:rPr lang="en-US" dirty="0"/>
              <a:t>: Randomly select a female blood donor.</a:t>
            </a:r>
            <a:r>
              <a:rPr lang="en-US" altLang="en-US" dirty="0"/>
              <a:t>.</a:t>
            </a:r>
          </a:p>
        </p:txBody>
      </p:sp>
      <p:sp>
        <p:nvSpPr>
          <p:cNvPr id="13318" name="Footer Placeholder 2">
            <a:extLst>
              <a:ext uri="{FF2B5EF4-FFF2-40B4-BE49-F238E27FC236}">
                <a16:creationId xmlns="" xmlns:a16="http://schemas.microsoft.com/office/drawing/2014/main" id="{86BF7B77-F138-4800-BB1A-0608038DEB8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7FF953A-7F85-4F8B-920D-4BC20C522F91}"/>
              </a:ext>
            </a:extLst>
          </p:cNvPr>
          <p:cNvSpPr txBox="1"/>
          <p:nvPr/>
        </p:nvSpPr>
        <p:spPr>
          <a:xfrm>
            <a:off x="627063" y="4158298"/>
            <a:ext cx="8059737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cs typeface="Arial" charset="0"/>
              </a:rPr>
              <a:t>Solution:</a:t>
            </a:r>
          </a:p>
          <a:p>
            <a:pPr>
              <a:defRPr/>
            </a:pPr>
            <a:r>
              <a:rPr lang="en-US" sz="2800" dirty="0">
                <a:solidFill>
                  <a:schemeClr val="accent2"/>
                </a:solidFill>
                <a:latin typeface="Times New Roman"/>
                <a:cs typeface="Arial" charset="0"/>
              </a:rPr>
              <a:t>Not mutually exclusive</a:t>
            </a:r>
            <a:r>
              <a:rPr lang="en-US" sz="2800" dirty="0">
                <a:solidFill>
                  <a:prstClr val="black"/>
                </a:solidFill>
                <a:latin typeface="Times New Roman"/>
                <a:cs typeface="Arial" charset="0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+mn-lt"/>
                <a:cs typeface="Arial" charset="0"/>
              </a:rPr>
              <a:t>(T</a:t>
            </a:r>
            <a:r>
              <a:rPr lang="en-US" sz="2800" dirty="0">
                <a:latin typeface="+mn-lt"/>
              </a:rPr>
              <a:t>he donor can be a female with type O blood</a:t>
            </a:r>
            <a:r>
              <a:rPr lang="en-US" sz="2800" dirty="0">
                <a:latin typeface="+mn-lt"/>
                <a:cs typeface="Arial" charset="0"/>
              </a:rPr>
              <a:t>)</a:t>
            </a:r>
          </a:p>
          <a:p>
            <a:pPr>
              <a:defRPr/>
            </a:pPr>
            <a:endParaRPr lang="en-US" sz="2800" dirty="0"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29716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="" xmlns:a16="http://schemas.microsoft.com/office/drawing/2014/main" id="{06A10179-6CBD-4003-826A-0295E5AB2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Addition Rule</a:t>
            </a:r>
          </a:p>
        </p:txBody>
      </p:sp>
      <p:sp>
        <p:nvSpPr>
          <p:cNvPr id="70659" name="Content Placeholder 2">
            <a:extLst>
              <a:ext uri="{FF2B5EF4-FFF2-40B4-BE49-F238E27FC236}">
                <a16:creationId xmlns="" xmlns:a16="http://schemas.microsoft.com/office/drawing/2014/main" id="{28D570C6-3B18-4B4C-8F95-22E66E5F19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Addition rule </a:t>
            </a:r>
            <a:r>
              <a:rPr lang="en-US" altLang="en-US" b="1" dirty="0">
                <a:solidFill>
                  <a:schemeClr val="accent2"/>
                </a:solidFill>
              </a:rPr>
              <a:t>for </a:t>
            </a:r>
            <a:r>
              <a:rPr lang="en-US" altLang="en-US" b="1">
                <a:solidFill>
                  <a:schemeClr val="accent2"/>
                </a:solidFill>
              </a:rPr>
              <a:t>the probability </a:t>
            </a:r>
            <a:r>
              <a:rPr lang="en-US" altLang="en-US" b="1" dirty="0">
                <a:solidFill>
                  <a:schemeClr val="accent2"/>
                </a:solidFill>
              </a:rPr>
              <a:t>of </a:t>
            </a:r>
            <a:r>
              <a:rPr lang="en-US" altLang="en-US" b="1" i="1" dirty="0">
                <a:solidFill>
                  <a:schemeClr val="accent2"/>
                </a:solidFill>
              </a:rPr>
              <a:t>A</a:t>
            </a:r>
            <a:r>
              <a:rPr lang="en-US" altLang="en-US" b="1" dirty="0">
                <a:solidFill>
                  <a:schemeClr val="accent2"/>
                </a:solidFill>
              </a:rPr>
              <a:t> or </a:t>
            </a:r>
            <a:r>
              <a:rPr lang="en-US" altLang="en-US" b="1" i="1" dirty="0">
                <a:solidFill>
                  <a:schemeClr val="accent2"/>
                </a:solidFill>
              </a:rPr>
              <a:t>B</a:t>
            </a:r>
          </a:p>
          <a:p>
            <a:r>
              <a:rPr lang="en-US" altLang="en-US" dirty="0"/>
              <a:t>The probability that events </a:t>
            </a:r>
            <a:r>
              <a:rPr lang="en-US" altLang="en-US" i="1" dirty="0"/>
              <a:t>A</a:t>
            </a:r>
            <a:r>
              <a:rPr lang="en-US" altLang="en-US" dirty="0"/>
              <a:t> or </a:t>
            </a:r>
            <a:r>
              <a:rPr lang="en-US" altLang="en-US" i="1" dirty="0"/>
              <a:t>B</a:t>
            </a:r>
            <a:r>
              <a:rPr lang="en-US" altLang="en-US" dirty="0"/>
              <a:t> will occur is</a:t>
            </a:r>
          </a:p>
          <a:p>
            <a:pPr lvl="1"/>
            <a:r>
              <a:rPr lang="en-US" altLang="en-US" b="1" dirty="0">
                <a:solidFill>
                  <a:schemeClr val="accent2"/>
                </a:solidFill>
              </a:rPr>
              <a:t>P(</a:t>
            </a:r>
            <a:r>
              <a:rPr lang="en-US" altLang="en-US" b="1" i="1" dirty="0">
                <a:solidFill>
                  <a:schemeClr val="accent2"/>
                </a:solidFill>
              </a:rPr>
              <a:t>A</a:t>
            </a:r>
            <a:r>
              <a:rPr lang="en-US" altLang="en-US" b="1" dirty="0">
                <a:solidFill>
                  <a:schemeClr val="accent2"/>
                </a:solidFill>
              </a:rPr>
              <a:t> or </a:t>
            </a:r>
            <a:r>
              <a:rPr lang="en-US" altLang="en-US" b="1" i="1" dirty="0">
                <a:solidFill>
                  <a:schemeClr val="accent2"/>
                </a:solidFill>
              </a:rPr>
              <a:t>B</a:t>
            </a:r>
            <a:r>
              <a:rPr lang="en-US" altLang="en-US" b="1" dirty="0">
                <a:solidFill>
                  <a:schemeClr val="accent2"/>
                </a:solidFill>
              </a:rPr>
              <a:t>) = P(</a:t>
            </a:r>
            <a:r>
              <a:rPr lang="en-US" altLang="en-US" b="1" i="1" dirty="0">
                <a:solidFill>
                  <a:schemeClr val="accent2"/>
                </a:solidFill>
              </a:rPr>
              <a:t>A</a:t>
            </a:r>
            <a:r>
              <a:rPr lang="en-US" altLang="en-US" b="1" dirty="0">
                <a:solidFill>
                  <a:schemeClr val="accent2"/>
                </a:solidFill>
              </a:rPr>
              <a:t>) + P(</a:t>
            </a:r>
            <a:r>
              <a:rPr lang="en-US" altLang="en-US" b="1" i="1" dirty="0">
                <a:solidFill>
                  <a:schemeClr val="accent2"/>
                </a:solidFill>
              </a:rPr>
              <a:t>B</a:t>
            </a:r>
            <a:r>
              <a:rPr lang="en-US" altLang="en-US" b="1" dirty="0">
                <a:solidFill>
                  <a:schemeClr val="accent2"/>
                </a:solidFill>
              </a:rPr>
              <a:t>) – P(</a:t>
            </a:r>
            <a:r>
              <a:rPr lang="en-US" altLang="en-US" b="1" i="1" dirty="0">
                <a:solidFill>
                  <a:schemeClr val="accent2"/>
                </a:solidFill>
              </a:rPr>
              <a:t>A</a:t>
            </a:r>
            <a:r>
              <a:rPr lang="en-US" altLang="en-US" b="1" dirty="0">
                <a:solidFill>
                  <a:schemeClr val="accent2"/>
                </a:solidFill>
              </a:rPr>
              <a:t> and </a:t>
            </a:r>
            <a:r>
              <a:rPr lang="en-US" altLang="en-US" b="1" i="1" dirty="0">
                <a:solidFill>
                  <a:schemeClr val="accent2"/>
                </a:solidFill>
              </a:rPr>
              <a:t>B</a:t>
            </a:r>
            <a:r>
              <a:rPr lang="en-US" altLang="en-US" b="1" dirty="0">
                <a:solidFill>
                  <a:schemeClr val="accent2"/>
                </a:solidFill>
              </a:rPr>
              <a:t>)</a:t>
            </a:r>
          </a:p>
          <a:p>
            <a:r>
              <a:rPr lang="en-US" altLang="en-US" dirty="0"/>
              <a:t>For mutually exclusive events </a:t>
            </a:r>
            <a:r>
              <a:rPr lang="en-US" altLang="en-US" i="1" dirty="0"/>
              <a:t>A</a:t>
            </a:r>
            <a:r>
              <a:rPr lang="en-US" altLang="en-US" dirty="0"/>
              <a:t> and </a:t>
            </a:r>
            <a:r>
              <a:rPr lang="en-US" altLang="en-US" i="1" dirty="0"/>
              <a:t>B</a:t>
            </a:r>
            <a:r>
              <a:rPr lang="en-US" altLang="en-US" dirty="0"/>
              <a:t>, the rule can be simplified to</a:t>
            </a:r>
          </a:p>
          <a:p>
            <a:pPr lvl="1"/>
            <a:r>
              <a:rPr lang="en-US" altLang="en-US" b="1" dirty="0">
                <a:solidFill>
                  <a:schemeClr val="accent2"/>
                </a:solidFill>
              </a:rPr>
              <a:t>P(</a:t>
            </a:r>
            <a:r>
              <a:rPr lang="en-US" altLang="en-US" b="1" i="1" dirty="0">
                <a:solidFill>
                  <a:schemeClr val="accent2"/>
                </a:solidFill>
              </a:rPr>
              <a:t>A</a:t>
            </a:r>
            <a:r>
              <a:rPr lang="en-US" altLang="en-US" b="1" dirty="0">
                <a:solidFill>
                  <a:schemeClr val="accent2"/>
                </a:solidFill>
              </a:rPr>
              <a:t> or </a:t>
            </a:r>
            <a:r>
              <a:rPr lang="en-US" altLang="en-US" b="1" i="1" dirty="0">
                <a:solidFill>
                  <a:schemeClr val="accent2"/>
                </a:solidFill>
              </a:rPr>
              <a:t>B</a:t>
            </a:r>
            <a:r>
              <a:rPr lang="en-US" altLang="en-US" b="1" dirty="0">
                <a:solidFill>
                  <a:schemeClr val="accent2"/>
                </a:solidFill>
              </a:rPr>
              <a:t>) = P(</a:t>
            </a:r>
            <a:r>
              <a:rPr lang="en-US" altLang="en-US" b="1" i="1" dirty="0">
                <a:solidFill>
                  <a:schemeClr val="accent2"/>
                </a:solidFill>
              </a:rPr>
              <a:t>A</a:t>
            </a:r>
            <a:r>
              <a:rPr lang="en-US" altLang="en-US" b="1" dirty="0">
                <a:solidFill>
                  <a:schemeClr val="accent2"/>
                </a:solidFill>
              </a:rPr>
              <a:t>) + P(</a:t>
            </a:r>
            <a:r>
              <a:rPr lang="en-US" altLang="en-US" b="1" i="1" dirty="0">
                <a:solidFill>
                  <a:schemeClr val="accent2"/>
                </a:solidFill>
              </a:rPr>
              <a:t>B</a:t>
            </a:r>
            <a:r>
              <a:rPr lang="en-US" altLang="en-US" b="1" dirty="0">
                <a:solidFill>
                  <a:schemeClr val="accent2"/>
                </a:solidFill>
              </a:rPr>
              <a:t>)</a:t>
            </a:r>
          </a:p>
          <a:p>
            <a:pPr lvl="1"/>
            <a:r>
              <a:rPr lang="en-US" altLang="en-US" dirty="0"/>
              <a:t>Can be extended to any number of mutually exclusive events</a:t>
            </a:r>
          </a:p>
        </p:txBody>
      </p:sp>
      <p:sp>
        <p:nvSpPr>
          <p:cNvPr id="15364" name="Footer Placeholder 2">
            <a:extLst>
              <a:ext uri="{FF2B5EF4-FFF2-40B4-BE49-F238E27FC236}">
                <a16:creationId xmlns="" xmlns:a16="http://schemas.microsoft.com/office/drawing/2014/main" id="{BBFF940D-BE7C-4F51-AFD8-30ABA019F9B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851799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/>
    </p:bld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</TotalTime>
  <Words>1038</Words>
  <Application>Microsoft Office PowerPoint</Application>
  <PresentationFormat>On-screen Show (4:3)</PresentationFormat>
  <Paragraphs>257</Paragraphs>
  <Slides>23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Cambria Math</vt:lpstr>
      <vt:lpstr>Times New Roman</vt:lpstr>
      <vt:lpstr>TimesTenLTStd-Roman</vt:lpstr>
      <vt:lpstr>Wingdings</vt:lpstr>
      <vt:lpstr>lf4template</vt:lpstr>
      <vt:lpstr>Equation</vt:lpstr>
      <vt:lpstr>PowerPoint Presentation</vt:lpstr>
      <vt:lpstr>Chapter Outline</vt:lpstr>
      <vt:lpstr>Section 3.3</vt:lpstr>
      <vt:lpstr>Section 3.3 Objectives</vt:lpstr>
      <vt:lpstr>Mutually Exclusive Events</vt:lpstr>
      <vt:lpstr>Example: Recognizing Mutually Exclusive Events</vt:lpstr>
      <vt:lpstr>Example: Recognizing Mutually Exclusive Events</vt:lpstr>
      <vt:lpstr>Example: Recognizing Mutually Exclusive Events</vt:lpstr>
      <vt:lpstr>The Addition Rule</vt:lpstr>
      <vt:lpstr>Example: Using the Addition Rule to Find Probabilities </vt:lpstr>
      <vt:lpstr>Example: Using the Addition Rule to Find Probabilities </vt:lpstr>
      <vt:lpstr>Solution: Using the Addition Rule to Find Probabilities </vt:lpstr>
      <vt:lpstr>Example: Finding Probabilities of Mutually Exclusive Events</vt:lpstr>
      <vt:lpstr>Solution: Finding Probabilities of Mutually Exclusive Events</vt:lpstr>
      <vt:lpstr>Solution: Finding Probabilities of Mutually Exclusive Events</vt:lpstr>
      <vt:lpstr>Example: Using the Addition Rule to Find Probabilities</vt:lpstr>
      <vt:lpstr>Solution: Using the Addition Rule to Find Probabilities</vt:lpstr>
      <vt:lpstr>Example: Using the Addition Rule to Find Probabilities</vt:lpstr>
      <vt:lpstr>Solution: Using the Addition Rule to Find Probabilities</vt:lpstr>
      <vt:lpstr>A Summary of Probability</vt:lpstr>
      <vt:lpstr>Example: Combining Rules to Find Probabilities</vt:lpstr>
      <vt:lpstr>Solution: Combining Rules to Find Probabilities</vt:lpstr>
      <vt:lpstr>Solution: Combining Rules to Find Probabilities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dc:subject>Elementary Statistics  7e</dc:subject>
  <dc:creator>Ron Larson, Betsy Farber</dc:creator>
  <cp:lastModifiedBy>Sandra Scholten</cp:lastModifiedBy>
  <cp:revision>74</cp:revision>
  <dcterms:created xsi:type="dcterms:W3CDTF">2007-07-18T23:54:35Z</dcterms:created>
  <dcterms:modified xsi:type="dcterms:W3CDTF">2019-02-12T17:01:06Z</dcterms:modified>
</cp:coreProperties>
</file>