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9"/>
  </p:notesMasterIdLst>
  <p:handoutMasterIdLst>
    <p:handoutMasterId r:id="rId30"/>
  </p:handoutMasterIdLst>
  <p:sldIdLst>
    <p:sldId id="257" r:id="rId2"/>
    <p:sldId id="258" r:id="rId3"/>
    <p:sldId id="259" r:id="rId4"/>
    <p:sldId id="260" r:id="rId5"/>
    <p:sldId id="261" r:id="rId6"/>
    <p:sldId id="275" r:id="rId7"/>
    <p:sldId id="262" r:id="rId8"/>
    <p:sldId id="276" r:id="rId9"/>
    <p:sldId id="263" r:id="rId10"/>
    <p:sldId id="283" r:id="rId11"/>
    <p:sldId id="264" r:id="rId12"/>
    <p:sldId id="265" r:id="rId13"/>
    <p:sldId id="266" r:id="rId14"/>
    <p:sldId id="267" r:id="rId15"/>
    <p:sldId id="268" r:id="rId16"/>
    <p:sldId id="269" r:id="rId17"/>
    <p:sldId id="277" r:id="rId18"/>
    <p:sldId id="278" r:id="rId19"/>
    <p:sldId id="270" r:id="rId20"/>
    <p:sldId id="271" r:id="rId21"/>
    <p:sldId id="279" r:id="rId22"/>
    <p:sldId id="280" r:id="rId23"/>
    <p:sldId id="284" r:id="rId24"/>
    <p:sldId id="272" r:id="rId25"/>
    <p:sldId id="273" r:id="rId26"/>
    <p:sldId id="281" r:id="rId27"/>
    <p:sldId id="282" r:id="rId28"/>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29"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7</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4141141331"/>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7</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3839690270"/>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1015068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a:extLst>
              <a:ext uri="{FF2B5EF4-FFF2-40B4-BE49-F238E27FC236}">
                <a16:creationId xmlns:a16="http://schemas.microsoft.com/office/drawing/2014/main" xmlns="" id="{B6ECEAC4-6AD2-4397-A6E0-F939ABCE568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8A11A18-C6AA-461D-B588-31FC28618AC9}" type="slidenum">
              <a:rPr lang="en-US" altLang="en-US" sz="1200">
                <a:latin typeface="Calibri" panose="020F0502020204030204" pitchFamily="34" charset="0"/>
              </a:rPr>
              <a:pPr eaLnBrk="1" hangingPunct="1"/>
              <a:t>13</a:t>
            </a:fld>
            <a:endParaRPr lang="en-US" altLang="en-US" sz="1200">
              <a:latin typeface="Calibri" panose="020F0502020204030204" pitchFamily="34" charset="0"/>
            </a:endParaRPr>
          </a:p>
        </p:txBody>
      </p:sp>
      <p:sp>
        <p:nvSpPr>
          <p:cNvPr id="26626" name="Rectangle 2">
            <a:extLst>
              <a:ext uri="{FF2B5EF4-FFF2-40B4-BE49-F238E27FC236}">
                <a16:creationId xmlns:a16="http://schemas.microsoft.com/office/drawing/2014/main" xmlns="" id="{7262B602-1D7A-4283-AE2D-898F5740DB3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Rectangle 3">
            <a:extLst>
              <a:ext uri="{FF2B5EF4-FFF2-40B4-BE49-F238E27FC236}">
                <a16:creationId xmlns:a16="http://schemas.microsoft.com/office/drawing/2014/main" xmlns="" id="{512E6AA9-594E-4661-801A-B32FC3FBD781}"/>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7715856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a:extLst>
              <a:ext uri="{FF2B5EF4-FFF2-40B4-BE49-F238E27FC236}">
                <a16:creationId xmlns:a16="http://schemas.microsoft.com/office/drawing/2014/main" xmlns="" id="{3BA1446C-FE0C-4D09-B5F9-BD3F436C407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E1B4B3C-BCCE-4D44-8215-E0F2411A6FD3}" type="slidenum">
              <a:rPr lang="en-US" altLang="en-US" sz="1200">
                <a:latin typeface="Calibri" panose="020F0502020204030204" pitchFamily="34" charset="0"/>
              </a:rPr>
              <a:pPr eaLnBrk="1" hangingPunct="1"/>
              <a:t>14</a:t>
            </a:fld>
            <a:endParaRPr lang="en-US" altLang="en-US" sz="1200">
              <a:latin typeface="Calibri" panose="020F0502020204030204" pitchFamily="34" charset="0"/>
            </a:endParaRPr>
          </a:p>
        </p:txBody>
      </p:sp>
      <p:sp>
        <p:nvSpPr>
          <p:cNvPr id="28674" name="Rectangle 2">
            <a:extLst>
              <a:ext uri="{FF2B5EF4-FFF2-40B4-BE49-F238E27FC236}">
                <a16:creationId xmlns:a16="http://schemas.microsoft.com/office/drawing/2014/main" xmlns="" id="{9BE15A47-C9F7-49E6-AC52-77F8685C896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Rectangle 3">
            <a:extLst>
              <a:ext uri="{FF2B5EF4-FFF2-40B4-BE49-F238E27FC236}">
                <a16:creationId xmlns:a16="http://schemas.microsoft.com/office/drawing/2014/main" xmlns="" id="{1009F43A-E619-4380-BA36-23BB8C986C2E}"/>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055847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a:extLst>
              <a:ext uri="{FF2B5EF4-FFF2-40B4-BE49-F238E27FC236}">
                <a16:creationId xmlns:a16="http://schemas.microsoft.com/office/drawing/2014/main" xmlns="" id="{E514E05C-5576-4043-9E26-FE49005E32D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E86367A-250F-4805-AD29-2E75392CDFB3}" type="slidenum">
              <a:rPr lang="en-US" altLang="en-US" sz="1200">
                <a:latin typeface="Calibri" panose="020F0502020204030204" pitchFamily="34" charset="0"/>
              </a:rPr>
              <a:pPr eaLnBrk="1" hangingPunct="1"/>
              <a:t>15</a:t>
            </a:fld>
            <a:endParaRPr lang="en-US" altLang="en-US" sz="1200">
              <a:latin typeface="Calibri" panose="020F0502020204030204" pitchFamily="34" charset="0"/>
            </a:endParaRPr>
          </a:p>
        </p:txBody>
      </p:sp>
      <p:sp>
        <p:nvSpPr>
          <p:cNvPr id="30722" name="Rectangle 2">
            <a:extLst>
              <a:ext uri="{FF2B5EF4-FFF2-40B4-BE49-F238E27FC236}">
                <a16:creationId xmlns:a16="http://schemas.microsoft.com/office/drawing/2014/main" xmlns="" id="{3A30ECC7-405B-4E9E-A423-8B5F5EA2BC4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Rectangle 3">
            <a:extLst>
              <a:ext uri="{FF2B5EF4-FFF2-40B4-BE49-F238E27FC236}">
                <a16:creationId xmlns:a16="http://schemas.microsoft.com/office/drawing/2014/main" xmlns="" id="{9F7DD9ED-4B7B-42F3-A744-0BAFAD8AD438}"/>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825021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a:extLst>
              <a:ext uri="{FF2B5EF4-FFF2-40B4-BE49-F238E27FC236}">
                <a16:creationId xmlns:a16="http://schemas.microsoft.com/office/drawing/2014/main" xmlns="" id="{821C4779-4868-4530-913D-4CCF78C1CA2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465740F-4136-4C39-84C6-974A916D6F5E}" type="slidenum">
              <a:rPr lang="en-US" altLang="en-US" sz="1200">
                <a:latin typeface="Calibri" panose="020F0502020204030204" pitchFamily="34" charset="0"/>
              </a:rPr>
              <a:pPr eaLnBrk="1" hangingPunct="1"/>
              <a:t>19</a:t>
            </a:fld>
            <a:endParaRPr lang="en-US" altLang="en-US" sz="1200">
              <a:latin typeface="Calibri" panose="020F0502020204030204" pitchFamily="34" charset="0"/>
            </a:endParaRPr>
          </a:p>
        </p:txBody>
      </p:sp>
      <p:sp>
        <p:nvSpPr>
          <p:cNvPr id="33794" name="Rectangle 2">
            <a:extLst>
              <a:ext uri="{FF2B5EF4-FFF2-40B4-BE49-F238E27FC236}">
                <a16:creationId xmlns:a16="http://schemas.microsoft.com/office/drawing/2014/main" xmlns="" id="{98855A03-EADE-42FD-8FD0-B981B6122E1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Rectangle 3">
            <a:extLst>
              <a:ext uri="{FF2B5EF4-FFF2-40B4-BE49-F238E27FC236}">
                <a16:creationId xmlns:a16="http://schemas.microsoft.com/office/drawing/2014/main" xmlns="" id="{AE959E4E-FCDF-4217-82C6-5C6A61E260D6}"/>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825519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a:extLst>
              <a:ext uri="{FF2B5EF4-FFF2-40B4-BE49-F238E27FC236}">
                <a16:creationId xmlns:a16="http://schemas.microsoft.com/office/drawing/2014/main" xmlns="" id="{CBD6EE4B-599F-4242-B3BE-C1DED78CAAA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4FDA9AF-2B5B-49BA-AC50-7762328CF5F4}" type="slidenum">
              <a:rPr lang="en-US" altLang="en-US" sz="1200">
                <a:latin typeface="Calibri" panose="020F0502020204030204" pitchFamily="34" charset="0"/>
              </a:rPr>
              <a:pPr eaLnBrk="1" hangingPunct="1"/>
              <a:t>24</a:t>
            </a:fld>
            <a:endParaRPr lang="en-US" altLang="en-US" sz="1200">
              <a:latin typeface="Calibri" panose="020F0502020204030204" pitchFamily="34" charset="0"/>
            </a:endParaRPr>
          </a:p>
        </p:txBody>
      </p:sp>
      <p:sp>
        <p:nvSpPr>
          <p:cNvPr id="36866" name="Rectangle 2">
            <a:extLst>
              <a:ext uri="{FF2B5EF4-FFF2-40B4-BE49-F238E27FC236}">
                <a16:creationId xmlns:a16="http://schemas.microsoft.com/office/drawing/2014/main" xmlns="" id="{35426880-FEB4-4572-96BE-CDADB9AA816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Rectangle 3">
            <a:extLst>
              <a:ext uri="{FF2B5EF4-FFF2-40B4-BE49-F238E27FC236}">
                <a16:creationId xmlns:a16="http://schemas.microsoft.com/office/drawing/2014/main" xmlns="" id="{F67671AA-A5B5-471A-90E4-501970E000C2}"/>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669779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a:extLst>
              <a:ext uri="{FF2B5EF4-FFF2-40B4-BE49-F238E27FC236}">
                <a16:creationId xmlns:a16="http://schemas.microsoft.com/office/drawing/2014/main" xmlns="" id="{90513B02-8343-45E5-876D-CF75B9AE1D7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D4CB6C2-C821-4434-BF10-4CF6C884B73C}" type="slidenum">
              <a:rPr lang="en-US" altLang="en-US" sz="1200">
                <a:latin typeface="Calibri" panose="020F0502020204030204" pitchFamily="34" charset="0"/>
              </a:rPr>
              <a:pPr eaLnBrk="1" hangingPunct="1"/>
              <a:t>5</a:t>
            </a:fld>
            <a:endParaRPr lang="en-US" altLang="en-US" sz="1200">
              <a:latin typeface="Calibri" panose="020F0502020204030204" pitchFamily="34" charset="0"/>
            </a:endParaRPr>
          </a:p>
        </p:txBody>
      </p:sp>
      <p:sp>
        <p:nvSpPr>
          <p:cNvPr id="16386" name="Rectangle 2">
            <a:extLst>
              <a:ext uri="{FF2B5EF4-FFF2-40B4-BE49-F238E27FC236}">
                <a16:creationId xmlns:a16="http://schemas.microsoft.com/office/drawing/2014/main" xmlns="" id="{C05569F0-CC77-4A2C-8BE9-ED1A58AF0FE8}"/>
              </a:ext>
            </a:extLst>
          </p:cNvPr>
          <p:cNvSpPr>
            <a:spLocks noGrp="1" noRot="1" noChangeAspect="1" noChangeArrowheads="1" noTextEdit="1"/>
          </p:cNvSpPr>
          <p:nvPr>
            <p:ph type="sldImg"/>
          </p:nvPr>
        </p:nvSpPr>
        <p:spPr bwMode="auto">
          <a:xfrm>
            <a:off x="1182688" y="698500"/>
            <a:ext cx="4645025" cy="3482975"/>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Rectangle 3">
            <a:extLst>
              <a:ext uri="{FF2B5EF4-FFF2-40B4-BE49-F238E27FC236}">
                <a16:creationId xmlns:a16="http://schemas.microsoft.com/office/drawing/2014/main" xmlns="" id="{349854CA-041E-4E9B-BE24-D73EBBF30ADA}"/>
              </a:ext>
            </a:extLst>
          </p:cNvPr>
          <p:cNvSpPr>
            <a:spLocks noGrp="1" noChangeArrowheads="1"/>
          </p:cNvSpPr>
          <p:nvPr>
            <p:ph type="body" idx="1"/>
          </p:nvPr>
        </p:nvSpPr>
        <p:spPr bwMode="auto">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824" tIns="46913" rIns="93824" bIns="46913" numCol="1" anchor="t" anchorCtr="0" compatLnSpc="1">
            <a:prstTxWarp prst="textNoShape">
              <a:avLst/>
            </a:prstTxWarp>
          </a:bodyPr>
          <a:lstStyle/>
          <a:p>
            <a:pPr eaLnBrk="1" hangingPunct="1">
              <a:spcBef>
                <a:spcPct val="0"/>
              </a:spcBef>
            </a:pPr>
            <a:endParaRPr lang="en-US" altLang="en-US" sz="1600">
              <a:solidFill>
                <a:srgbClr val="FF3300"/>
              </a:solidFill>
            </a:endParaRPr>
          </a:p>
        </p:txBody>
      </p:sp>
    </p:spTree>
    <p:extLst>
      <p:ext uri="{BB962C8B-B14F-4D97-AF65-F5344CB8AC3E}">
        <p14:creationId xmlns:p14="http://schemas.microsoft.com/office/powerpoint/2010/main" val="1998590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a:extLst>
              <a:ext uri="{FF2B5EF4-FFF2-40B4-BE49-F238E27FC236}">
                <a16:creationId xmlns:a16="http://schemas.microsoft.com/office/drawing/2014/main" xmlns="" id="{90513B02-8343-45E5-876D-CF75B9AE1D7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D4CB6C2-C821-4434-BF10-4CF6C884B73C}" type="slidenum">
              <a:rPr lang="en-US" altLang="en-US" sz="1200">
                <a:latin typeface="Calibri" panose="020F0502020204030204" pitchFamily="34" charset="0"/>
              </a:rPr>
              <a:pPr eaLnBrk="1" hangingPunct="1"/>
              <a:t>6</a:t>
            </a:fld>
            <a:endParaRPr lang="en-US" altLang="en-US" sz="1200">
              <a:latin typeface="Calibri" panose="020F0502020204030204" pitchFamily="34" charset="0"/>
            </a:endParaRPr>
          </a:p>
        </p:txBody>
      </p:sp>
      <p:sp>
        <p:nvSpPr>
          <p:cNvPr id="16386" name="Rectangle 2">
            <a:extLst>
              <a:ext uri="{FF2B5EF4-FFF2-40B4-BE49-F238E27FC236}">
                <a16:creationId xmlns:a16="http://schemas.microsoft.com/office/drawing/2014/main" xmlns="" id="{C05569F0-CC77-4A2C-8BE9-ED1A58AF0FE8}"/>
              </a:ext>
            </a:extLst>
          </p:cNvPr>
          <p:cNvSpPr>
            <a:spLocks noGrp="1" noRot="1" noChangeAspect="1" noChangeArrowheads="1" noTextEdit="1"/>
          </p:cNvSpPr>
          <p:nvPr>
            <p:ph type="sldImg"/>
          </p:nvPr>
        </p:nvSpPr>
        <p:spPr bwMode="auto">
          <a:xfrm>
            <a:off x="1182688" y="698500"/>
            <a:ext cx="4645025" cy="3482975"/>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Rectangle 3">
            <a:extLst>
              <a:ext uri="{FF2B5EF4-FFF2-40B4-BE49-F238E27FC236}">
                <a16:creationId xmlns:a16="http://schemas.microsoft.com/office/drawing/2014/main" xmlns="" id="{349854CA-041E-4E9B-BE24-D73EBBF30ADA}"/>
              </a:ext>
            </a:extLst>
          </p:cNvPr>
          <p:cNvSpPr>
            <a:spLocks noGrp="1" noChangeArrowheads="1"/>
          </p:cNvSpPr>
          <p:nvPr>
            <p:ph type="body" idx="1"/>
          </p:nvPr>
        </p:nvSpPr>
        <p:spPr bwMode="auto">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824" tIns="46913" rIns="93824" bIns="46913" numCol="1" anchor="t" anchorCtr="0" compatLnSpc="1">
            <a:prstTxWarp prst="textNoShape">
              <a:avLst/>
            </a:prstTxWarp>
          </a:bodyPr>
          <a:lstStyle/>
          <a:p>
            <a:pPr eaLnBrk="1" hangingPunct="1">
              <a:spcBef>
                <a:spcPct val="0"/>
              </a:spcBef>
            </a:pPr>
            <a:endParaRPr lang="en-US" altLang="en-US" sz="1600">
              <a:solidFill>
                <a:srgbClr val="FF3300"/>
              </a:solidFill>
            </a:endParaRPr>
          </a:p>
        </p:txBody>
      </p:sp>
    </p:spTree>
    <p:extLst>
      <p:ext uri="{BB962C8B-B14F-4D97-AF65-F5344CB8AC3E}">
        <p14:creationId xmlns:p14="http://schemas.microsoft.com/office/powerpoint/2010/main" val="1504794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a:extLst>
              <a:ext uri="{FF2B5EF4-FFF2-40B4-BE49-F238E27FC236}">
                <a16:creationId xmlns:a16="http://schemas.microsoft.com/office/drawing/2014/main" xmlns="" id="{D529DBF8-DFAE-4293-8CB8-BB731CFF47D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76E7564-75AB-4EB5-AC27-B8E0A9A49A8C}" type="slidenum">
              <a:rPr lang="en-US" altLang="en-US" sz="1200">
                <a:latin typeface="Calibri" panose="020F0502020204030204" pitchFamily="34" charset="0"/>
              </a:rPr>
              <a:pPr eaLnBrk="1" hangingPunct="1"/>
              <a:t>7</a:t>
            </a:fld>
            <a:endParaRPr lang="en-US" altLang="en-US" sz="1200">
              <a:latin typeface="Calibri" panose="020F0502020204030204" pitchFamily="34" charset="0"/>
            </a:endParaRPr>
          </a:p>
        </p:txBody>
      </p:sp>
      <p:sp>
        <p:nvSpPr>
          <p:cNvPr id="18434" name="Rectangle 2">
            <a:extLst>
              <a:ext uri="{FF2B5EF4-FFF2-40B4-BE49-F238E27FC236}">
                <a16:creationId xmlns:a16="http://schemas.microsoft.com/office/drawing/2014/main" xmlns="" id="{9BC68EFD-8D03-4E85-8553-0D756702E17B}"/>
              </a:ext>
            </a:extLst>
          </p:cNvPr>
          <p:cNvSpPr>
            <a:spLocks noGrp="1" noRot="1" noChangeAspect="1" noChangeArrowheads="1" noTextEdit="1"/>
          </p:cNvSpPr>
          <p:nvPr>
            <p:ph type="sldImg"/>
          </p:nvPr>
        </p:nvSpPr>
        <p:spPr bwMode="auto">
          <a:xfrm>
            <a:off x="1182688" y="698500"/>
            <a:ext cx="4645025" cy="3482975"/>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Rectangle 3">
            <a:extLst>
              <a:ext uri="{FF2B5EF4-FFF2-40B4-BE49-F238E27FC236}">
                <a16:creationId xmlns:a16="http://schemas.microsoft.com/office/drawing/2014/main" xmlns="" id="{DF898923-930C-49F4-A230-EFBE5ED8D284}"/>
              </a:ext>
            </a:extLst>
          </p:cNvPr>
          <p:cNvSpPr>
            <a:spLocks noGrp="1" noChangeArrowheads="1"/>
          </p:cNvSpPr>
          <p:nvPr>
            <p:ph type="body" idx="1"/>
          </p:nvPr>
        </p:nvSpPr>
        <p:spPr bwMode="auto">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824" tIns="46913" rIns="93824" bIns="46913" numCol="1" anchor="t" anchorCtr="0" compatLnSpc="1">
            <a:prstTxWarp prst="textNoShape">
              <a:avLst/>
            </a:prstTxWarp>
          </a:bodyPr>
          <a:lstStyle/>
          <a:p>
            <a:pPr eaLnBrk="1" hangingPunct="1">
              <a:spcBef>
                <a:spcPct val="0"/>
              </a:spcBef>
            </a:pPr>
            <a:endParaRPr lang="en-US" altLang="en-US" sz="1600">
              <a:solidFill>
                <a:srgbClr val="FF3300"/>
              </a:solidFill>
            </a:endParaRPr>
          </a:p>
        </p:txBody>
      </p:sp>
    </p:spTree>
    <p:extLst>
      <p:ext uri="{BB962C8B-B14F-4D97-AF65-F5344CB8AC3E}">
        <p14:creationId xmlns:p14="http://schemas.microsoft.com/office/powerpoint/2010/main" val="4075116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a:extLst>
              <a:ext uri="{FF2B5EF4-FFF2-40B4-BE49-F238E27FC236}">
                <a16:creationId xmlns:a16="http://schemas.microsoft.com/office/drawing/2014/main" xmlns="" id="{D529DBF8-DFAE-4293-8CB8-BB731CFF47D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76E7564-75AB-4EB5-AC27-B8E0A9A49A8C}" type="slidenum">
              <a:rPr lang="en-US" altLang="en-US" sz="1200">
                <a:latin typeface="Calibri" panose="020F0502020204030204" pitchFamily="34" charset="0"/>
              </a:rPr>
              <a:pPr eaLnBrk="1" hangingPunct="1"/>
              <a:t>8</a:t>
            </a:fld>
            <a:endParaRPr lang="en-US" altLang="en-US" sz="1200">
              <a:latin typeface="Calibri" panose="020F0502020204030204" pitchFamily="34" charset="0"/>
            </a:endParaRPr>
          </a:p>
        </p:txBody>
      </p:sp>
      <p:sp>
        <p:nvSpPr>
          <p:cNvPr id="18434" name="Rectangle 2">
            <a:extLst>
              <a:ext uri="{FF2B5EF4-FFF2-40B4-BE49-F238E27FC236}">
                <a16:creationId xmlns:a16="http://schemas.microsoft.com/office/drawing/2014/main" xmlns="" id="{9BC68EFD-8D03-4E85-8553-0D756702E17B}"/>
              </a:ext>
            </a:extLst>
          </p:cNvPr>
          <p:cNvSpPr>
            <a:spLocks noGrp="1" noRot="1" noChangeAspect="1" noChangeArrowheads="1" noTextEdit="1"/>
          </p:cNvSpPr>
          <p:nvPr>
            <p:ph type="sldImg"/>
          </p:nvPr>
        </p:nvSpPr>
        <p:spPr bwMode="auto">
          <a:xfrm>
            <a:off x="1182688" y="698500"/>
            <a:ext cx="4645025" cy="3482975"/>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Rectangle 3">
            <a:extLst>
              <a:ext uri="{FF2B5EF4-FFF2-40B4-BE49-F238E27FC236}">
                <a16:creationId xmlns:a16="http://schemas.microsoft.com/office/drawing/2014/main" xmlns="" id="{DF898923-930C-49F4-A230-EFBE5ED8D284}"/>
              </a:ext>
            </a:extLst>
          </p:cNvPr>
          <p:cNvSpPr>
            <a:spLocks noGrp="1" noChangeArrowheads="1"/>
          </p:cNvSpPr>
          <p:nvPr>
            <p:ph type="body" idx="1"/>
          </p:nvPr>
        </p:nvSpPr>
        <p:spPr bwMode="auto">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824" tIns="46913" rIns="93824" bIns="46913" numCol="1" anchor="t" anchorCtr="0" compatLnSpc="1">
            <a:prstTxWarp prst="textNoShape">
              <a:avLst/>
            </a:prstTxWarp>
          </a:bodyPr>
          <a:lstStyle/>
          <a:p>
            <a:pPr eaLnBrk="1" hangingPunct="1">
              <a:spcBef>
                <a:spcPct val="0"/>
              </a:spcBef>
            </a:pPr>
            <a:endParaRPr lang="en-US" altLang="en-US" sz="1600">
              <a:solidFill>
                <a:srgbClr val="FF3300"/>
              </a:solidFill>
            </a:endParaRPr>
          </a:p>
        </p:txBody>
      </p:sp>
    </p:spTree>
    <p:extLst>
      <p:ext uri="{BB962C8B-B14F-4D97-AF65-F5344CB8AC3E}">
        <p14:creationId xmlns:p14="http://schemas.microsoft.com/office/powerpoint/2010/main" val="1652788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a:extLst>
              <a:ext uri="{FF2B5EF4-FFF2-40B4-BE49-F238E27FC236}">
                <a16:creationId xmlns:a16="http://schemas.microsoft.com/office/drawing/2014/main" xmlns="" id="{A94D6671-D13D-4D69-8CA2-30A92006688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24B4447-FB20-4232-B4E6-3AFDF1D41FA1}" type="slidenum">
              <a:rPr lang="en-US" altLang="en-US" sz="1200">
                <a:latin typeface="Calibri" panose="020F0502020204030204" pitchFamily="34" charset="0"/>
              </a:rPr>
              <a:pPr eaLnBrk="1" hangingPunct="1"/>
              <a:t>9</a:t>
            </a:fld>
            <a:endParaRPr lang="en-US" altLang="en-US" sz="1200">
              <a:latin typeface="Calibri" panose="020F0502020204030204" pitchFamily="34" charset="0"/>
            </a:endParaRPr>
          </a:p>
        </p:txBody>
      </p:sp>
      <p:sp>
        <p:nvSpPr>
          <p:cNvPr id="20482" name="Rectangle 2">
            <a:extLst>
              <a:ext uri="{FF2B5EF4-FFF2-40B4-BE49-F238E27FC236}">
                <a16:creationId xmlns:a16="http://schemas.microsoft.com/office/drawing/2014/main" xmlns="" id="{CF7C36F1-62B3-4679-A37C-C172B3BD7A0D}"/>
              </a:ext>
            </a:extLst>
          </p:cNvPr>
          <p:cNvSpPr>
            <a:spLocks noGrp="1" noRot="1" noChangeAspect="1" noChangeArrowheads="1" noTextEdit="1"/>
          </p:cNvSpPr>
          <p:nvPr>
            <p:ph type="sldImg"/>
          </p:nvPr>
        </p:nvSpPr>
        <p:spPr bwMode="auto">
          <a:xfrm>
            <a:off x="1182688" y="698500"/>
            <a:ext cx="4645025" cy="3482975"/>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Rectangle 3">
            <a:extLst>
              <a:ext uri="{FF2B5EF4-FFF2-40B4-BE49-F238E27FC236}">
                <a16:creationId xmlns:a16="http://schemas.microsoft.com/office/drawing/2014/main" xmlns="" id="{0FBFC07F-80F7-4A46-A60B-D7C3FCD89F72}"/>
              </a:ext>
            </a:extLst>
          </p:cNvPr>
          <p:cNvSpPr>
            <a:spLocks noGrp="1" noChangeArrowheads="1"/>
          </p:cNvSpPr>
          <p:nvPr>
            <p:ph type="body" idx="1"/>
          </p:nvPr>
        </p:nvSpPr>
        <p:spPr bwMode="auto">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824" tIns="46913" rIns="93824" bIns="46913" numCol="1" anchor="t" anchorCtr="0" compatLnSpc="1">
            <a:prstTxWarp prst="textNoShape">
              <a:avLst/>
            </a:prstTxWarp>
          </a:bodyPr>
          <a:lstStyle/>
          <a:p>
            <a:pPr eaLnBrk="1" hangingPunct="1">
              <a:spcBef>
                <a:spcPct val="0"/>
              </a:spcBef>
            </a:pPr>
            <a:endParaRPr lang="en-US" altLang="en-US" sz="1600">
              <a:solidFill>
                <a:srgbClr val="FF3300"/>
              </a:solidFill>
            </a:endParaRPr>
          </a:p>
        </p:txBody>
      </p:sp>
    </p:spTree>
    <p:extLst>
      <p:ext uri="{BB962C8B-B14F-4D97-AF65-F5344CB8AC3E}">
        <p14:creationId xmlns:p14="http://schemas.microsoft.com/office/powerpoint/2010/main" val="12637265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a:extLst>
              <a:ext uri="{FF2B5EF4-FFF2-40B4-BE49-F238E27FC236}">
                <a16:creationId xmlns:a16="http://schemas.microsoft.com/office/drawing/2014/main" xmlns="" id="{A94D6671-D13D-4D69-8CA2-30A92006688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24B4447-FB20-4232-B4E6-3AFDF1D41FA1}" type="slidenum">
              <a:rPr lang="en-US" altLang="en-US" sz="1200">
                <a:latin typeface="Calibri" panose="020F0502020204030204" pitchFamily="34" charset="0"/>
              </a:rPr>
              <a:pPr eaLnBrk="1" hangingPunct="1"/>
              <a:t>10</a:t>
            </a:fld>
            <a:endParaRPr lang="en-US" altLang="en-US" sz="1200">
              <a:latin typeface="Calibri" panose="020F0502020204030204" pitchFamily="34" charset="0"/>
            </a:endParaRPr>
          </a:p>
        </p:txBody>
      </p:sp>
      <p:sp>
        <p:nvSpPr>
          <p:cNvPr id="20482" name="Rectangle 2">
            <a:extLst>
              <a:ext uri="{FF2B5EF4-FFF2-40B4-BE49-F238E27FC236}">
                <a16:creationId xmlns:a16="http://schemas.microsoft.com/office/drawing/2014/main" xmlns="" id="{CF7C36F1-62B3-4679-A37C-C172B3BD7A0D}"/>
              </a:ext>
            </a:extLst>
          </p:cNvPr>
          <p:cNvSpPr>
            <a:spLocks noGrp="1" noRot="1" noChangeAspect="1" noChangeArrowheads="1" noTextEdit="1"/>
          </p:cNvSpPr>
          <p:nvPr>
            <p:ph type="sldImg"/>
          </p:nvPr>
        </p:nvSpPr>
        <p:spPr bwMode="auto">
          <a:xfrm>
            <a:off x="1182688" y="698500"/>
            <a:ext cx="4645025" cy="3482975"/>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Rectangle 3">
            <a:extLst>
              <a:ext uri="{FF2B5EF4-FFF2-40B4-BE49-F238E27FC236}">
                <a16:creationId xmlns:a16="http://schemas.microsoft.com/office/drawing/2014/main" xmlns="" id="{0FBFC07F-80F7-4A46-A60B-D7C3FCD89F72}"/>
              </a:ext>
            </a:extLst>
          </p:cNvPr>
          <p:cNvSpPr>
            <a:spLocks noGrp="1" noChangeArrowheads="1"/>
          </p:cNvSpPr>
          <p:nvPr>
            <p:ph type="body" idx="1"/>
          </p:nvPr>
        </p:nvSpPr>
        <p:spPr bwMode="auto">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824" tIns="46913" rIns="93824" bIns="46913" numCol="1" anchor="t" anchorCtr="0" compatLnSpc="1">
            <a:prstTxWarp prst="textNoShape">
              <a:avLst/>
            </a:prstTxWarp>
          </a:bodyPr>
          <a:lstStyle/>
          <a:p>
            <a:pPr eaLnBrk="1" hangingPunct="1">
              <a:spcBef>
                <a:spcPct val="0"/>
              </a:spcBef>
            </a:pPr>
            <a:endParaRPr lang="en-US" altLang="en-US" sz="1600">
              <a:solidFill>
                <a:srgbClr val="FF3300"/>
              </a:solidFill>
            </a:endParaRPr>
          </a:p>
        </p:txBody>
      </p:sp>
    </p:spTree>
    <p:extLst>
      <p:ext uri="{BB962C8B-B14F-4D97-AF65-F5344CB8AC3E}">
        <p14:creationId xmlns:p14="http://schemas.microsoft.com/office/powerpoint/2010/main" val="4215851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a:extLst>
              <a:ext uri="{FF2B5EF4-FFF2-40B4-BE49-F238E27FC236}">
                <a16:creationId xmlns:a16="http://schemas.microsoft.com/office/drawing/2014/main" xmlns="" id="{ED24CB3B-D1C7-408C-85FF-DBD4C75A7EF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2241A70-F538-4DBB-89B4-4F99B7EF0B4F}" type="slidenum">
              <a:rPr lang="en-US" altLang="en-US" sz="1200">
                <a:latin typeface="Calibri" panose="020F0502020204030204" pitchFamily="34" charset="0"/>
              </a:rPr>
              <a:pPr eaLnBrk="1" hangingPunct="1"/>
              <a:t>11</a:t>
            </a:fld>
            <a:endParaRPr lang="en-US" altLang="en-US" sz="1200">
              <a:latin typeface="Calibri" panose="020F0502020204030204" pitchFamily="34" charset="0"/>
            </a:endParaRPr>
          </a:p>
        </p:txBody>
      </p:sp>
      <p:sp>
        <p:nvSpPr>
          <p:cNvPr id="22530" name="Rectangle 2">
            <a:extLst>
              <a:ext uri="{FF2B5EF4-FFF2-40B4-BE49-F238E27FC236}">
                <a16:creationId xmlns:a16="http://schemas.microsoft.com/office/drawing/2014/main" xmlns="" id="{44EBE4AB-9B3A-47FC-9FC4-F00FE833470D}"/>
              </a:ext>
            </a:extLst>
          </p:cNvPr>
          <p:cNvSpPr>
            <a:spLocks noGrp="1" noRot="1" noChangeAspect="1" noChangeArrowheads="1" noTextEdit="1"/>
          </p:cNvSpPr>
          <p:nvPr>
            <p:ph type="sldImg"/>
          </p:nvPr>
        </p:nvSpPr>
        <p:spPr bwMode="auto">
          <a:xfrm>
            <a:off x="1182688" y="698500"/>
            <a:ext cx="4645025" cy="3482975"/>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Rectangle 3">
            <a:extLst>
              <a:ext uri="{FF2B5EF4-FFF2-40B4-BE49-F238E27FC236}">
                <a16:creationId xmlns:a16="http://schemas.microsoft.com/office/drawing/2014/main" xmlns="" id="{3030A4E2-12B4-4BBF-939A-02C844D8F4DA}"/>
              </a:ext>
            </a:extLst>
          </p:cNvPr>
          <p:cNvSpPr>
            <a:spLocks noGrp="1" noChangeArrowheads="1"/>
          </p:cNvSpPr>
          <p:nvPr>
            <p:ph type="body" idx="1"/>
          </p:nvPr>
        </p:nvSpPr>
        <p:spPr bwMode="auto">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824" tIns="46913" rIns="93824" bIns="46913" numCol="1" anchor="t" anchorCtr="0" compatLnSpc="1">
            <a:prstTxWarp prst="textNoShape">
              <a:avLst/>
            </a:prstTxWarp>
          </a:bodyPr>
          <a:lstStyle/>
          <a:p>
            <a:pPr eaLnBrk="1" hangingPunct="1">
              <a:spcBef>
                <a:spcPct val="0"/>
              </a:spcBef>
            </a:pPr>
            <a:endParaRPr lang="en-US" altLang="en-US" sz="1600">
              <a:solidFill>
                <a:srgbClr val="FF3300"/>
              </a:solidFill>
            </a:endParaRPr>
          </a:p>
        </p:txBody>
      </p:sp>
    </p:spTree>
    <p:extLst>
      <p:ext uri="{BB962C8B-B14F-4D97-AF65-F5344CB8AC3E}">
        <p14:creationId xmlns:p14="http://schemas.microsoft.com/office/powerpoint/2010/main" val="2232050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a:extLst>
              <a:ext uri="{FF2B5EF4-FFF2-40B4-BE49-F238E27FC236}">
                <a16:creationId xmlns:a16="http://schemas.microsoft.com/office/drawing/2014/main" xmlns="" id="{4AE5D743-0330-4F04-96FB-4078E83AF8E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FEF5FBE-C91C-48E2-9065-F9A73821F511}" type="slidenum">
              <a:rPr lang="en-US" altLang="en-US" sz="1200">
                <a:latin typeface="Calibri" panose="020F0502020204030204" pitchFamily="34" charset="0"/>
              </a:rPr>
              <a:pPr eaLnBrk="1" hangingPunct="1"/>
              <a:t>12</a:t>
            </a:fld>
            <a:endParaRPr lang="en-US" altLang="en-US" sz="1200">
              <a:latin typeface="Calibri" panose="020F0502020204030204" pitchFamily="34" charset="0"/>
            </a:endParaRPr>
          </a:p>
        </p:txBody>
      </p:sp>
      <p:sp>
        <p:nvSpPr>
          <p:cNvPr id="24578" name="Rectangle 2">
            <a:extLst>
              <a:ext uri="{FF2B5EF4-FFF2-40B4-BE49-F238E27FC236}">
                <a16:creationId xmlns:a16="http://schemas.microsoft.com/office/drawing/2014/main" xmlns="" id="{1EA311E4-B373-4599-B937-C42A2AE4CFD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Rectangle 3">
            <a:extLst>
              <a:ext uri="{FF2B5EF4-FFF2-40B4-BE49-F238E27FC236}">
                <a16:creationId xmlns:a16="http://schemas.microsoft.com/office/drawing/2014/main" xmlns="" id="{47E84056-E6F8-43A7-8DB3-38DD1AF861C0}"/>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881243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2.wmf"/><Relationship Id="rId5" Type="http://schemas.openxmlformats.org/officeDocument/2006/relationships/oleObject" Target="../embeddings/oleObject1.bin"/><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3.wmf"/><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Hypothesis Testing with One Sample</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865438" y="685800"/>
            <a:ext cx="6858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smtClean="0">
                <a:solidFill>
                  <a:schemeClr val="bg1"/>
                </a:solidFill>
                <a:latin typeface="Arial" panose="020B0604020202020204" pitchFamily="34" charset="0"/>
                <a:cs typeface="Arial" panose="020B0604020202020204" pitchFamily="34" charset="0"/>
              </a:rPr>
              <a:t>7</a:t>
            </a:r>
            <a:endParaRPr lang="en-US" altLang="en-US" sz="6600" dirty="0">
              <a:solidFill>
                <a:schemeClr val="bg1"/>
              </a:solidFill>
              <a:latin typeface="Arial" panose="020B0604020202020204" pitchFamily="34" charset="0"/>
              <a:cs typeface="Arial" panose="020B0604020202020204" pitchFamily="34"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xmlns="" id="{3588E49F-F272-4595-BF23-5BAC8021F3DB}"/>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Finding Critical Values for </a:t>
            </a:r>
            <a:r>
              <a:rPr lang="en-US" altLang="en-US" i="1" dirty="0">
                <a:solidFill>
                  <a:schemeClr val="accent3"/>
                </a:solidFill>
                <a:ea typeface="+mj-ea"/>
              </a:rPr>
              <a:t>t</a:t>
            </a:r>
          </a:p>
        </p:txBody>
      </p:sp>
      <mc:AlternateContent xmlns:mc="http://schemas.openxmlformats.org/markup-compatibility/2006" xmlns:a14="http://schemas.microsoft.com/office/drawing/2010/main">
        <mc:Choice Requires="a14">
          <p:sp>
            <p:nvSpPr>
              <p:cNvPr id="19458" name="Content Placeholder 6">
                <a:extLst>
                  <a:ext uri="{FF2B5EF4-FFF2-40B4-BE49-F238E27FC236}">
                    <a16:creationId xmlns:a16="http://schemas.microsoft.com/office/drawing/2014/main" xmlns="" id="{233EA774-E86F-4335-8F48-CA5EA1B1E1FE}"/>
                  </a:ext>
                </a:extLst>
              </p:cNvPr>
              <p:cNvSpPr>
                <a:spLocks noGrp="1"/>
              </p:cNvSpPr>
              <p:nvPr>
                <p:ph idx="1"/>
              </p:nvPr>
            </p:nvSpPr>
            <p:spPr>
              <a:xfrm>
                <a:off x="457200" y="1600200"/>
                <a:ext cx="8229600" cy="1143000"/>
              </a:xfrm>
            </p:spPr>
            <p:txBody>
              <a:bodyPr/>
              <a:lstStyle/>
              <a:p>
                <a:pPr marL="0" indent="0" eaLnBrk="1" hangingPunct="1">
                  <a:spcBef>
                    <a:spcPct val="0"/>
                  </a:spcBef>
                  <a:buFont typeface="Arial" panose="020B0604020202020204" pitchFamily="34" charset="0"/>
                  <a:buNone/>
                </a:pPr>
                <a:r>
                  <a:rPr lang="en-US" altLang="en-US" dirty="0"/>
                  <a:t>Find the critical values </a:t>
                </a:r>
                <a14:m>
                  <m:oMath xmlns:m="http://schemas.openxmlformats.org/officeDocument/2006/math">
                    <m:r>
                      <a:rPr lang="en-US" altLang="en-US" i="1" dirty="0" smtClean="0">
                        <a:latin typeface="Cambria Math" panose="02040503050406030204" pitchFamily="18" charset="0"/>
                        <a:ea typeface="Cambria Math" panose="02040503050406030204" pitchFamily="18" charset="0"/>
                      </a:rPr>
                      <m:t>−</m:t>
                    </m:r>
                  </m:oMath>
                </a14:m>
                <a:r>
                  <a:rPr lang="en-US" altLang="en-US" i="1" dirty="0"/>
                  <a:t>t</a:t>
                </a:r>
                <a:r>
                  <a:rPr lang="en-US" altLang="en-US" baseline="-25000" dirty="0"/>
                  <a:t>0</a:t>
                </a:r>
                <a:r>
                  <a:rPr lang="en-US" altLang="en-US" dirty="0"/>
                  <a:t> and </a:t>
                </a:r>
                <a:r>
                  <a:rPr lang="en-US" altLang="en-US" i="1" dirty="0"/>
                  <a:t>t</a:t>
                </a:r>
                <a:r>
                  <a:rPr lang="en-US" altLang="en-US" baseline="-25000" dirty="0"/>
                  <a:t>0 </a:t>
                </a:r>
                <a:r>
                  <a:rPr lang="en-US" altLang="en-US" dirty="0"/>
                  <a:t>for a two-tailed test given </a:t>
                </a:r>
                <a:r>
                  <a:rPr lang="en-US" altLang="en-US" i="1" dirty="0">
                    <a:sym typeface="Symbol" panose="05050102010706020507" pitchFamily="18" charset="2"/>
                  </a:rPr>
                  <a:t> </a:t>
                </a:r>
                <a:r>
                  <a:rPr lang="en-US" altLang="en-US" dirty="0">
                    <a:sym typeface="Symbol" panose="05050102010706020507" pitchFamily="18" charset="2"/>
                  </a:rPr>
                  <a:t>= 0.10 and </a:t>
                </a:r>
                <a:r>
                  <a:rPr lang="en-US" altLang="en-US" i="1" dirty="0">
                    <a:sym typeface="Symbol" panose="05050102010706020507" pitchFamily="18" charset="2"/>
                  </a:rPr>
                  <a:t>n</a:t>
                </a:r>
                <a:r>
                  <a:rPr lang="en-US" altLang="en-US" dirty="0">
                    <a:sym typeface="Symbol" panose="05050102010706020507" pitchFamily="18" charset="2"/>
                  </a:rPr>
                  <a:t> = 26.</a:t>
                </a:r>
                <a:endParaRPr lang="en-US" altLang="en-US" i="1" dirty="0">
                  <a:sym typeface="Symbol" panose="05050102010706020507" pitchFamily="18" charset="2"/>
                </a:endParaRPr>
              </a:p>
              <a:p>
                <a:pPr marL="0" indent="0" eaLnBrk="1" hangingPunct="1"/>
                <a:endParaRPr lang="en-US" altLang="en-US" dirty="0"/>
              </a:p>
            </p:txBody>
          </p:sp>
        </mc:Choice>
        <mc:Fallback xmlns="">
          <p:sp>
            <p:nvSpPr>
              <p:cNvPr id="19458" name="Content Placeholder 6">
                <a:extLst>
                  <a:ext uri="{FF2B5EF4-FFF2-40B4-BE49-F238E27FC236}">
                    <a16:creationId xmlns:a16="http://schemas.microsoft.com/office/drawing/2014/main" id="{233EA774-E86F-4335-8F48-CA5EA1B1E1FE}"/>
                  </a:ext>
                </a:extLst>
              </p:cNvPr>
              <p:cNvSpPr>
                <a:spLocks noGrp="1" noRot="1" noChangeAspect="1" noMove="1" noResize="1" noEditPoints="1" noAdjustHandles="1" noChangeArrowheads="1" noChangeShapeType="1" noTextEdit="1"/>
              </p:cNvSpPr>
              <p:nvPr>
                <p:ph idx="1"/>
              </p:nvPr>
            </p:nvSpPr>
            <p:spPr>
              <a:xfrm>
                <a:off x="457200" y="1600200"/>
                <a:ext cx="8229600" cy="1143000"/>
              </a:xfrm>
              <a:blipFill>
                <a:blip r:embed="rId3"/>
                <a:stretch>
                  <a:fillRect l="-1481" t="-5882"/>
                </a:stretch>
              </a:blipFill>
            </p:spPr>
            <p:txBody>
              <a:bodyPr/>
              <a:lstStyle/>
              <a:p>
                <a:r>
                  <a:rPr lang="en-US">
                    <a:noFill/>
                  </a:rPr>
                  <a:t> </a:t>
                </a:r>
              </a:p>
            </p:txBody>
          </p:sp>
        </mc:Fallback>
      </mc:AlternateContent>
      <p:sp>
        <p:nvSpPr>
          <p:cNvPr id="1269765" name="Text Box 5">
            <a:extLst>
              <a:ext uri="{FF2B5EF4-FFF2-40B4-BE49-F238E27FC236}">
                <a16:creationId xmlns:a16="http://schemas.microsoft.com/office/drawing/2014/main" xmlns="" id="{FF910128-9579-4EB5-B263-880209843C48}"/>
              </a:ext>
            </a:extLst>
          </p:cNvPr>
          <p:cNvSpPr txBox="1">
            <a:spLocks noChangeArrowheads="1"/>
          </p:cNvSpPr>
          <p:nvPr/>
        </p:nvSpPr>
        <p:spPr bwMode="auto">
          <a:xfrm>
            <a:off x="457199" y="2446357"/>
            <a:ext cx="5103091"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0838" indent="-350838"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Clr>
                <a:schemeClr val="accent1"/>
              </a:buClr>
            </a:pPr>
            <a:r>
              <a:rPr lang="en-US" altLang="en-US" sz="2800" b="1" dirty="0">
                <a:solidFill>
                  <a:srgbClr val="83BB35"/>
                </a:solidFill>
                <a:latin typeface="Times New Roman" panose="02020603050405020304" pitchFamily="18" charset="0"/>
              </a:rPr>
              <a:t>Solution:</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rPr>
              <a:t>You can check your answer using technology.</a:t>
            </a:r>
            <a:endParaRPr lang="en-US" altLang="en-US" sz="3200" i="1" dirty="0">
              <a:latin typeface="+mn-lt"/>
              <a:sym typeface="Symbol" panose="05050102010706020507" pitchFamily="18" charset="2"/>
            </a:endParaRPr>
          </a:p>
        </p:txBody>
      </p:sp>
      <p:sp>
        <p:nvSpPr>
          <p:cNvPr id="19460" name="Footer Placeholder 2">
            <a:extLst>
              <a:ext uri="{FF2B5EF4-FFF2-40B4-BE49-F238E27FC236}">
                <a16:creationId xmlns:a16="http://schemas.microsoft.com/office/drawing/2014/main" xmlns="" id="{B548E41A-CB71-4ED6-93CC-DCBCDF584A9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screenshot of a cell phone&#10;&#10;Description generated with very high confidence">
            <a:extLst>
              <a:ext uri="{FF2B5EF4-FFF2-40B4-BE49-F238E27FC236}">
                <a16:creationId xmlns:a16="http://schemas.microsoft.com/office/drawing/2014/main" xmlns="" id="{C5EFA3D7-8D8F-4069-AB01-452FB8018A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8801" y="4114801"/>
            <a:ext cx="3447295" cy="1545339"/>
          </a:xfrm>
          <a:prstGeom prst="rect">
            <a:avLst/>
          </a:prstGeom>
        </p:spPr>
      </p:pic>
    </p:spTree>
    <p:extLst>
      <p:ext uri="{BB962C8B-B14F-4D97-AF65-F5344CB8AC3E}">
        <p14:creationId xmlns:p14="http://schemas.microsoft.com/office/powerpoint/2010/main" val="256353626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a:extLst>
              <a:ext uri="{FF2B5EF4-FFF2-40B4-BE49-F238E27FC236}">
                <a16:creationId xmlns:a16="http://schemas.microsoft.com/office/drawing/2014/main" xmlns="" id="{6607A5E4-9791-4FF5-8C42-53BB86D8574A}"/>
              </a:ext>
            </a:extLst>
          </p:cNvPr>
          <p:cNvSpPr>
            <a:spLocks noGrp="1" noChangeArrowheads="1"/>
          </p:cNvSpPr>
          <p:nvPr>
            <p:ph type="title"/>
          </p:nvPr>
        </p:nvSpPr>
        <p:spPr/>
        <p:txBody>
          <a:bodyPr/>
          <a:lstStyle/>
          <a:p>
            <a:pPr eaLnBrk="1" hangingPunct="1"/>
            <a:r>
              <a:rPr lang="en-US" altLang="en-US" i="1" dirty="0"/>
              <a:t>t</a:t>
            </a:r>
            <a:r>
              <a:rPr lang="en-US" altLang="en-US" dirty="0"/>
              <a:t>-Test for a Mean </a:t>
            </a:r>
            <a:r>
              <a:rPr lang="el-GR" altLang="en-US" i="1" dirty="0"/>
              <a:t>μ</a:t>
            </a:r>
            <a:r>
              <a:rPr lang="en-US" altLang="en-US" dirty="0"/>
              <a:t> </a:t>
            </a:r>
            <a:br>
              <a:rPr lang="en-US" altLang="en-US" dirty="0"/>
            </a:br>
            <a:r>
              <a:rPr lang="en-US" altLang="en-US" dirty="0"/>
              <a:t>(</a:t>
            </a:r>
            <a:r>
              <a:rPr lang="en-US" altLang="en-US" i="1" dirty="0">
                <a:sym typeface="Symbol" panose="05050102010706020507" pitchFamily="18" charset="2"/>
              </a:rPr>
              <a:t></a:t>
            </a:r>
            <a:r>
              <a:rPr lang="en-US" altLang="en-US" dirty="0">
                <a:sym typeface="Symbol" panose="05050102010706020507" pitchFamily="18" charset="2"/>
              </a:rPr>
              <a:t> Unknown)</a:t>
            </a:r>
          </a:p>
        </p:txBody>
      </p:sp>
      <mc:AlternateContent xmlns:mc="http://schemas.openxmlformats.org/markup-compatibility/2006" xmlns:a14="http://schemas.microsoft.com/office/drawing/2010/main">
        <mc:Choice Requires="a14">
          <p:sp>
            <p:nvSpPr>
              <p:cNvPr id="9221" name="Content Placeholder 6">
                <a:extLst>
                  <a:ext uri="{FF2B5EF4-FFF2-40B4-BE49-F238E27FC236}">
                    <a16:creationId xmlns:a16="http://schemas.microsoft.com/office/drawing/2014/main" xmlns="" id="{255D1A3C-7BB9-4700-A99B-BE2CE83842E0}"/>
                  </a:ext>
                </a:extLst>
              </p:cNvPr>
              <p:cNvSpPr>
                <a:spLocks noGrp="1"/>
              </p:cNvSpPr>
              <p:nvPr>
                <p:ph idx="1"/>
              </p:nvPr>
            </p:nvSpPr>
            <p:spPr>
              <a:xfrm>
                <a:off x="228600" y="1417638"/>
                <a:ext cx="8693727" cy="4999037"/>
              </a:xfrm>
            </p:spPr>
            <p:txBody>
              <a:bodyPr/>
              <a:lstStyle/>
              <a:p>
                <a:pPr>
                  <a:buFont typeface="Arial" panose="020B0604020202020204" pitchFamily="34" charset="0"/>
                  <a:buNone/>
                </a:pPr>
                <a:r>
                  <a:rPr lang="en-US" altLang="en-US" b="1" i="1" dirty="0">
                    <a:solidFill>
                      <a:schemeClr val="accent2"/>
                    </a:solidFill>
                  </a:rPr>
                  <a:t>t</a:t>
                </a:r>
                <a:r>
                  <a:rPr lang="en-US" altLang="en-US" b="1" dirty="0">
                    <a:solidFill>
                      <a:schemeClr val="accent2"/>
                    </a:solidFill>
                  </a:rPr>
                  <a:t>-Test for a Mean</a:t>
                </a:r>
                <a:r>
                  <a:rPr lang="en-US" altLang="en-US" dirty="0">
                    <a:solidFill>
                      <a:schemeClr val="accent2"/>
                    </a:solidFill>
                  </a:rPr>
                  <a:t> </a:t>
                </a:r>
              </a:p>
              <a:p>
                <a:pPr marL="0" indent="0">
                  <a:buNone/>
                </a:pPr>
                <a:r>
                  <a:rPr lang="en-US" dirty="0"/>
                  <a:t>The </a:t>
                </a:r>
                <a:r>
                  <a:rPr lang="en-US" b="1" i="1" dirty="0"/>
                  <a:t>t</a:t>
                </a:r>
                <a:r>
                  <a:rPr lang="en-US" dirty="0"/>
                  <a:t>-</a:t>
                </a:r>
                <a:r>
                  <a:rPr lang="en-US" b="1" dirty="0"/>
                  <a:t>test for a mean </a:t>
                </a:r>
                <a14:m>
                  <m:oMath xmlns:m="http://schemas.openxmlformats.org/officeDocument/2006/math">
                    <m:r>
                      <a:rPr lang="en-US" b="1" i="1" smtClean="0">
                        <a:latin typeface="Cambria Math" panose="02040503050406030204" pitchFamily="18" charset="0"/>
                        <a:ea typeface="Cambria Math" panose="02040503050406030204" pitchFamily="18" charset="0"/>
                      </a:rPr>
                      <m:t>𝝁</m:t>
                    </m:r>
                  </m:oMath>
                </a14:m>
                <a:r>
                  <a:rPr lang="en-US" dirty="0"/>
                  <a:t> is a statistical test for a population mean. The </a:t>
                </a:r>
                <a:r>
                  <a:rPr lang="en-US" b="1" dirty="0"/>
                  <a:t>test statistic </a:t>
                </a:r>
                <a:r>
                  <a:rPr lang="en-US" dirty="0"/>
                  <a:t>is the sample mean </a:t>
                </a:r>
                <a14:m>
                  <m:oMath xmlns:m="http://schemas.openxmlformats.org/officeDocument/2006/math">
                    <m:acc>
                      <m:accPr>
                        <m:chr m:val="̅"/>
                        <m:ctrlPr>
                          <a:rPr lang="en-US" i="1" smtClean="0">
                            <a:latin typeface="Cambria Math" panose="02040503050406030204" pitchFamily="18" charset="0"/>
                          </a:rPr>
                        </m:ctrlPr>
                      </m:accPr>
                      <m:e>
                        <m:r>
                          <m:rPr>
                            <m:nor/>
                          </m:rPr>
                          <a:rPr lang="en-US" i="1" dirty="0"/>
                          <m:t>x</m:t>
                        </m:r>
                      </m:e>
                    </m:acc>
                  </m:oMath>
                </a14:m>
                <a:r>
                  <a:rPr lang="en-US" dirty="0"/>
                  <a:t>. The </a:t>
                </a:r>
                <a:r>
                  <a:rPr lang="en-US" b="1" dirty="0"/>
                  <a:t>standardized test statistic </a:t>
                </a:r>
                <a:r>
                  <a:rPr lang="en-US" dirty="0"/>
                  <a:t>is</a:t>
                </a:r>
                <a:endParaRPr lang="en-US" altLang="en-US" dirty="0">
                  <a:sym typeface="Symbol" panose="05050102010706020507" pitchFamily="18" charset="2"/>
                </a:endParaRPr>
              </a:p>
              <a:p>
                <a:pPr marL="0" indent="0">
                  <a:buNone/>
                </a:pPr>
                <a:endParaRPr lang="en-US" altLang="en-US" dirty="0">
                  <a:sym typeface="Symbol" panose="05050102010706020507" pitchFamily="18" charset="2"/>
                </a:endParaRPr>
              </a:p>
              <a:p>
                <a:pPr marL="0" indent="0">
                  <a:buNone/>
                </a:pPr>
                <a:r>
                  <a:rPr lang="en-US" dirty="0"/>
                  <a:t>when these conditions are met.</a:t>
                </a:r>
              </a:p>
              <a:p>
                <a:pPr marL="514350" indent="-514350">
                  <a:buFont typeface="+mj-lt"/>
                  <a:buAutoNum type="arabicPeriod"/>
                </a:pPr>
                <a:r>
                  <a:rPr lang="en-US" dirty="0"/>
                  <a:t>The sample is random.</a:t>
                </a:r>
              </a:p>
              <a:p>
                <a:pPr marL="514350" indent="-514350">
                  <a:buFont typeface="+mj-lt"/>
                  <a:buAutoNum type="arabicPeriod"/>
                </a:pPr>
                <a:r>
                  <a:rPr lang="en-US" dirty="0"/>
                  <a:t>At least one of the following is true: The population is normally distributed or </a:t>
                </a:r>
                <a:r>
                  <a:rPr lang="en-US" i="1" dirty="0"/>
                  <a:t>n </a:t>
                </a:r>
                <a:r>
                  <a:rPr lang="en-US" dirty="0">
                    <a:sym typeface="Symbol" panose="05050102010706020507" pitchFamily="18" charset="2"/>
                  </a:rPr>
                  <a:t></a:t>
                </a:r>
                <a:r>
                  <a:rPr lang="en-US" dirty="0"/>
                  <a:t> 30.</a:t>
                </a:r>
              </a:p>
              <a:p>
                <a:pPr marL="0" indent="0">
                  <a:buNone/>
                </a:pPr>
                <a:r>
                  <a:rPr lang="en-US" dirty="0"/>
                  <a:t>The degrees of freedom are </a:t>
                </a:r>
                <a:r>
                  <a:rPr lang="en-US" dirty="0" err="1"/>
                  <a:t>d.f.</a:t>
                </a:r>
                <a:r>
                  <a:rPr lang="en-US" dirty="0"/>
                  <a:t> = </a:t>
                </a:r>
                <a:r>
                  <a:rPr lang="en-US" i="1" dirty="0"/>
                  <a:t>n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dirty="0"/>
                  <a:t> 1.</a:t>
                </a:r>
                <a:endParaRPr lang="en-US" altLang="en-US" dirty="0">
                  <a:sym typeface="Symbol" panose="05050102010706020507" pitchFamily="18" charset="2"/>
                </a:endParaRPr>
              </a:p>
            </p:txBody>
          </p:sp>
        </mc:Choice>
        <mc:Fallback xmlns="">
          <p:sp>
            <p:nvSpPr>
              <p:cNvPr id="9221" name="Content Placeholder 6">
                <a:extLst>
                  <a:ext uri="{FF2B5EF4-FFF2-40B4-BE49-F238E27FC236}">
                    <a16:creationId xmlns:a16="http://schemas.microsoft.com/office/drawing/2014/main" id="{255D1A3C-7BB9-4700-A99B-BE2CE83842E0}"/>
                  </a:ext>
                </a:extLst>
              </p:cNvPr>
              <p:cNvSpPr>
                <a:spLocks noGrp="1" noRot="1" noChangeAspect="1" noMove="1" noResize="1" noEditPoints="1" noAdjustHandles="1" noChangeArrowheads="1" noChangeShapeType="1" noTextEdit="1"/>
              </p:cNvSpPr>
              <p:nvPr>
                <p:ph idx="1"/>
              </p:nvPr>
            </p:nvSpPr>
            <p:spPr>
              <a:xfrm>
                <a:off x="228600" y="1417638"/>
                <a:ext cx="8693727" cy="4999037"/>
              </a:xfrm>
              <a:blipFill>
                <a:blip r:embed="rId4"/>
                <a:stretch>
                  <a:fillRect l="-1473" t="-1341" r="-771" b="-854"/>
                </a:stretch>
              </a:blipFill>
            </p:spPr>
            <p:txBody>
              <a:bodyPr/>
              <a:lstStyle/>
              <a:p>
                <a:r>
                  <a:rPr lang="en-US">
                    <a:noFill/>
                  </a:rPr>
                  <a:t> </a:t>
                </a:r>
              </a:p>
            </p:txBody>
          </p:sp>
        </mc:Fallback>
      </mc:AlternateContent>
      <p:graphicFrame>
        <p:nvGraphicFramePr>
          <p:cNvPr id="1273865" name="Object 9">
            <a:extLst>
              <a:ext uri="{FF2B5EF4-FFF2-40B4-BE49-F238E27FC236}">
                <a16:creationId xmlns:a16="http://schemas.microsoft.com/office/drawing/2014/main" xmlns="" id="{379D8284-794E-4C14-A375-8ADE39247608}"/>
              </a:ext>
            </a:extLst>
          </p:cNvPr>
          <p:cNvGraphicFramePr>
            <a:graphicFrameLocks noChangeAspect="1"/>
          </p:cNvGraphicFramePr>
          <p:nvPr>
            <p:extLst>
              <p:ext uri="{D42A27DB-BD31-4B8C-83A1-F6EECF244321}">
                <p14:modId xmlns:p14="http://schemas.microsoft.com/office/powerpoint/2010/main" val="2202306830"/>
              </p:ext>
            </p:extLst>
          </p:nvPr>
        </p:nvGraphicFramePr>
        <p:xfrm>
          <a:off x="4891520" y="2936081"/>
          <a:ext cx="1444625" cy="985838"/>
        </p:xfrm>
        <a:graphic>
          <a:graphicData uri="http://schemas.openxmlformats.org/presentationml/2006/ole">
            <mc:AlternateContent xmlns:mc="http://schemas.openxmlformats.org/markup-compatibility/2006">
              <mc:Choice xmlns:v="urn:schemas-microsoft-com:vml" Requires="v">
                <p:oleObj spid="_x0000_s8225" name="Equation" r:id="rId5" imgW="1117600" imgH="762000" progId="Equation.DSMT4">
                  <p:embed/>
                </p:oleObj>
              </mc:Choice>
              <mc:Fallback>
                <p:oleObj name="Equation" r:id="rId5" imgW="1117600" imgH="762000" progId="Equation.DSMT4">
                  <p:embed/>
                  <p:pic>
                    <p:nvPicPr>
                      <p:cNvPr id="1273865" name="Object 9">
                        <a:extLst>
                          <a:ext uri="{FF2B5EF4-FFF2-40B4-BE49-F238E27FC236}">
                            <a16:creationId xmlns:a16="http://schemas.microsoft.com/office/drawing/2014/main" xmlns="" id="{379D8284-794E-4C14-A375-8ADE3924760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91520" y="2936081"/>
                        <a:ext cx="1444625"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509" name="Footer Placeholder 2">
            <a:extLst>
              <a:ext uri="{FF2B5EF4-FFF2-40B4-BE49-F238E27FC236}">
                <a16:creationId xmlns:a16="http://schemas.microsoft.com/office/drawing/2014/main" xmlns="" id="{DE9EDE57-6AB0-40EC-9777-2B37D5B950B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01295953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1">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21">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xmlns="" id="{AF853FA5-B652-44CA-A893-607FA59F90A8}"/>
              </a:ext>
            </a:extLst>
          </p:cNvPr>
          <p:cNvSpPr>
            <a:spLocks noGrp="1" noChangeArrowheads="1"/>
          </p:cNvSpPr>
          <p:nvPr>
            <p:ph type="title"/>
          </p:nvPr>
        </p:nvSpPr>
        <p:spPr>
          <a:xfrm>
            <a:off x="466725" y="41276"/>
            <a:ext cx="8229600" cy="1143000"/>
          </a:xfrm>
        </p:spPr>
        <p:txBody>
          <a:bodyPr/>
          <a:lstStyle/>
          <a:p>
            <a:pPr eaLnBrk="1" hangingPunct="1"/>
            <a:r>
              <a:rPr lang="en-US" altLang="en-US" dirty="0"/>
              <a:t>Using the </a:t>
            </a:r>
            <a:r>
              <a:rPr lang="en-US" altLang="en-US" i="1" dirty="0"/>
              <a:t>t</a:t>
            </a:r>
            <a:r>
              <a:rPr lang="en-US" altLang="en-US" dirty="0"/>
              <a:t>-Test for Mean </a:t>
            </a:r>
            <a:r>
              <a:rPr lang="el-GR" altLang="en-US" i="1" dirty="0">
                <a:cs typeface="Times New Roman" panose="02020603050405020304" pitchFamily="18" charset="0"/>
              </a:rPr>
              <a:t>μ</a:t>
            </a:r>
            <a:r>
              <a:rPr lang="en-US" altLang="en-US" dirty="0">
                <a:cs typeface="Times New Roman" panose="02020603050405020304" pitchFamily="18" charset="0"/>
              </a:rPr>
              <a:t> </a:t>
            </a:r>
            <a:br>
              <a:rPr lang="en-US" altLang="en-US" dirty="0">
                <a:cs typeface="Times New Roman" panose="02020603050405020304" pitchFamily="18" charset="0"/>
              </a:rPr>
            </a:br>
            <a:r>
              <a:rPr lang="en-US" altLang="en-US" dirty="0">
                <a:cs typeface="Times New Roman" panose="02020603050405020304" pitchFamily="18" charset="0"/>
              </a:rPr>
              <a:t>(</a:t>
            </a:r>
            <a:r>
              <a:rPr lang="en-US" altLang="en-US" i="1" dirty="0">
                <a:cs typeface="Times New Roman" panose="02020603050405020304" pitchFamily="18" charset="0"/>
                <a:sym typeface="Symbol" panose="05050102010706020507" pitchFamily="18" charset="2"/>
              </a:rPr>
              <a:t></a:t>
            </a:r>
            <a:r>
              <a:rPr lang="en-US" altLang="en-US" dirty="0">
                <a:cs typeface="Times New Roman" panose="02020603050405020304" pitchFamily="18" charset="0"/>
                <a:sym typeface="Symbol" panose="05050102010706020507" pitchFamily="18" charset="2"/>
              </a:rPr>
              <a:t> Unknown)</a:t>
            </a:r>
            <a:endParaRPr lang="el-GR" altLang="en-US" dirty="0"/>
          </a:p>
        </p:txBody>
      </p:sp>
      <p:sp>
        <p:nvSpPr>
          <p:cNvPr id="23554" name="Text Box 3">
            <a:extLst>
              <a:ext uri="{FF2B5EF4-FFF2-40B4-BE49-F238E27FC236}">
                <a16:creationId xmlns:a16="http://schemas.microsoft.com/office/drawing/2014/main" xmlns="" id="{785C80AB-912A-42D7-9154-8A0B48BE721B}"/>
              </a:ext>
            </a:extLst>
          </p:cNvPr>
          <p:cNvSpPr txBox="1">
            <a:spLocks noChangeArrowheads="1"/>
          </p:cNvSpPr>
          <p:nvPr/>
        </p:nvSpPr>
        <p:spPr bwMode="auto">
          <a:xfrm>
            <a:off x="276225" y="1136650"/>
            <a:ext cx="86106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1243140" name="Text Box 4">
            <a:extLst>
              <a:ext uri="{FF2B5EF4-FFF2-40B4-BE49-F238E27FC236}">
                <a16:creationId xmlns:a16="http://schemas.microsoft.com/office/drawing/2014/main" xmlns="" id="{03A65012-EDA5-48D1-B975-7EBC0C5E138E}"/>
              </a:ext>
            </a:extLst>
          </p:cNvPr>
          <p:cNvSpPr txBox="1">
            <a:spLocks noChangeArrowheads="1"/>
          </p:cNvSpPr>
          <p:nvPr/>
        </p:nvSpPr>
        <p:spPr bwMode="auto">
          <a:xfrm>
            <a:off x="320675" y="2179638"/>
            <a:ext cx="52197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5000"/>
              </a:spcBef>
              <a:buClr>
                <a:schemeClr val="accent1"/>
              </a:buClr>
              <a:buFont typeface="Arial" panose="020B0604020202020204" pitchFamily="34" charset="0"/>
              <a:buAutoNum type="arabicPeriod"/>
            </a:pPr>
            <a:r>
              <a:rPr lang="en-US" altLang="en-US" sz="2600" dirty="0">
                <a:latin typeface="Times New Roman" panose="02020603050405020304" pitchFamily="18" charset="0"/>
              </a:rPr>
              <a:t>Verify that </a:t>
            </a:r>
            <a:r>
              <a:rPr lang="en-US" altLang="en-US" sz="2600" i="1" dirty="0">
                <a:latin typeface="Times New Roman" panose="02020603050405020304" pitchFamily="18" charset="0"/>
                <a:sym typeface="Symbol" panose="05050102010706020507" pitchFamily="18" charset="2"/>
              </a:rPr>
              <a:t></a:t>
            </a:r>
            <a:r>
              <a:rPr lang="en-US" altLang="en-US" sz="2600" dirty="0">
                <a:latin typeface="Times New Roman" panose="02020603050405020304" pitchFamily="18" charset="0"/>
                <a:sym typeface="Symbol" panose="05050102010706020507" pitchFamily="18" charset="2"/>
              </a:rPr>
              <a:t> is not known, the sample is random, and either the population is normally distributed or </a:t>
            </a:r>
            <a:r>
              <a:rPr lang="en-US" altLang="en-US" sz="2600" i="1" dirty="0">
                <a:latin typeface="Times New Roman" panose="02020603050405020304" pitchFamily="18" charset="0"/>
                <a:sym typeface="Symbol" panose="05050102010706020507" pitchFamily="18" charset="2"/>
              </a:rPr>
              <a:t>n</a:t>
            </a:r>
            <a:r>
              <a:rPr lang="en-US" altLang="en-US" sz="2600" dirty="0">
                <a:latin typeface="Times New Roman" panose="02020603050405020304" pitchFamily="18" charset="0"/>
                <a:sym typeface="Symbol" panose="05050102010706020507" pitchFamily="18" charset="2"/>
              </a:rPr>
              <a:t>  30</a:t>
            </a:r>
            <a:r>
              <a:rPr lang="en-US" altLang="en-US" sz="2600" dirty="0">
                <a:latin typeface="Times New Roman" panose="02020603050405020304" pitchFamily="18" charset="0"/>
              </a:rPr>
              <a:t>.</a:t>
            </a:r>
          </a:p>
          <a:p>
            <a:pPr eaLnBrk="1" hangingPunct="1">
              <a:spcBef>
                <a:spcPct val="55000"/>
              </a:spcBef>
              <a:buClr>
                <a:schemeClr val="accent1"/>
              </a:buClr>
              <a:buFont typeface="Arial" panose="020B0604020202020204" pitchFamily="34" charset="0"/>
              <a:buAutoNum type="arabicPeriod"/>
            </a:pPr>
            <a:r>
              <a:rPr lang="en-US" altLang="en-US" sz="2600" dirty="0">
                <a:latin typeface="Times New Roman" panose="02020603050405020304" pitchFamily="18" charset="0"/>
              </a:rPr>
              <a:t>State the claim mathematically and verbally.  Identify the null and alternative hypotheses.</a:t>
            </a:r>
            <a:endParaRPr lang="en-US" altLang="en-US" sz="2600" dirty="0">
              <a:latin typeface="Times New Roman" panose="02020603050405020304" pitchFamily="18" charset="0"/>
              <a:sym typeface="Symbol" panose="05050102010706020507" pitchFamily="18" charset="2"/>
            </a:endParaRPr>
          </a:p>
          <a:p>
            <a:pPr eaLnBrk="1" hangingPunct="1">
              <a:spcBef>
                <a:spcPct val="55000"/>
              </a:spcBef>
              <a:buClr>
                <a:schemeClr val="accent1"/>
              </a:buClr>
              <a:buFont typeface="Arial" panose="020B0604020202020204" pitchFamily="34" charset="0"/>
              <a:buAutoNum type="arabicPeriod"/>
            </a:pPr>
            <a:r>
              <a:rPr lang="en-US" altLang="en-US" sz="2600" dirty="0">
                <a:latin typeface="Times New Roman" panose="02020603050405020304" pitchFamily="18" charset="0"/>
                <a:sym typeface="Symbol" panose="05050102010706020507" pitchFamily="18" charset="2"/>
              </a:rPr>
              <a:t>Specify the level of significance.</a:t>
            </a:r>
          </a:p>
        </p:txBody>
      </p:sp>
      <p:sp>
        <p:nvSpPr>
          <p:cNvPr id="52229" name="Text Box 8">
            <a:extLst>
              <a:ext uri="{FF2B5EF4-FFF2-40B4-BE49-F238E27FC236}">
                <a16:creationId xmlns:a16="http://schemas.microsoft.com/office/drawing/2014/main" xmlns="" id="{FA8D9971-06DA-458D-9D1D-ABBBC288EA77}"/>
              </a:ext>
            </a:extLst>
          </p:cNvPr>
          <p:cNvSpPr txBox="1">
            <a:spLocks noChangeArrowheads="1"/>
          </p:cNvSpPr>
          <p:nvPr/>
        </p:nvSpPr>
        <p:spPr bwMode="auto">
          <a:xfrm>
            <a:off x="5827713" y="3976688"/>
            <a:ext cx="2667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State </a:t>
            </a:r>
            <a:r>
              <a:rPr lang="en-US" altLang="en-US" sz="2600" i="1" dirty="0">
                <a:latin typeface="Times New Roman" panose="02020603050405020304" pitchFamily="18" charset="0"/>
              </a:rPr>
              <a:t>H</a:t>
            </a:r>
            <a:r>
              <a:rPr lang="en-US" altLang="en-US" sz="2600" baseline="-25000" dirty="0">
                <a:latin typeface="Times New Roman" panose="02020603050405020304" pitchFamily="18" charset="0"/>
              </a:rPr>
              <a:t>0</a:t>
            </a:r>
            <a:r>
              <a:rPr lang="en-US" altLang="en-US" sz="2600" dirty="0">
                <a:latin typeface="Times New Roman" panose="02020603050405020304" pitchFamily="18" charset="0"/>
              </a:rPr>
              <a:t> and </a:t>
            </a:r>
            <a:r>
              <a:rPr lang="en-US" altLang="en-US" sz="2600" i="1" dirty="0">
                <a:latin typeface="Times New Roman" panose="02020603050405020304" pitchFamily="18" charset="0"/>
              </a:rPr>
              <a:t>H</a:t>
            </a:r>
            <a:r>
              <a:rPr lang="en-US" altLang="en-US" sz="2600" i="1" baseline="-25000" dirty="0">
                <a:latin typeface="Times New Roman" panose="02020603050405020304" pitchFamily="18" charset="0"/>
              </a:rPr>
              <a:t>a</a:t>
            </a:r>
            <a:r>
              <a:rPr lang="en-US" altLang="en-US" sz="2600" dirty="0">
                <a:latin typeface="Times New Roman" panose="02020603050405020304" pitchFamily="18" charset="0"/>
              </a:rPr>
              <a:t>. </a:t>
            </a:r>
          </a:p>
        </p:txBody>
      </p:sp>
      <p:sp>
        <p:nvSpPr>
          <p:cNvPr id="1243145" name="Text Box 9">
            <a:extLst>
              <a:ext uri="{FF2B5EF4-FFF2-40B4-BE49-F238E27FC236}">
                <a16:creationId xmlns:a16="http://schemas.microsoft.com/office/drawing/2014/main" xmlns="" id="{034EBE93-A91F-42E0-9156-49D3FB85C54C}"/>
              </a:ext>
            </a:extLst>
          </p:cNvPr>
          <p:cNvSpPr txBox="1">
            <a:spLocks noChangeArrowheads="1"/>
          </p:cNvSpPr>
          <p:nvPr/>
        </p:nvSpPr>
        <p:spPr bwMode="auto">
          <a:xfrm>
            <a:off x="5827713" y="5392738"/>
            <a:ext cx="2252662"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Identify </a:t>
            </a:r>
            <a:r>
              <a:rPr lang="en-US" altLang="en-US" sz="2600" i="1">
                <a:latin typeface="Times New Roman" panose="02020603050405020304" pitchFamily="18" charset="0"/>
                <a:sym typeface="Symbol" panose="05050102010706020507" pitchFamily="18" charset="2"/>
              </a:rPr>
              <a:t></a:t>
            </a:r>
            <a:r>
              <a:rPr lang="en-US" altLang="en-US" sz="2600">
                <a:latin typeface="Times New Roman" panose="02020603050405020304" pitchFamily="18" charset="0"/>
                <a:sym typeface="Symbol" panose="05050102010706020507" pitchFamily="18" charset="2"/>
              </a:rPr>
              <a:t>.</a:t>
            </a:r>
          </a:p>
        </p:txBody>
      </p:sp>
      <p:sp>
        <p:nvSpPr>
          <p:cNvPr id="23558" name="Text Box 26">
            <a:extLst>
              <a:ext uri="{FF2B5EF4-FFF2-40B4-BE49-F238E27FC236}">
                <a16:creationId xmlns:a16="http://schemas.microsoft.com/office/drawing/2014/main" xmlns="" id="{6855BCCB-41DB-4A77-A217-5E9C6C0F850A}"/>
              </a:ext>
            </a:extLst>
          </p:cNvPr>
          <p:cNvSpPr txBox="1">
            <a:spLocks noChangeArrowheads="1"/>
          </p:cNvSpPr>
          <p:nvPr/>
        </p:nvSpPr>
        <p:spPr bwMode="auto">
          <a:xfrm>
            <a:off x="320675" y="1287463"/>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23559" name="Footer Placeholder 2">
            <a:extLst>
              <a:ext uri="{FF2B5EF4-FFF2-40B4-BE49-F238E27FC236}">
                <a16:creationId xmlns:a16="http://schemas.microsoft.com/office/drawing/2014/main" xmlns="" id="{F28340DF-999A-4655-9087-294907E4BF5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69421137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43140">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229"/>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243140">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431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9" grpId="0"/>
      <p:bldP spid="12431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a:extLst>
              <a:ext uri="{FF2B5EF4-FFF2-40B4-BE49-F238E27FC236}">
                <a16:creationId xmlns:a16="http://schemas.microsoft.com/office/drawing/2014/main" xmlns="" id="{D2A60757-AA7E-4A5B-9164-787202BD4782}"/>
              </a:ext>
            </a:extLst>
          </p:cNvPr>
          <p:cNvSpPr>
            <a:spLocks noGrp="1" noChangeArrowheads="1"/>
          </p:cNvSpPr>
          <p:nvPr>
            <p:ph type="title"/>
          </p:nvPr>
        </p:nvSpPr>
        <p:spPr>
          <a:xfrm>
            <a:off x="457200" y="23813"/>
            <a:ext cx="8229600" cy="1143000"/>
          </a:xfrm>
        </p:spPr>
        <p:txBody>
          <a:bodyPr/>
          <a:lstStyle/>
          <a:p>
            <a:pPr eaLnBrk="1" hangingPunct="1"/>
            <a:r>
              <a:rPr lang="en-US" altLang="en-US" dirty="0"/>
              <a:t>Using the </a:t>
            </a:r>
            <a:r>
              <a:rPr lang="en-US" altLang="en-US" i="1" dirty="0"/>
              <a:t>t</a:t>
            </a:r>
            <a:r>
              <a:rPr lang="en-US" altLang="en-US" dirty="0"/>
              <a:t>-Test for Mean </a:t>
            </a:r>
            <a:r>
              <a:rPr lang="el-GR" altLang="en-US" i="1" dirty="0">
                <a:cs typeface="Times New Roman" panose="02020603050405020304" pitchFamily="18" charset="0"/>
              </a:rPr>
              <a:t>μ</a:t>
            </a:r>
            <a:r>
              <a:rPr lang="en-US" altLang="en-US" dirty="0">
                <a:cs typeface="Times New Roman" panose="02020603050405020304" pitchFamily="18" charset="0"/>
              </a:rPr>
              <a:t> </a:t>
            </a:r>
            <a:br>
              <a:rPr lang="en-US" altLang="en-US" dirty="0">
                <a:cs typeface="Times New Roman" panose="02020603050405020304" pitchFamily="18" charset="0"/>
              </a:rPr>
            </a:br>
            <a:r>
              <a:rPr lang="en-US" altLang="en-US" dirty="0">
                <a:cs typeface="Times New Roman" panose="02020603050405020304" pitchFamily="18" charset="0"/>
              </a:rPr>
              <a:t>(</a:t>
            </a:r>
            <a:r>
              <a:rPr lang="en-US" altLang="en-US" i="1" dirty="0">
                <a:cs typeface="Times New Roman" panose="02020603050405020304" pitchFamily="18" charset="0"/>
                <a:sym typeface="Symbol" panose="05050102010706020507" pitchFamily="18" charset="2"/>
              </a:rPr>
              <a:t></a:t>
            </a:r>
            <a:r>
              <a:rPr lang="en-US" altLang="en-US" dirty="0">
                <a:cs typeface="Times New Roman" panose="02020603050405020304" pitchFamily="18" charset="0"/>
                <a:sym typeface="Symbol" panose="05050102010706020507" pitchFamily="18" charset="2"/>
              </a:rPr>
              <a:t> Unknown)</a:t>
            </a:r>
            <a:endParaRPr lang="el-GR" altLang="en-US" dirty="0"/>
          </a:p>
        </p:txBody>
      </p:sp>
      <p:sp>
        <p:nvSpPr>
          <p:cNvPr id="25602" name="Text Box 3">
            <a:extLst>
              <a:ext uri="{FF2B5EF4-FFF2-40B4-BE49-F238E27FC236}">
                <a16:creationId xmlns:a16="http://schemas.microsoft.com/office/drawing/2014/main" xmlns="" id="{F08835D8-349A-4820-BBC9-187E3806BFE5}"/>
              </a:ext>
            </a:extLst>
          </p:cNvPr>
          <p:cNvSpPr txBox="1">
            <a:spLocks noChangeArrowheads="1"/>
          </p:cNvSpPr>
          <p:nvPr/>
        </p:nvSpPr>
        <p:spPr bwMode="auto">
          <a:xfrm>
            <a:off x="228600" y="1561518"/>
            <a:ext cx="86106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1243140" name="Text Box 4">
            <a:extLst>
              <a:ext uri="{FF2B5EF4-FFF2-40B4-BE49-F238E27FC236}">
                <a16:creationId xmlns:a16="http://schemas.microsoft.com/office/drawing/2014/main" xmlns="" id="{2FCC55D4-BC28-408B-A7E0-10252BBDC295}"/>
              </a:ext>
            </a:extLst>
          </p:cNvPr>
          <p:cNvSpPr txBox="1">
            <a:spLocks noChangeArrowheads="1"/>
          </p:cNvSpPr>
          <p:nvPr/>
        </p:nvSpPr>
        <p:spPr bwMode="auto">
          <a:xfrm>
            <a:off x="234950" y="1768475"/>
            <a:ext cx="4811713" cy="7054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457200" indent="-457200" eaLnBrk="0" hangingPunct="0">
              <a:spcBef>
                <a:spcPct val="20000"/>
              </a:spcBef>
              <a:buClr>
                <a:schemeClr val="accent1"/>
              </a:buClr>
              <a:buFont typeface="Arial" charset="0"/>
              <a:buChar char="•"/>
              <a:defRPr sz="2800">
                <a:solidFill>
                  <a:schemeClr val="tx1"/>
                </a:solidFill>
                <a:latin typeface="Times New Roman" pitchFamily="18" charset="0"/>
                <a:cs typeface="Times New Roman" pitchFamily="18" charset="0"/>
              </a:defRPr>
            </a:lvl1pPr>
            <a:lvl2pPr marL="742950" indent="-285750" eaLnBrk="0" hangingPunct="0">
              <a:spcBef>
                <a:spcPct val="20000"/>
              </a:spcBef>
              <a:buClr>
                <a:schemeClr val="accent1"/>
              </a:buClr>
              <a:buFont typeface="Wingdings" pitchFamily="2" charset="2"/>
              <a:buChar char="§"/>
              <a:defRPr sz="2800">
                <a:solidFill>
                  <a:schemeClr val="tx1"/>
                </a:solidFill>
                <a:latin typeface="Times New Roman" pitchFamily="18" charset="0"/>
                <a:cs typeface="Times New Roman" pitchFamily="18" charset="0"/>
              </a:defRPr>
            </a:lvl2pPr>
            <a:lvl3pPr marL="1143000" indent="-228600" eaLnBrk="0" hangingPunct="0">
              <a:spcBef>
                <a:spcPct val="20000"/>
              </a:spcBef>
              <a:buClr>
                <a:schemeClr val="accent1"/>
              </a:buClr>
              <a:buFont typeface="Arial" charset="0"/>
              <a:buChar char="•"/>
              <a:defRPr sz="2800">
                <a:solidFill>
                  <a:schemeClr val="tx1"/>
                </a:solidFill>
                <a:latin typeface="Times New Roman" pitchFamily="18" charset="0"/>
                <a:cs typeface="Times New Roman" pitchFamily="18" charset="0"/>
              </a:defRPr>
            </a:lvl3pPr>
            <a:lvl4pPr marL="1600200" indent="-228600" eaLnBrk="0" hangingPunct="0">
              <a:spcBef>
                <a:spcPct val="20000"/>
              </a:spcBef>
              <a:buClr>
                <a:schemeClr val="accent1"/>
              </a:buClr>
              <a:buFont typeface="Arial" charset="0"/>
              <a:buChar char="–"/>
              <a:defRPr sz="2800">
                <a:solidFill>
                  <a:schemeClr val="tx1"/>
                </a:solidFill>
                <a:latin typeface="Times New Roman" pitchFamily="18" charset="0"/>
                <a:cs typeface="Times New Roman" pitchFamily="18" charset="0"/>
              </a:defRPr>
            </a:lvl4pPr>
            <a:lvl5pPr marL="2057400" indent="-228600" eaLnBrk="0" hangingPunct="0">
              <a:spcBef>
                <a:spcPct val="20000"/>
              </a:spcBef>
              <a:buClr>
                <a:schemeClr val="accent1"/>
              </a:buClr>
              <a:buFont typeface="Arial" charset="0"/>
              <a:buChar char="»"/>
              <a:defRPr sz="28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accent1"/>
              </a:buClr>
              <a:buFont typeface="Arial" charset="0"/>
              <a:buChar char="»"/>
              <a:defRPr sz="28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accent1"/>
              </a:buClr>
              <a:buFont typeface="Arial" charset="0"/>
              <a:buChar char="»"/>
              <a:defRPr sz="28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accent1"/>
              </a:buClr>
              <a:buFont typeface="Arial" charset="0"/>
              <a:buChar char="»"/>
              <a:defRPr sz="28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accent1"/>
              </a:buClr>
              <a:buFont typeface="Arial" charset="0"/>
              <a:buChar char="»"/>
              <a:defRPr sz="2800">
                <a:solidFill>
                  <a:schemeClr val="tx1"/>
                </a:solidFill>
                <a:latin typeface="Times New Roman" pitchFamily="18" charset="0"/>
                <a:cs typeface="Times New Roman" pitchFamily="18" charset="0"/>
              </a:defRPr>
            </a:lvl9pPr>
          </a:lstStyle>
          <a:p>
            <a:pPr marL="514350" indent="-514350" eaLnBrk="1" hangingPunct="1">
              <a:spcBef>
                <a:spcPct val="55000"/>
              </a:spcBef>
              <a:buFont typeface="+mj-lt"/>
              <a:buAutoNum type="arabicPeriod" startAt="4"/>
              <a:defRPr/>
            </a:pPr>
            <a:r>
              <a:rPr lang="en-US" altLang="en-US" sz="2600" dirty="0">
                <a:ea typeface="+mn-ea"/>
                <a:cs typeface="Arial" charset="0"/>
                <a:sym typeface="Symbol" pitchFamily="18" charset="2"/>
              </a:rPr>
              <a:t>Identify the degrees of freedom.</a:t>
            </a:r>
          </a:p>
          <a:p>
            <a:pPr marL="514350" indent="-514350" eaLnBrk="1" hangingPunct="1">
              <a:spcBef>
                <a:spcPct val="55000"/>
              </a:spcBef>
              <a:buFont typeface="+mj-lt"/>
              <a:buAutoNum type="arabicPeriod" startAt="4"/>
              <a:defRPr/>
            </a:pPr>
            <a:r>
              <a:rPr lang="en-US" altLang="en-US" sz="2600" dirty="0">
                <a:ea typeface="+mn-ea"/>
                <a:cs typeface="Arial" charset="0"/>
                <a:sym typeface="Symbol" pitchFamily="18" charset="2"/>
              </a:rPr>
              <a:t>Determine the critical value(s)</a:t>
            </a:r>
          </a:p>
          <a:p>
            <a:pPr marL="514350" indent="-514350" eaLnBrk="1" hangingPunct="1">
              <a:spcBef>
                <a:spcPct val="55000"/>
              </a:spcBef>
              <a:buFont typeface="+mj-lt"/>
              <a:buAutoNum type="arabicPeriod" startAt="4"/>
              <a:defRPr/>
            </a:pPr>
            <a:r>
              <a:rPr lang="en-US" altLang="en-US" sz="2600" dirty="0">
                <a:ea typeface="+mn-ea"/>
                <a:cs typeface="Arial" charset="0"/>
                <a:sym typeface="Symbol" pitchFamily="18" charset="2"/>
              </a:rPr>
              <a:t>Determine the rejection region(s).</a:t>
            </a:r>
          </a:p>
          <a:p>
            <a:pPr marL="514350" indent="-514350" eaLnBrk="1" hangingPunct="1">
              <a:spcBef>
                <a:spcPct val="55000"/>
              </a:spcBef>
              <a:buFont typeface="+mj-lt"/>
              <a:buAutoNum type="arabicPeriod" startAt="4"/>
              <a:defRPr/>
            </a:pPr>
            <a:r>
              <a:rPr lang="en-US" altLang="en-US" sz="2600" dirty="0">
                <a:ea typeface="+mn-ea"/>
                <a:cs typeface="Arial" charset="0"/>
                <a:sym typeface="Symbol" pitchFamily="18" charset="2"/>
              </a:rPr>
              <a:t>Find the standardized test statistic and sketch the sampling distribution.</a:t>
            </a:r>
          </a:p>
          <a:p>
            <a:pPr marL="0" indent="0" eaLnBrk="1" hangingPunct="1">
              <a:spcBef>
                <a:spcPct val="55000"/>
              </a:spcBef>
              <a:buFont typeface="Arial" charset="0"/>
              <a:buNone/>
              <a:defRPr/>
            </a:pPr>
            <a:endParaRPr lang="en-US" altLang="en-US" sz="2600" dirty="0">
              <a:ea typeface="+mn-ea"/>
              <a:cs typeface="Arial" charset="0"/>
              <a:sym typeface="Symbol" pitchFamily="18" charset="2"/>
            </a:endParaRPr>
          </a:p>
          <a:p>
            <a:pPr marL="514350" indent="-514350" eaLnBrk="1" hangingPunct="1">
              <a:spcBef>
                <a:spcPct val="55000"/>
              </a:spcBef>
              <a:buFont typeface="+mj-lt"/>
              <a:buAutoNum type="arabicPeriod" startAt="4"/>
              <a:defRPr/>
            </a:pPr>
            <a:endParaRPr lang="en-US" altLang="en-US" sz="2600" dirty="0">
              <a:ea typeface="+mn-ea"/>
              <a:cs typeface="Arial" charset="0"/>
              <a:sym typeface="Symbol" pitchFamily="18" charset="2"/>
            </a:endParaRPr>
          </a:p>
          <a:p>
            <a:pPr marL="0" indent="0" eaLnBrk="1" hangingPunct="1">
              <a:spcBef>
                <a:spcPct val="55000"/>
              </a:spcBef>
              <a:buFont typeface="Arial" charset="0"/>
              <a:buNone/>
              <a:defRPr/>
            </a:pPr>
            <a:endParaRPr lang="en-US" altLang="en-US" sz="2600" dirty="0">
              <a:ea typeface="+mn-ea"/>
              <a:cs typeface="Arial" charset="0"/>
              <a:sym typeface="Symbol" pitchFamily="18" charset="2"/>
            </a:endParaRPr>
          </a:p>
          <a:p>
            <a:pPr marL="285750" lvl="1" indent="0" eaLnBrk="1" hangingPunct="1">
              <a:spcBef>
                <a:spcPct val="55000"/>
              </a:spcBef>
              <a:buFont typeface="Wingdings" pitchFamily="2" charset="2"/>
              <a:buNone/>
              <a:defRPr/>
            </a:pPr>
            <a:endParaRPr lang="en-US" altLang="en-US" sz="2600" dirty="0">
              <a:ea typeface="+mn-ea"/>
              <a:cs typeface="Arial" charset="0"/>
              <a:sym typeface="Symbol" pitchFamily="18" charset="2"/>
            </a:endParaRPr>
          </a:p>
          <a:p>
            <a:pPr marL="0" indent="0" eaLnBrk="1" hangingPunct="1">
              <a:spcBef>
                <a:spcPct val="55000"/>
              </a:spcBef>
              <a:buFont typeface="Arial" charset="0"/>
              <a:buNone/>
              <a:defRPr/>
            </a:pPr>
            <a:r>
              <a:rPr lang="en-US" altLang="en-US" sz="2600" dirty="0">
                <a:ea typeface="+mn-ea"/>
                <a:cs typeface="Arial" charset="0"/>
                <a:sym typeface="Symbol" pitchFamily="18" charset="2"/>
              </a:rPr>
              <a:t>	</a:t>
            </a:r>
          </a:p>
        </p:txBody>
      </p:sp>
      <p:sp>
        <p:nvSpPr>
          <p:cNvPr id="25605" name="Text Box 26">
            <a:extLst>
              <a:ext uri="{FF2B5EF4-FFF2-40B4-BE49-F238E27FC236}">
                <a16:creationId xmlns:a16="http://schemas.microsoft.com/office/drawing/2014/main" xmlns="" id="{371F1B87-83DD-4218-B177-2D0672980E1E}"/>
              </a:ext>
            </a:extLst>
          </p:cNvPr>
          <p:cNvSpPr txBox="1">
            <a:spLocks noChangeArrowheads="1"/>
          </p:cNvSpPr>
          <p:nvPr/>
        </p:nvSpPr>
        <p:spPr bwMode="auto">
          <a:xfrm>
            <a:off x="412750" y="1294818"/>
            <a:ext cx="8242300"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25606" name="Footer Placeholder 2">
            <a:extLst>
              <a:ext uri="{FF2B5EF4-FFF2-40B4-BE49-F238E27FC236}">
                <a16:creationId xmlns:a16="http://schemas.microsoft.com/office/drawing/2014/main" xmlns="" id="{87969F15-F34B-468D-AA61-942D7D841E3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10" name="Text Box 10">
            <a:extLst>
              <a:ext uri="{FF2B5EF4-FFF2-40B4-BE49-F238E27FC236}">
                <a16:creationId xmlns:a16="http://schemas.microsoft.com/office/drawing/2014/main" xmlns="" id="{6B5145C5-CD00-4CA0-BE23-A78FD031B562}"/>
              </a:ext>
            </a:extLst>
          </p:cNvPr>
          <p:cNvSpPr txBox="1">
            <a:spLocks noChangeArrowheads="1"/>
          </p:cNvSpPr>
          <p:nvPr/>
        </p:nvSpPr>
        <p:spPr bwMode="auto">
          <a:xfrm>
            <a:off x="5746750" y="1888543"/>
            <a:ext cx="26289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d.f. = </a:t>
            </a:r>
            <a:r>
              <a:rPr lang="en-US" altLang="en-US" sz="2600" i="1">
                <a:latin typeface="Times New Roman" panose="02020603050405020304" pitchFamily="18" charset="0"/>
              </a:rPr>
              <a:t>n</a:t>
            </a:r>
            <a:r>
              <a:rPr lang="en-US" altLang="en-US" sz="2600">
                <a:latin typeface="Times New Roman" panose="02020603050405020304" pitchFamily="18" charset="0"/>
              </a:rPr>
              <a:t> </a:t>
            </a:r>
            <a:r>
              <a:rPr lang="en-US" altLang="en-US" sz="2600">
                <a:latin typeface="Times New Roman" panose="02020603050405020304" pitchFamily="18" charset="0"/>
                <a:sym typeface="Symbol" panose="05050102010706020507" pitchFamily="18" charset="2"/>
              </a:rPr>
              <a:t> 1</a:t>
            </a:r>
          </a:p>
        </p:txBody>
      </p:sp>
      <p:graphicFrame>
        <p:nvGraphicFramePr>
          <p:cNvPr id="3" name="Object 2">
            <a:extLst>
              <a:ext uri="{FF2B5EF4-FFF2-40B4-BE49-F238E27FC236}">
                <a16:creationId xmlns:a16="http://schemas.microsoft.com/office/drawing/2014/main" xmlns="" id="{AABEF271-707C-497E-BC57-36A6340557F1}"/>
              </a:ext>
            </a:extLst>
          </p:cNvPr>
          <p:cNvGraphicFramePr>
            <a:graphicFrameLocks noChangeAspect="1"/>
          </p:cNvGraphicFramePr>
          <p:nvPr>
            <p:extLst>
              <p:ext uri="{D42A27DB-BD31-4B8C-83A1-F6EECF244321}">
                <p14:modId xmlns:p14="http://schemas.microsoft.com/office/powerpoint/2010/main" val="3486490563"/>
              </p:ext>
            </p:extLst>
          </p:nvPr>
        </p:nvGraphicFramePr>
        <p:xfrm>
          <a:off x="5914040" y="4703138"/>
          <a:ext cx="1344612" cy="917575"/>
        </p:xfrm>
        <a:graphic>
          <a:graphicData uri="http://schemas.openxmlformats.org/presentationml/2006/ole">
            <mc:AlternateContent xmlns:mc="http://schemas.openxmlformats.org/markup-compatibility/2006">
              <mc:Choice xmlns:v="urn:schemas-microsoft-com:vml" Requires="v">
                <p:oleObj spid="_x0000_s9248" name="Equation" r:id="rId4" imgW="1117600" imgH="762000" progId="Equation.DSMT4">
                  <p:embed/>
                </p:oleObj>
              </mc:Choice>
              <mc:Fallback>
                <p:oleObj name="Equation" r:id="rId4" imgW="1117600" imgH="762000" progId="Equation.DSMT4">
                  <p:embed/>
                  <p:pic>
                    <p:nvPicPr>
                      <p:cNvPr id="3" name="Object 2">
                        <a:extLst>
                          <a:ext uri="{FF2B5EF4-FFF2-40B4-BE49-F238E27FC236}">
                            <a16:creationId xmlns:a16="http://schemas.microsoft.com/office/drawing/2014/main" xmlns="" id="{AABEF271-707C-497E-BC57-36A6340557F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14040" y="4703138"/>
                        <a:ext cx="1344612"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Text Box 10">
            <a:extLst>
              <a:ext uri="{FF2B5EF4-FFF2-40B4-BE49-F238E27FC236}">
                <a16:creationId xmlns:a16="http://schemas.microsoft.com/office/drawing/2014/main" xmlns="" id="{BFFE2FD4-0CE9-4FCA-9AEF-72630E6DB88C}"/>
              </a:ext>
            </a:extLst>
          </p:cNvPr>
          <p:cNvSpPr txBox="1">
            <a:spLocks noChangeArrowheads="1"/>
          </p:cNvSpPr>
          <p:nvPr/>
        </p:nvSpPr>
        <p:spPr bwMode="auto">
          <a:xfrm>
            <a:off x="5739790" y="2731507"/>
            <a:ext cx="21717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dirty="0">
                <a:latin typeface="Times New Roman" panose="02020603050405020304" pitchFamily="18" charset="0"/>
              </a:rPr>
              <a:t>Use Table 5 in Appendix A.</a:t>
            </a:r>
            <a:endParaRPr lang="en-US" altLang="en-US" sz="2600" dirty="0">
              <a:latin typeface="Times New Roman" panose="02020603050405020304" pitchFamily="18" charset="0"/>
              <a:sym typeface="Symbol" panose="05050102010706020507" pitchFamily="18" charset="2"/>
            </a:endParaRPr>
          </a:p>
        </p:txBody>
      </p:sp>
    </p:spTree>
    <p:extLst>
      <p:ext uri="{BB962C8B-B14F-4D97-AF65-F5344CB8AC3E}">
        <p14:creationId xmlns:p14="http://schemas.microsoft.com/office/powerpoint/2010/main" val="279855597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43140">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43140">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43140">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a:extLst>
              <a:ext uri="{FF2B5EF4-FFF2-40B4-BE49-F238E27FC236}">
                <a16:creationId xmlns:a16="http://schemas.microsoft.com/office/drawing/2014/main" xmlns="" id="{0B0600DD-B007-4510-B2AC-7F9651D61916}"/>
              </a:ext>
            </a:extLst>
          </p:cNvPr>
          <p:cNvSpPr>
            <a:spLocks noGrp="1" noChangeArrowheads="1"/>
          </p:cNvSpPr>
          <p:nvPr>
            <p:ph type="title"/>
          </p:nvPr>
        </p:nvSpPr>
        <p:spPr>
          <a:xfrm>
            <a:off x="457200" y="42070"/>
            <a:ext cx="8229600" cy="1143000"/>
          </a:xfrm>
        </p:spPr>
        <p:txBody>
          <a:bodyPr/>
          <a:lstStyle/>
          <a:p>
            <a:pPr eaLnBrk="1" hangingPunct="1"/>
            <a:r>
              <a:rPr lang="en-US" altLang="en-US" sz="4400" dirty="0"/>
              <a:t>Using the </a:t>
            </a:r>
            <a:r>
              <a:rPr lang="en-US" altLang="en-US" sz="4400" i="1" dirty="0"/>
              <a:t>t</a:t>
            </a:r>
            <a:r>
              <a:rPr lang="en-US" altLang="en-US" sz="4400" dirty="0"/>
              <a:t>-Test for Mean </a:t>
            </a:r>
            <a:r>
              <a:rPr lang="el-GR" altLang="en-US" sz="4400" i="1" dirty="0">
                <a:cs typeface="Times New Roman" panose="02020603050405020304" pitchFamily="18" charset="0"/>
              </a:rPr>
              <a:t>μ</a:t>
            </a:r>
            <a:r>
              <a:rPr lang="en-US" altLang="en-US" sz="4400" dirty="0">
                <a:cs typeface="Times New Roman" panose="02020603050405020304" pitchFamily="18" charset="0"/>
              </a:rPr>
              <a:t> </a:t>
            </a:r>
            <a:br>
              <a:rPr lang="en-US" altLang="en-US" sz="4400" dirty="0">
                <a:cs typeface="Times New Roman" panose="02020603050405020304" pitchFamily="18" charset="0"/>
              </a:rPr>
            </a:br>
            <a:r>
              <a:rPr lang="en-US" altLang="en-US" sz="4400" dirty="0">
                <a:cs typeface="Times New Roman" panose="02020603050405020304" pitchFamily="18" charset="0"/>
              </a:rPr>
              <a:t>(</a:t>
            </a:r>
            <a:r>
              <a:rPr lang="en-US" altLang="en-US" sz="4400" i="1" dirty="0">
                <a:cs typeface="Times New Roman" panose="02020603050405020304" pitchFamily="18" charset="0"/>
                <a:sym typeface="Symbol" panose="05050102010706020507" pitchFamily="18" charset="2"/>
              </a:rPr>
              <a:t></a:t>
            </a:r>
            <a:r>
              <a:rPr lang="en-US" altLang="en-US" sz="4400" dirty="0">
                <a:cs typeface="Times New Roman" panose="02020603050405020304" pitchFamily="18" charset="0"/>
                <a:sym typeface="Symbol" panose="05050102010706020507" pitchFamily="18" charset="2"/>
              </a:rPr>
              <a:t> Unknown)</a:t>
            </a:r>
            <a:endParaRPr lang="el-GR" altLang="en-US" sz="4400" dirty="0"/>
          </a:p>
        </p:txBody>
      </p:sp>
      <p:sp>
        <p:nvSpPr>
          <p:cNvPr id="27650" name="Text Box 3">
            <a:extLst>
              <a:ext uri="{FF2B5EF4-FFF2-40B4-BE49-F238E27FC236}">
                <a16:creationId xmlns:a16="http://schemas.microsoft.com/office/drawing/2014/main" xmlns="" id="{BC4D4FF2-FD27-4833-B1EE-8C47F3B2F47A}"/>
              </a:ext>
            </a:extLst>
          </p:cNvPr>
          <p:cNvSpPr txBox="1">
            <a:spLocks noChangeArrowheads="1"/>
          </p:cNvSpPr>
          <p:nvPr/>
        </p:nvSpPr>
        <p:spPr bwMode="auto">
          <a:xfrm>
            <a:off x="247650" y="1824038"/>
            <a:ext cx="8496300"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latin typeface="Times New Roman" panose="02020603050405020304" pitchFamily="18" charset="0"/>
              <a:sym typeface="Symbol" panose="05050102010706020507" pitchFamily="18" charset="2"/>
            </a:endParaRPr>
          </a:p>
        </p:txBody>
      </p:sp>
      <p:sp>
        <p:nvSpPr>
          <p:cNvPr id="1245194" name="Text Box 10">
            <a:extLst>
              <a:ext uri="{FF2B5EF4-FFF2-40B4-BE49-F238E27FC236}">
                <a16:creationId xmlns:a16="http://schemas.microsoft.com/office/drawing/2014/main" xmlns="" id="{521A0ED0-A00C-4292-8354-94897123BDE1}"/>
              </a:ext>
            </a:extLst>
          </p:cNvPr>
          <p:cNvSpPr txBox="1">
            <a:spLocks noChangeArrowheads="1"/>
          </p:cNvSpPr>
          <p:nvPr/>
        </p:nvSpPr>
        <p:spPr bwMode="auto">
          <a:xfrm>
            <a:off x="200025" y="1958975"/>
            <a:ext cx="8543925"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Clr>
                <a:schemeClr val="accent1"/>
              </a:buClr>
              <a:buFont typeface="Arial" panose="020B0604020202020204" pitchFamily="34" charset="0"/>
              <a:buAutoNum type="arabicPeriod" startAt="8"/>
            </a:pPr>
            <a:r>
              <a:rPr lang="en-US" altLang="en-US" sz="2600">
                <a:latin typeface="Times New Roman" panose="02020603050405020304" pitchFamily="18" charset="0"/>
                <a:sym typeface="Symbol" panose="05050102010706020507" pitchFamily="18" charset="2"/>
              </a:rPr>
              <a:t>Make a decision to reject or </a:t>
            </a:r>
            <a:br>
              <a:rPr lang="en-US" altLang="en-US" sz="2600">
                <a:latin typeface="Times New Roman" panose="02020603050405020304" pitchFamily="18" charset="0"/>
                <a:sym typeface="Symbol" panose="05050102010706020507" pitchFamily="18" charset="2"/>
              </a:rPr>
            </a:br>
            <a:r>
              <a:rPr lang="en-US" altLang="en-US" sz="2600">
                <a:latin typeface="Times New Roman" panose="02020603050405020304" pitchFamily="18" charset="0"/>
                <a:sym typeface="Symbol" panose="05050102010706020507" pitchFamily="18" charset="2"/>
              </a:rPr>
              <a:t>fail to reject the null hypothesis.</a:t>
            </a:r>
            <a:br>
              <a:rPr lang="en-US" altLang="en-US" sz="2600">
                <a:latin typeface="Times New Roman" panose="02020603050405020304" pitchFamily="18" charset="0"/>
                <a:sym typeface="Symbol" panose="05050102010706020507" pitchFamily="18" charset="2"/>
              </a:rPr>
            </a:br>
            <a:endParaRPr lang="en-US" altLang="en-US" sz="2600">
              <a:latin typeface="Times New Roman" panose="02020603050405020304" pitchFamily="18" charset="0"/>
              <a:sym typeface="Symbol" panose="05050102010706020507" pitchFamily="18" charset="2"/>
            </a:endParaRPr>
          </a:p>
          <a:p>
            <a:pPr eaLnBrk="1" hangingPunct="1">
              <a:buClr>
                <a:schemeClr val="accent1"/>
              </a:buClr>
              <a:buFont typeface="Arial" panose="020B0604020202020204" pitchFamily="34" charset="0"/>
              <a:buAutoNum type="arabicPeriod" startAt="8"/>
            </a:pPr>
            <a:endParaRPr lang="en-US" altLang="en-US" sz="2600">
              <a:latin typeface="Times New Roman" panose="02020603050405020304" pitchFamily="18" charset="0"/>
              <a:sym typeface="Symbol" panose="05050102010706020507" pitchFamily="18" charset="2"/>
            </a:endParaRPr>
          </a:p>
          <a:p>
            <a:pPr eaLnBrk="1" hangingPunct="1">
              <a:buClr>
                <a:schemeClr val="accent1"/>
              </a:buClr>
              <a:buFont typeface="Arial" panose="020B0604020202020204" pitchFamily="34" charset="0"/>
              <a:buAutoNum type="arabicPeriod" startAt="8"/>
            </a:pPr>
            <a:r>
              <a:rPr lang="en-US" altLang="en-US" sz="2600">
                <a:latin typeface="Times New Roman" panose="02020603050405020304" pitchFamily="18" charset="0"/>
                <a:sym typeface="Symbol" panose="05050102010706020507" pitchFamily="18" charset="2"/>
              </a:rPr>
              <a:t>Interpret the decision in the </a:t>
            </a:r>
            <a:br>
              <a:rPr lang="en-US" altLang="en-US" sz="2600">
                <a:latin typeface="Times New Roman" panose="02020603050405020304" pitchFamily="18" charset="0"/>
                <a:sym typeface="Symbol" panose="05050102010706020507" pitchFamily="18" charset="2"/>
              </a:rPr>
            </a:br>
            <a:r>
              <a:rPr lang="en-US" altLang="en-US" sz="2600">
                <a:latin typeface="Times New Roman" panose="02020603050405020304" pitchFamily="18" charset="0"/>
                <a:sym typeface="Symbol" panose="05050102010706020507" pitchFamily="18" charset="2"/>
              </a:rPr>
              <a:t>context of the original claim.</a:t>
            </a:r>
          </a:p>
        </p:txBody>
      </p:sp>
      <p:sp>
        <p:nvSpPr>
          <p:cNvPr id="27652" name="Text Box 26">
            <a:extLst>
              <a:ext uri="{FF2B5EF4-FFF2-40B4-BE49-F238E27FC236}">
                <a16:creationId xmlns:a16="http://schemas.microsoft.com/office/drawing/2014/main" xmlns="" id="{669CF596-DF64-47D1-B2D6-F7E8475BD0C2}"/>
              </a:ext>
            </a:extLst>
          </p:cNvPr>
          <p:cNvSpPr txBox="1">
            <a:spLocks noChangeArrowheads="1"/>
          </p:cNvSpPr>
          <p:nvPr/>
        </p:nvSpPr>
        <p:spPr bwMode="auto">
          <a:xfrm>
            <a:off x="320675" y="1287463"/>
            <a:ext cx="8240713" cy="533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i="1">
                <a:solidFill>
                  <a:schemeClr val="bg1"/>
                </a:solidFill>
                <a:latin typeface="Times New Roman" panose="02020603050405020304" pitchFamily="18" charset="0"/>
              </a:rPr>
              <a:t>    In Words					In Symbols</a:t>
            </a:r>
            <a:endParaRPr lang="el-GR" altLang="en-US" sz="2800" b="1" i="1">
              <a:solidFill>
                <a:schemeClr val="bg1"/>
              </a:solidFill>
              <a:latin typeface="Times New Roman" panose="02020603050405020304" pitchFamily="18" charset="0"/>
              <a:sym typeface="Symbol" panose="05050102010706020507" pitchFamily="18" charset="2"/>
            </a:endParaRPr>
          </a:p>
        </p:txBody>
      </p:sp>
      <p:sp>
        <p:nvSpPr>
          <p:cNvPr id="27653" name="Footer Placeholder 2">
            <a:extLst>
              <a:ext uri="{FF2B5EF4-FFF2-40B4-BE49-F238E27FC236}">
                <a16:creationId xmlns:a16="http://schemas.microsoft.com/office/drawing/2014/main" xmlns="" id="{8AB3F548-E1EC-457F-946C-406E4B8F1D9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8" name="Text Box 10">
            <a:extLst>
              <a:ext uri="{FF2B5EF4-FFF2-40B4-BE49-F238E27FC236}">
                <a16:creationId xmlns:a16="http://schemas.microsoft.com/office/drawing/2014/main" xmlns="" id="{A7A07CFB-3372-4923-AC8D-D73D9F6FE644}"/>
              </a:ext>
            </a:extLst>
          </p:cNvPr>
          <p:cNvSpPr txBox="1">
            <a:spLocks noChangeArrowheads="1"/>
          </p:cNvSpPr>
          <p:nvPr/>
        </p:nvSpPr>
        <p:spPr bwMode="auto">
          <a:xfrm>
            <a:off x="5487988" y="1958975"/>
            <a:ext cx="3346450"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a:latin typeface="Times New Roman" panose="02020603050405020304" pitchFamily="18" charset="0"/>
              </a:rPr>
              <a:t>If </a:t>
            </a:r>
            <a:r>
              <a:rPr lang="en-US" altLang="en-US" sz="2600" i="1">
                <a:latin typeface="Times New Roman" panose="02020603050405020304" pitchFamily="18" charset="0"/>
              </a:rPr>
              <a:t>t</a:t>
            </a:r>
            <a:r>
              <a:rPr lang="en-US" altLang="en-US" sz="2600">
                <a:latin typeface="Times New Roman" panose="02020603050405020304" pitchFamily="18" charset="0"/>
              </a:rPr>
              <a:t> is in the rejection region,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  Otherwise, fail to reject </a:t>
            </a:r>
            <a:r>
              <a:rPr lang="en-US" altLang="en-US" sz="2600" i="1">
                <a:latin typeface="Times New Roman" panose="02020603050405020304" pitchFamily="18" charset="0"/>
              </a:rPr>
              <a:t>H</a:t>
            </a:r>
            <a:r>
              <a:rPr lang="en-US" altLang="en-US" sz="2600" baseline="-25000">
                <a:latin typeface="Times New Roman" panose="02020603050405020304" pitchFamily="18" charset="0"/>
              </a:rPr>
              <a:t>0</a:t>
            </a:r>
            <a:r>
              <a:rPr lang="en-US" altLang="en-US" sz="2600">
                <a:latin typeface="Times New Roman" panose="02020603050405020304" pitchFamily="18" charset="0"/>
              </a:rPr>
              <a:t>.</a:t>
            </a:r>
            <a:endParaRPr lang="en-US" altLang="en-US" sz="2600">
              <a:latin typeface="Times New Roman" panose="02020603050405020304" pitchFamily="18" charset="0"/>
              <a:sym typeface="Symbol" panose="05050102010706020507" pitchFamily="18" charset="2"/>
            </a:endParaRPr>
          </a:p>
        </p:txBody>
      </p:sp>
    </p:spTree>
    <p:extLst>
      <p:ext uri="{BB962C8B-B14F-4D97-AF65-F5344CB8AC3E}">
        <p14:creationId xmlns:p14="http://schemas.microsoft.com/office/powerpoint/2010/main" val="187324894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4519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a:extLst>
              <a:ext uri="{FF2B5EF4-FFF2-40B4-BE49-F238E27FC236}">
                <a16:creationId xmlns:a16="http://schemas.microsoft.com/office/drawing/2014/main" xmlns="" id="{4AAE0F35-2542-434B-B2FC-51DEFA329AB5}"/>
              </a:ext>
            </a:extLst>
          </p:cNvPr>
          <p:cNvSpPr>
            <a:spLocks noGrp="1" noChangeArrowheads="1"/>
          </p:cNvSpPr>
          <p:nvPr>
            <p:ph type="title"/>
          </p:nvPr>
        </p:nvSpPr>
        <p:spPr/>
        <p:txBody>
          <a:bodyPr/>
          <a:lstStyle/>
          <a:p>
            <a:pPr eaLnBrk="1" hangingPunct="1"/>
            <a:r>
              <a:rPr lang="en-US" altLang="en-US" dirty="0">
                <a:solidFill>
                  <a:srgbClr val="83BB35"/>
                </a:solidFill>
              </a:rPr>
              <a:t>Example: Hypothesis Testing Using a Rejection Region</a:t>
            </a:r>
            <a:endParaRPr lang="el-GR" altLang="en-US" dirty="0">
              <a:solidFill>
                <a:srgbClr val="83BB35"/>
              </a:solidFill>
            </a:endParaRPr>
          </a:p>
        </p:txBody>
      </p:sp>
      <p:sp>
        <p:nvSpPr>
          <p:cNvPr id="29698" name="Content Placeholder 10">
            <a:extLst>
              <a:ext uri="{FF2B5EF4-FFF2-40B4-BE49-F238E27FC236}">
                <a16:creationId xmlns:a16="http://schemas.microsoft.com/office/drawing/2014/main" xmlns="" id="{3B7813F8-CB49-46DF-8FB0-A631D4236259}"/>
              </a:ext>
            </a:extLst>
          </p:cNvPr>
          <p:cNvSpPr>
            <a:spLocks noGrp="1"/>
          </p:cNvSpPr>
          <p:nvPr>
            <p:ph idx="1"/>
          </p:nvPr>
        </p:nvSpPr>
        <p:spPr>
          <a:xfrm>
            <a:off x="457200" y="1600200"/>
            <a:ext cx="8229600" cy="3444875"/>
          </a:xfrm>
        </p:spPr>
        <p:txBody>
          <a:bodyPr/>
          <a:lstStyle/>
          <a:p>
            <a:pPr marL="0" indent="0">
              <a:buNone/>
            </a:pPr>
            <a:r>
              <a:rPr lang="en-US" dirty="0"/>
              <a:t>A used car dealer says that the mean price of used cars sold in the last 12 months is at least $21,000. You suspect this claim is incorrect and find that a random sample of 14 used cars sold in the last 12 months has a mean price of $19,189 and a standard deviation of $2950. Is there enough evidence to reject the dealer’s claim at </a:t>
            </a:r>
            <a:r>
              <a:rPr lang="el-GR" i="1" dirty="0" smtClean="0"/>
              <a:t>α</a:t>
            </a:r>
            <a:r>
              <a:rPr lang="en-US" dirty="0" smtClean="0"/>
              <a:t> </a:t>
            </a:r>
            <a:r>
              <a:rPr lang="en-US" dirty="0"/>
              <a:t>= 0.05? Assume the population is normally distributed. </a:t>
            </a:r>
            <a:r>
              <a:rPr lang="en-US" i="1" dirty="0">
                <a:solidFill>
                  <a:schemeClr val="tx2">
                    <a:lumMod val="75000"/>
                  </a:schemeClr>
                </a:solidFill>
              </a:rPr>
              <a:t>(Adapted from Edmunds.com)</a:t>
            </a:r>
            <a:endParaRPr lang="en-US" altLang="en-US" dirty="0">
              <a:solidFill>
                <a:schemeClr val="tx2">
                  <a:lumMod val="75000"/>
                </a:schemeClr>
              </a:solidFill>
            </a:endParaRPr>
          </a:p>
        </p:txBody>
      </p:sp>
      <p:sp>
        <p:nvSpPr>
          <p:cNvPr id="29700" name="Footer Placeholder 2">
            <a:extLst>
              <a:ext uri="{FF2B5EF4-FFF2-40B4-BE49-F238E27FC236}">
                <a16:creationId xmlns:a16="http://schemas.microsoft.com/office/drawing/2014/main" xmlns="" id="{A0371BBD-ABAD-4881-8835-E597AA519F7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25498558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5361865-7887-4B29-977A-1D4941743D6D}"/>
              </a:ext>
            </a:extLst>
          </p:cNvPr>
          <p:cNvSpPr>
            <a:spLocks noGrp="1"/>
          </p:cNvSpPr>
          <p:nvPr>
            <p:ph idx="1"/>
          </p:nvPr>
        </p:nvSpPr>
        <p:spPr/>
        <p:txBody>
          <a:bodyPr/>
          <a:lstStyle/>
          <a:p>
            <a:pPr marL="0" indent="0">
              <a:buNone/>
            </a:pPr>
            <a:r>
              <a:rPr lang="en-US" b="1" dirty="0">
                <a:solidFill>
                  <a:schemeClr val="accent3"/>
                </a:solidFill>
              </a:rPr>
              <a:t>Solution:</a:t>
            </a:r>
          </a:p>
          <a:p>
            <a:pPr marL="0" indent="0">
              <a:buNone/>
            </a:pPr>
            <a:r>
              <a:rPr lang="en-US" dirty="0"/>
              <a:t>Because </a:t>
            </a:r>
            <a:r>
              <a:rPr lang="en-US" i="1" dirty="0">
                <a:latin typeface="Symbol" panose="05050102010706020507" pitchFamily="18" charset="2"/>
              </a:rPr>
              <a:t>s</a:t>
            </a:r>
            <a:r>
              <a:rPr lang="en-US" dirty="0"/>
              <a:t> is unknown, the sample is random, and the population is normally distributed, you can use the </a:t>
            </a:r>
            <a:r>
              <a:rPr lang="en-US" i="1" dirty="0"/>
              <a:t>t</a:t>
            </a:r>
            <a:r>
              <a:rPr lang="en-US" dirty="0"/>
              <a:t>-test. The claim is “the mean price is at least $21,000.” So, the null and alternative hypotheses are</a:t>
            </a:r>
          </a:p>
          <a:p>
            <a:pPr marL="400050" lvl="1" indent="0">
              <a:buNone/>
            </a:pPr>
            <a:r>
              <a:rPr lang="pt-BR" i="1" dirty="0"/>
              <a:t>H</a:t>
            </a:r>
            <a:r>
              <a:rPr lang="pt-BR" baseline="-25000" dirty="0"/>
              <a:t>0</a:t>
            </a:r>
            <a:r>
              <a:rPr lang="pt-BR" dirty="0"/>
              <a:t>: </a:t>
            </a:r>
            <a:r>
              <a:rPr lang="pt-BR" i="1" dirty="0">
                <a:latin typeface="Symbol" panose="05050102010706020507" pitchFamily="18" charset="2"/>
              </a:rPr>
              <a:t>m</a:t>
            </a:r>
            <a:r>
              <a:rPr lang="pt-BR" dirty="0"/>
              <a:t> </a:t>
            </a:r>
            <a:r>
              <a:rPr lang="pt-BR" dirty="0">
                <a:sym typeface="Symbol" panose="05050102010706020507" pitchFamily="18" charset="2"/>
              </a:rPr>
              <a:t></a:t>
            </a:r>
            <a:r>
              <a:rPr lang="pt-BR" dirty="0"/>
              <a:t> $21,000</a:t>
            </a:r>
            <a:r>
              <a:rPr lang="pt-BR" dirty="0">
                <a:solidFill>
                  <a:srgbClr val="FF0000"/>
                </a:solidFill>
              </a:rPr>
              <a:t> </a:t>
            </a:r>
            <a:r>
              <a:rPr lang="pt-BR" dirty="0">
                <a:solidFill>
                  <a:srgbClr val="C00000"/>
                </a:solidFill>
              </a:rPr>
              <a:t>(Claim)</a:t>
            </a:r>
          </a:p>
          <a:p>
            <a:pPr marL="400050" lvl="1" indent="0">
              <a:buNone/>
            </a:pPr>
            <a:r>
              <a:rPr lang="en-US" dirty="0"/>
              <a:t>and</a:t>
            </a:r>
          </a:p>
          <a:p>
            <a:pPr marL="400050" lvl="1" indent="0">
              <a:buNone/>
            </a:pPr>
            <a:r>
              <a:rPr lang="en-US" i="1" dirty="0"/>
              <a:t>H</a:t>
            </a:r>
            <a:r>
              <a:rPr lang="en-US" i="1" baseline="-25000" dirty="0"/>
              <a:t>a</a:t>
            </a:r>
            <a:r>
              <a:rPr lang="en-US" dirty="0"/>
              <a:t>: </a:t>
            </a:r>
            <a:r>
              <a:rPr lang="en-US" i="1" dirty="0">
                <a:latin typeface="Symbol" panose="05050102010706020507" pitchFamily="18" charset="2"/>
              </a:rPr>
              <a:t>m</a:t>
            </a:r>
            <a:r>
              <a:rPr lang="en-US" dirty="0"/>
              <a:t> &lt; $21,000.</a:t>
            </a:r>
          </a:p>
        </p:txBody>
      </p:sp>
      <p:sp>
        <p:nvSpPr>
          <p:cNvPr id="31745" name="Title 3">
            <a:extLst>
              <a:ext uri="{FF2B5EF4-FFF2-40B4-BE49-F238E27FC236}">
                <a16:creationId xmlns:a16="http://schemas.microsoft.com/office/drawing/2014/main" xmlns="" id="{FAA4EF4F-E719-43EA-88F7-D939025FD3D1}"/>
              </a:ext>
            </a:extLst>
          </p:cNvPr>
          <p:cNvSpPr>
            <a:spLocks noGrp="1"/>
          </p:cNvSpPr>
          <p:nvPr>
            <p:ph type="title"/>
          </p:nvPr>
        </p:nvSpPr>
        <p:spPr/>
        <p:txBody>
          <a:bodyPr/>
          <a:lstStyle/>
          <a:p>
            <a:r>
              <a:rPr lang="en-US" altLang="en-US" sz="4400" dirty="0">
                <a:solidFill>
                  <a:srgbClr val="83BB35"/>
                </a:solidFill>
              </a:rPr>
              <a:t>Solution:</a:t>
            </a:r>
            <a:r>
              <a:rPr lang="en-US" altLang="en-US" dirty="0">
                <a:solidFill>
                  <a:srgbClr val="83BB35"/>
                </a:solidFill>
              </a:rPr>
              <a:t> Hypothesis Testing Using a Rejection Region</a:t>
            </a:r>
            <a:endParaRPr lang="en-US" altLang="en-US" sz="4400" dirty="0"/>
          </a:p>
        </p:txBody>
      </p:sp>
      <p:sp>
        <p:nvSpPr>
          <p:cNvPr id="31753" name="Footer Placeholder 2">
            <a:extLst>
              <a:ext uri="{FF2B5EF4-FFF2-40B4-BE49-F238E27FC236}">
                <a16:creationId xmlns:a16="http://schemas.microsoft.com/office/drawing/2014/main" xmlns="" id="{ADB39A45-E8C3-4AF6-B7A7-FE1E477B117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79491040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xmlns="" id="{C5361865-7887-4B29-977A-1D4941743D6D}"/>
                  </a:ext>
                </a:extLst>
              </p:cNvPr>
              <p:cNvSpPr>
                <a:spLocks noGrp="1"/>
              </p:cNvSpPr>
              <p:nvPr>
                <p:ph idx="1"/>
              </p:nvPr>
            </p:nvSpPr>
            <p:spPr/>
            <p:txBody>
              <a:bodyPr/>
              <a:lstStyle/>
              <a:p>
                <a:pPr marL="0" indent="0">
                  <a:buNone/>
                </a:pPr>
                <a:r>
                  <a:rPr lang="en-US" dirty="0"/>
                  <a:t>The test is a left-tailed test, the level of significance is </a:t>
                </a:r>
                <a:br>
                  <a:rPr lang="en-US" dirty="0"/>
                </a:br>
                <a:r>
                  <a:rPr lang="en-US" i="1" dirty="0">
                    <a:latin typeface="Symbol" panose="05050102010706020507" pitchFamily="18" charset="2"/>
                  </a:rPr>
                  <a:t>a</a:t>
                </a:r>
                <a:r>
                  <a:rPr lang="en-US" dirty="0"/>
                  <a:t> = 0.05, and the degrees of freedom are</a:t>
                </a:r>
              </a:p>
              <a:p>
                <a:pPr marL="0" indent="0" algn="ctr">
                  <a:buNone/>
                </a:pPr>
                <a:r>
                  <a:rPr lang="en-US" dirty="0" err="1">
                    <a:solidFill>
                      <a:srgbClr val="C00000"/>
                    </a:solidFill>
                  </a:rPr>
                  <a:t>d.f.</a:t>
                </a:r>
                <a:r>
                  <a:rPr lang="en-US" dirty="0">
                    <a:solidFill>
                      <a:srgbClr val="C00000"/>
                    </a:solidFill>
                  </a:rPr>
                  <a:t> = 14 – 1 = 13</a:t>
                </a:r>
                <a:r>
                  <a:rPr lang="en-US" dirty="0"/>
                  <a:t>.</a:t>
                </a:r>
              </a:p>
              <a:p>
                <a:pPr marL="0" indent="0">
                  <a:buNone/>
                </a:pPr>
                <a:r>
                  <a:rPr lang="en-US" dirty="0"/>
                  <a:t>So, using Table 5, the critical value is </a:t>
                </a:r>
                <a:r>
                  <a:rPr lang="en-US" i="1" dirty="0"/>
                  <a:t>t</a:t>
                </a:r>
                <a:r>
                  <a:rPr lang="en-US" baseline="-25000" dirty="0"/>
                  <a:t>0</a:t>
                </a:r>
                <a:r>
                  <a:rPr lang="en-US" dirty="0"/>
                  <a:t> =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dirty="0"/>
                  <a:t>1.771. The rejection region is </a:t>
                </a:r>
                <a:r>
                  <a:rPr lang="en-US" i="1" dirty="0"/>
                  <a:t>t </a:t>
                </a:r>
                <a:r>
                  <a:rPr lang="en-US" dirty="0"/>
                  <a:t>&lt; </a:t>
                </a:r>
                <a14:m>
                  <m:oMath xmlns:m="http://schemas.openxmlformats.org/officeDocument/2006/math">
                    <m:r>
                      <a:rPr lang="en-US" i="1" dirty="0">
                        <a:latin typeface="Cambria Math" panose="02040503050406030204" pitchFamily="18" charset="0"/>
                        <a:ea typeface="Cambria Math" panose="02040503050406030204" pitchFamily="18" charset="0"/>
                      </a:rPr>
                      <m:t>−</m:t>
                    </m:r>
                  </m:oMath>
                </a14:m>
                <a:r>
                  <a:rPr lang="en-US" dirty="0"/>
                  <a:t>1.771. The standardized test statistic is</a:t>
                </a:r>
              </a:p>
              <a:p>
                <a:pPr marL="0" indent="0" algn="ctr">
                  <a:buNone/>
                </a:pPr>
                <a:r>
                  <a:rPr lang="en-US" i="1" dirty="0">
                    <a:solidFill>
                      <a:srgbClr val="C00000"/>
                    </a:solidFill>
                  </a:rPr>
                  <a:t>     t </a:t>
                </a:r>
                <a:r>
                  <a:rPr lang="en-US" dirty="0">
                    <a:solidFill>
                      <a:srgbClr val="C00000"/>
                    </a:solidFill>
                  </a:rPr>
                  <a:t>= </a:t>
                </a:r>
                <a14:m>
                  <m:oMath xmlns:m="http://schemas.openxmlformats.org/officeDocument/2006/math">
                    <m:f>
                      <m:fPr>
                        <m:ctrlPr>
                          <a:rPr lang="en-US" i="1" smtClean="0">
                            <a:solidFill>
                              <a:srgbClr val="C00000"/>
                            </a:solidFill>
                            <a:latin typeface="Cambria Math" panose="02040503050406030204" pitchFamily="18" charset="0"/>
                          </a:rPr>
                        </m:ctrlPr>
                      </m:fPr>
                      <m:num>
                        <m:acc>
                          <m:accPr>
                            <m:chr m:val="̅"/>
                            <m:ctrlPr>
                              <a:rPr lang="en-US" i="1">
                                <a:solidFill>
                                  <a:srgbClr val="C00000"/>
                                </a:solidFill>
                                <a:latin typeface="Cambria Math" panose="02040503050406030204" pitchFamily="18" charset="0"/>
                              </a:rPr>
                            </m:ctrlPr>
                          </m:accPr>
                          <m:e>
                            <m:r>
                              <m:rPr>
                                <m:nor/>
                              </m:rPr>
                              <a:rPr lang="en-US" i="1" dirty="0">
                                <a:solidFill>
                                  <a:srgbClr val="C00000"/>
                                </a:solidFill>
                              </a:rPr>
                              <m:t>x</m:t>
                            </m:r>
                          </m:e>
                        </m:acc>
                        <m:r>
                          <m:rPr>
                            <m:nor/>
                          </m:rPr>
                          <a:rPr lang="en-US" i="1" dirty="0">
                            <a:solidFill>
                              <a:srgbClr val="C00000"/>
                            </a:solidFill>
                          </a:rPr>
                          <m:t> </m:t>
                        </m:r>
                        <m:r>
                          <m:rPr>
                            <m:nor/>
                          </m:rPr>
                          <a:rPr lang="en-US" dirty="0">
                            <a:solidFill>
                              <a:srgbClr val="C00000"/>
                            </a:solidFill>
                          </a:rPr>
                          <m:t>− </m:t>
                        </m:r>
                        <m:r>
                          <m:rPr>
                            <m:nor/>
                          </m:rPr>
                          <a:rPr lang="en-US" i="1" dirty="0">
                            <a:solidFill>
                              <a:srgbClr val="C00000"/>
                            </a:solidFill>
                            <a:latin typeface="Symbol" panose="05050102010706020507" pitchFamily="18" charset="2"/>
                          </a:rPr>
                          <m:t>m</m:t>
                        </m:r>
                        <m:r>
                          <m:rPr>
                            <m:nor/>
                          </m:rPr>
                          <a:rPr lang="en-US" i="1" dirty="0">
                            <a:solidFill>
                              <a:srgbClr val="C00000"/>
                            </a:solidFill>
                            <a:latin typeface="Symbol" panose="05050102010706020507" pitchFamily="18" charset="2"/>
                          </a:rPr>
                          <m:t> </m:t>
                        </m:r>
                      </m:num>
                      <m:den>
                        <m:r>
                          <m:rPr>
                            <m:nor/>
                          </m:rPr>
                          <a:rPr lang="en-US" b="0" i="1" dirty="0" smtClean="0">
                            <a:solidFill>
                              <a:srgbClr val="C00000"/>
                            </a:solidFill>
                            <a:latin typeface="Cambria Math" panose="02040503050406030204" pitchFamily="18" charset="0"/>
                          </a:rPr>
                          <m:t>s</m:t>
                        </m:r>
                        <m:r>
                          <m:rPr>
                            <m:nor/>
                          </m:rPr>
                          <a:rPr lang="en-US" b="0" i="1" dirty="0" smtClean="0">
                            <a:solidFill>
                              <a:srgbClr val="C00000"/>
                            </a:solidFill>
                            <a:latin typeface="Cambria Math" panose="02040503050406030204" pitchFamily="18" charset="0"/>
                          </a:rPr>
                          <m:t> </m:t>
                        </m:r>
                        <m:r>
                          <m:rPr>
                            <m:nor/>
                          </m:rPr>
                          <a:rPr lang="en-US" dirty="0">
                            <a:solidFill>
                              <a:srgbClr val="C00000"/>
                            </a:solidFill>
                          </a:rPr>
                          <m:t>/</m:t>
                        </m:r>
                        <m:rad>
                          <m:radPr>
                            <m:degHide m:val="on"/>
                            <m:ctrlPr>
                              <a:rPr lang="en-US" i="1">
                                <a:solidFill>
                                  <a:srgbClr val="C00000"/>
                                </a:solidFill>
                                <a:latin typeface="Cambria Math" panose="02040503050406030204" pitchFamily="18" charset="0"/>
                              </a:rPr>
                            </m:ctrlPr>
                          </m:radPr>
                          <m:deg/>
                          <m:e>
                            <m:r>
                              <m:rPr>
                                <m:nor/>
                              </m:rPr>
                              <a:rPr lang="en-US" i="1" dirty="0">
                                <a:solidFill>
                                  <a:srgbClr val="C00000"/>
                                </a:solidFill>
                              </a:rPr>
                              <m:t>n</m:t>
                            </m:r>
                          </m:e>
                        </m:rad>
                        <m:r>
                          <m:rPr>
                            <m:nor/>
                          </m:rPr>
                          <a:rPr lang="en-US" dirty="0">
                            <a:solidFill>
                              <a:srgbClr val="C00000"/>
                            </a:solidFill>
                          </a:rPr>
                          <m:t> </m:t>
                        </m:r>
                      </m:den>
                    </m:f>
                  </m:oMath>
                </a14:m>
                <a:r>
                  <a:rPr lang="en-US" dirty="0">
                    <a:solidFill>
                      <a:srgbClr val="C00000"/>
                    </a:solidFill>
                  </a:rPr>
                  <a:t> = </a:t>
                </a:r>
                <a14:m>
                  <m:oMath xmlns:m="http://schemas.openxmlformats.org/officeDocument/2006/math">
                    <m:f>
                      <m:fPr>
                        <m:ctrlPr>
                          <a:rPr lang="en-US" i="1" smtClean="0">
                            <a:solidFill>
                              <a:srgbClr val="C00000"/>
                            </a:solidFill>
                            <a:latin typeface="Cambria Math" panose="02040503050406030204" pitchFamily="18" charset="0"/>
                          </a:rPr>
                        </m:ctrlPr>
                      </m:fPr>
                      <m:num>
                        <m:r>
                          <m:rPr>
                            <m:nor/>
                          </m:rPr>
                          <a:rPr lang="en-US" dirty="0">
                            <a:solidFill>
                              <a:srgbClr val="C00000"/>
                            </a:solidFill>
                          </a:rPr>
                          <m:t>19,189 − 21,000 </m:t>
                        </m:r>
                      </m:num>
                      <m:den>
                        <m:r>
                          <m:rPr>
                            <m:nor/>
                          </m:rPr>
                          <a:rPr lang="en-US" dirty="0">
                            <a:solidFill>
                              <a:srgbClr val="C00000"/>
                            </a:solidFill>
                          </a:rPr>
                          <m:t>2950/</m:t>
                        </m:r>
                        <m:rad>
                          <m:radPr>
                            <m:degHide m:val="on"/>
                            <m:ctrlPr>
                              <a:rPr lang="en-US" i="1">
                                <a:solidFill>
                                  <a:srgbClr val="C00000"/>
                                </a:solidFill>
                                <a:latin typeface="Cambria Math" panose="02040503050406030204" pitchFamily="18" charset="0"/>
                              </a:rPr>
                            </m:ctrlPr>
                          </m:radPr>
                          <m:deg/>
                          <m:e>
                            <m:r>
                              <m:rPr>
                                <m:nor/>
                              </m:rPr>
                              <a:rPr lang="en-US" dirty="0">
                                <a:solidFill>
                                  <a:srgbClr val="C00000"/>
                                </a:solidFill>
                              </a:rPr>
                              <m:t>14 </m:t>
                            </m:r>
                          </m:e>
                        </m:rad>
                      </m:den>
                    </m:f>
                  </m:oMath>
                </a14:m>
                <a:r>
                  <a:rPr lang="en-US" dirty="0">
                    <a:solidFill>
                      <a:srgbClr val="C00000"/>
                    </a:solidFill>
                  </a:rPr>
                  <a:t>       Assume </a:t>
                </a:r>
                <a:r>
                  <a:rPr lang="en-US" i="1" dirty="0">
                    <a:solidFill>
                      <a:srgbClr val="C00000"/>
                    </a:solidFill>
                    <a:latin typeface="Symbol" panose="05050102010706020507" pitchFamily="18" charset="2"/>
                  </a:rPr>
                  <a:t>m</a:t>
                </a:r>
                <a:r>
                  <a:rPr lang="en-US" dirty="0">
                    <a:solidFill>
                      <a:srgbClr val="C00000"/>
                    </a:solidFill>
                  </a:rPr>
                  <a:t> = 21,000.</a:t>
                </a:r>
              </a:p>
              <a:p>
                <a:pPr marL="0" indent="0">
                  <a:buNone/>
                </a:pPr>
                <a:r>
                  <a:rPr lang="en-US" dirty="0">
                    <a:solidFill>
                      <a:srgbClr val="C00000"/>
                    </a:solidFill>
                  </a:rPr>
                  <a:t>        </a:t>
                </a:r>
                <a14:m>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m:t>
                    </m:r>
                  </m:oMath>
                </a14:m>
                <a:r>
                  <a:rPr lang="en-US" dirty="0">
                    <a:solidFill>
                      <a:srgbClr val="C00000"/>
                    </a:solidFill>
                  </a:rPr>
                  <a:t> </a:t>
                </a:r>
                <a14:m>
                  <m:oMath xmlns:m="http://schemas.openxmlformats.org/officeDocument/2006/math">
                    <m:r>
                      <a:rPr lang="en-US" i="1" dirty="0">
                        <a:solidFill>
                          <a:srgbClr val="C00000"/>
                        </a:solidFill>
                        <a:latin typeface="Cambria Math" panose="02040503050406030204" pitchFamily="18" charset="0"/>
                        <a:ea typeface="Cambria Math" panose="02040503050406030204" pitchFamily="18" charset="0"/>
                      </a:rPr>
                      <m:t>− </m:t>
                    </m:r>
                  </m:oMath>
                </a14:m>
                <a:r>
                  <a:rPr lang="en-US" dirty="0">
                    <a:solidFill>
                      <a:srgbClr val="C00000"/>
                    </a:solidFill>
                  </a:rPr>
                  <a:t>2.297.</a:t>
                </a:r>
              </a:p>
            </p:txBody>
          </p:sp>
        </mc:Choice>
        <mc:Fallback xmlns="">
          <p:sp>
            <p:nvSpPr>
              <p:cNvPr id="3" name="Content Placeholder 2">
                <a:extLst>
                  <a:ext uri="{FF2B5EF4-FFF2-40B4-BE49-F238E27FC236}">
                    <a16:creationId xmlns:a16="http://schemas.microsoft.com/office/drawing/2014/main" id="{C5361865-7887-4B29-977A-1D4941743D6D}"/>
                  </a:ext>
                </a:extLst>
              </p:cNvPr>
              <p:cNvSpPr>
                <a:spLocks noGrp="1" noRot="1" noChangeAspect="1" noMove="1" noResize="1" noEditPoints="1" noAdjustHandles="1" noChangeArrowheads="1" noChangeShapeType="1" noTextEdit="1"/>
              </p:cNvSpPr>
              <p:nvPr>
                <p:ph idx="1"/>
              </p:nvPr>
            </p:nvSpPr>
            <p:spPr>
              <a:blipFill>
                <a:blip r:embed="rId2"/>
                <a:stretch>
                  <a:fillRect l="-1481" t="-1482" r="-1407"/>
                </a:stretch>
              </a:blipFill>
            </p:spPr>
            <p:txBody>
              <a:bodyPr/>
              <a:lstStyle/>
              <a:p>
                <a:r>
                  <a:rPr lang="en-US">
                    <a:noFill/>
                  </a:rPr>
                  <a:t> </a:t>
                </a:r>
              </a:p>
            </p:txBody>
          </p:sp>
        </mc:Fallback>
      </mc:AlternateContent>
      <p:sp>
        <p:nvSpPr>
          <p:cNvPr id="31745" name="Title 3">
            <a:extLst>
              <a:ext uri="{FF2B5EF4-FFF2-40B4-BE49-F238E27FC236}">
                <a16:creationId xmlns:a16="http://schemas.microsoft.com/office/drawing/2014/main" xmlns="" id="{FAA4EF4F-E719-43EA-88F7-D939025FD3D1}"/>
              </a:ext>
            </a:extLst>
          </p:cNvPr>
          <p:cNvSpPr>
            <a:spLocks noGrp="1"/>
          </p:cNvSpPr>
          <p:nvPr>
            <p:ph type="title"/>
          </p:nvPr>
        </p:nvSpPr>
        <p:spPr/>
        <p:txBody>
          <a:bodyPr/>
          <a:lstStyle/>
          <a:p>
            <a:r>
              <a:rPr lang="en-US" altLang="en-US" dirty="0">
                <a:solidFill>
                  <a:srgbClr val="83BB35"/>
                </a:solidFill>
              </a:rPr>
              <a:t>Solution: Hypothesis Testing Using a Rejection Region</a:t>
            </a:r>
            <a:endParaRPr lang="en-US" altLang="en-US" sz="4400" dirty="0"/>
          </a:p>
        </p:txBody>
      </p:sp>
      <p:sp>
        <p:nvSpPr>
          <p:cNvPr id="31753" name="Footer Placeholder 2">
            <a:extLst>
              <a:ext uri="{FF2B5EF4-FFF2-40B4-BE49-F238E27FC236}">
                <a16:creationId xmlns:a16="http://schemas.microsoft.com/office/drawing/2014/main" xmlns="" id="{ADB39A45-E8C3-4AF6-B7A7-FE1E477B117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20969214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5361865-7887-4B29-977A-1D4941743D6D}"/>
              </a:ext>
            </a:extLst>
          </p:cNvPr>
          <p:cNvSpPr>
            <a:spLocks noGrp="1"/>
          </p:cNvSpPr>
          <p:nvPr>
            <p:ph idx="1"/>
          </p:nvPr>
        </p:nvSpPr>
        <p:spPr>
          <a:xfrm>
            <a:off x="457200" y="1600201"/>
            <a:ext cx="8229600" cy="1443732"/>
          </a:xfrm>
        </p:spPr>
        <p:txBody>
          <a:bodyPr/>
          <a:lstStyle/>
          <a:p>
            <a:pPr marL="0" indent="0">
              <a:buNone/>
            </a:pPr>
            <a:r>
              <a:rPr lang="en-US" dirty="0"/>
              <a:t>The figure shows the location of the rejection region and the standardized test statistic </a:t>
            </a:r>
            <a:r>
              <a:rPr lang="en-US" i="1" dirty="0"/>
              <a:t>t</a:t>
            </a:r>
            <a:r>
              <a:rPr lang="en-US" dirty="0"/>
              <a:t>. Because </a:t>
            </a:r>
            <a:r>
              <a:rPr lang="en-US" i="1" dirty="0"/>
              <a:t>t </a:t>
            </a:r>
            <a:r>
              <a:rPr lang="en-US" dirty="0"/>
              <a:t>is in the rejection region, you </a:t>
            </a:r>
            <a:r>
              <a:rPr lang="en-US" dirty="0">
                <a:solidFill>
                  <a:srgbClr val="C00000"/>
                </a:solidFill>
              </a:rPr>
              <a:t>reject the null hypothesis</a:t>
            </a:r>
            <a:r>
              <a:rPr lang="en-US" dirty="0"/>
              <a:t>.</a:t>
            </a:r>
            <a:endParaRPr lang="en-US" dirty="0">
              <a:solidFill>
                <a:srgbClr val="C00000"/>
              </a:solidFill>
            </a:endParaRPr>
          </a:p>
        </p:txBody>
      </p:sp>
      <p:sp>
        <p:nvSpPr>
          <p:cNvPr id="31745" name="Title 3">
            <a:extLst>
              <a:ext uri="{FF2B5EF4-FFF2-40B4-BE49-F238E27FC236}">
                <a16:creationId xmlns:a16="http://schemas.microsoft.com/office/drawing/2014/main" xmlns="" id="{FAA4EF4F-E719-43EA-88F7-D939025FD3D1}"/>
              </a:ext>
            </a:extLst>
          </p:cNvPr>
          <p:cNvSpPr>
            <a:spLocks noGrp="1"/>
          </p:cNvSpPr>
          <p:nvPr>
            <p:ph type="title"/>
          </p:nvPr>
        </p:nvSpPr>
        <p:spPr/>
        <p:txBody>
          <a:bodyPr/>
          <a:lstStyle/>
          <a:p>
            <a:r>
              <a:rPr lang="en-US" altLang="en-US" dirty="0">
                <a:solidFill>
                  <a:srgbClr val="83BB35"/>
                </a:solidFill>
              </a:rPr>
              <a:t>Solution: Hypothesis Testing Using a Rejection Region</a:t>
            </a:r>
            <a:endParaRPr lang="en-US" altLang="en-US" sz="4400" dirty="0"/>
          </a:p>
        </p:txBody>
      </p:sp>
      <p:sp>
        <p:nvSpPr>
          <p:cNvPr id="31753" name="Footer Placeholder 2">
            <a:extLst>
              <a:ext uri="{FF2B5EF4-FFF2-40B4-BE49-F238E27FC236}">
                <a16:creationId xmlns:a16="http://schemas.microsoft.com/office/drawing/2014/main" xmlns="" id="{ADB39A45-E8C3-4AF6-B7A7-FE1E477B117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5" name="Picture 4" descr="A close up of a logo&#10;&#10;Description generated with very high confidence">
            <a:extLst>
              <a:ext uri="{FF2B5EF4-FFF2-40B4-BE49-F238E27FC236}">
                <a16:creationId xmlns:a16="http://schemas.microsoft.com/office/drawing/2014/main" xmlns="" id="{A60E4EC2-B0C3-4E48-BCE1-6261888833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1015" y="3093137"/>
            <a:ext cx="3817628" cy="2944374"/>
          </a:xfrm>
          <a:prstGeom prst="rect">
            <a:avLst/>
          </a:prstGeom>
        </p:spPr>
      </p:pic>
      <p:sp>
        <p:nvSpPr>
          <p:cNvPr id="6" name="Rectangle 5">
            <a:extLst>
              <a:ext uri="{FF2B5EF4-FFF2-40B4-BE49-F238E27FC236}">
                <a16:creationId xmlns:a16="http://schemas.microsoft.com/office/drawing/2014/main" xmlns="" id="{0D6F315E-5598-4C7B-8A3B-44D08F48A5E9}"/>
              </a:ext>
            </a:extLst>
          </p:cNvPr>
          <p:cNvSpPr/>
          <p:nvPr/>
        </p:nvSpPr>
        <p:spPr>
          <a:xfrm>
            <a:off x="524577" y="3226496"/>
            <a:ext cx="4343400" cy="2677656"/>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There is enough evidence at the 5% level of significance to reject the claim that the mean price of used cars sold in the last 12 months is at least $21,000.</a:t>
            </a:r>
          </a:p>
        </p:txBody>
      </p:sp>
    </p:spTree>
    <p:extLst>
      <p:ext uri="{BB962C8B-B14F-4D97-AF65-F5344CB8AC3E}">
        <p14:creationId xmlns:p14="http://schemas.microsoft.com/office/powerpoint/2010/main" val="103891438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a:extLst>
              <a:ext uri="{FF2B5EF4-FFF2-40B4-BE49-F238E27FC236}">
                <a16:creationId xmlns:a16="http://schemas.microsoft.com/office/drawing/2014/main" xmlns="" id="{F914845D-866B-4B74-B5A3-4F0405577CF9}"/>
              </a:ext>
            </a:extLst>
          </p:cNvPr>
          <p:cNvSpPr>
            <a:spLocks noGrp="1" noChangeArrowheads="1"/>
          </p:cNvSpPr>
          <p:nvPr>
            <p:ph type="title"/>
          </p:nvPr>
        </p:nvSpPr>
        <p:spPr/>
        <p:txBody>
          <a:bodyPr/>
          <a:lstStyle/>
          <a:p>
            <a:pPr eaLnBrk="1" hangingPunct="1"/>
            <a:r>
              <a:rPr lang="en-US" altLang="en-US" dirty="0">
                <a:solidFill>
                  <a:srgbClr val="83BB35"/>
                </a:solidFill>
              </a:rPr>
              <a:t>Example: Hypothesis Testing Using Rejection Regions</a:t>
            </a:r>
            <a:endParaRPr lang="el-GR" altLang="en-US" dirty="0">
              <a:solidFill>
                <a:srgbClr val="83BB35"/>
              </a:solidFill>
            </a:endParaRPr>
          </a:p>
        </p:txBody>
      </p:sp>
      <p:sp>
        <p:nvSpPr>
          <p:cNvPr id="32770" name="Content Placeholder 10">
            <a:extLst>
              <a:ext uri="{FF2B5EF4-FFF2-40B4-BE49-F238E27FC236}">
                <a16:creationId xmlns:a16="http://schemas.microsoft.com/office/drawing/2014/main" xmlns="" id="{62B74372-8315-4812-A35A-42597F65D1F1}"/>
              </a:ext>
            </a:extLst>
          </p:cNvPr>
          <p:cNvSpPr>
            <a:spLocks noGrp="1"/>
          </p:cNvSpPr>
          <p:nvPr>
            <p:ph idx="1"/>
          </p:nvPr>
        </p:nvSpPr>
        <p:spPr>
          <a:xfrm>
            <a:off x="457200" y="1600200"/>
            <a:ext cx="8229600" cy="3444875"/>
          </a:xfrm>
        </p:spPr>
        <p:txBody>
          <a:bodyPr/>
          <a:lstStyle/>
          <a:p>
            <a:pPr marL="0" indent="0">
              <a:buFont typeface="Arial" panose="020B0604020202020204" pitchFamily="34" charset="0"/>
              <a:buNone/>
              <a:tabLst>
                <a:tab pos="625475" algn="l"/>
              </a:tabLst>
            </a:pPr>
            <a:r>
              <a:rPr lang="en-US" altLang="en-US" dirty="0"/>
              <a:t>An industrial company claims that the mean pH level of the water in a nearby river is 6.8. You randomly select 39 water samples and measure the pH of each. The sample mean and standard deviation are 6.7 and 0.35, respectively. Is there enough evidence to reject the company</a:t>
            </a:r>
            <a:r>
              <a:rPr lang="ja-JP" altLang="en-US" dirty="0"/>
              <a:t>’</a:t>
            </a:r>
            <a:r>
              <a:rPr lang="en-US" altLang="ja-JP" dirty="0"/>
              <a:t>s claim at </a:t>
            </a:r>
            <a:r>
              <a:rPr lang="el-GR" altLang="ja-JP" i="1" dirty="0"/>
              <a:t>α</a:t>
            </a:r>
            <a:r>
              <a:rPr lang="en-US" altLang="ja-JP" dirty="0"/>
              <a:t> = 0.05? </a:t>
            </a:r>
          </a:p>
          <a:p>
            <a:pPr marL="0" indent="0">
              <a:buFont typeface="Arial" panose="020B0604020202020204" pitchFamily="34" charset="0"/>
              <a:buNone/>
              <a:tabLst>
                <a:tab pos="625475" algn="l"/>
              </a:tabLst>
            </a:pPr>
            <a:endParaRPr lang="en-US" altLang="en-US" dirty="0"/>
          </a:p>
        </p:txBody>
      </p:sp>
      <p:sp>
        <p:nvSpPr>
          <p:cNvPr id="32772" name="Footer Placeholder 2">
            <a:extLst>
              <a:ext uri="{FF2B5EF4-FFF2-40B4-BE49-F238E27FC236}">
                <a16:creationId xmlns:a16="http://schemas.microsoft.com/office/drawing/2014/main" xmlns="" id="{58CF73B9-FFC7-46E5-B3EF-8C9A01EA460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96299453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a:extLst>
              <a:ext uri="{FF2B5EF4-FFF2-40B4-BE49-F238E27FC236}">
                <a16:creationId xmlns:a16="http://schemas.microsoft.com/office/drawing/2014/main" xmlns="" id="{831FA953-985A-43C1-AACE-184256ACC870}"/>
              </a:ext>
            </a:extLst>
          </p:cNvPr>
          <p:cNvSpPr>
            <a:spLocks noGrp="1"/>
          </p:cNvSpPr>
          <p:nvPr>
            <p:ph type="title"/>
          </p:nvPr>
        </p:nvSpPr>
        <p:spPr/>
        <p:txBody>
          <a:bodyPr/>
          <a:lstStyle/>
          <a:p>
            <a:pPr eaLnBrk="1" hangingPunct="1"/>
            <a:r>
              <a:rPr lang="en-US" altLang="en-US"/>
              <a:t>Chapter Outline</a:t>
            </a:r>
          </a:p>
        </p:txBody>
      </p:sp>
      <p:sp>
        <p:nvSpPr>
          <p:cNvPr id="3" name="Content Placeholder 2">
            <a:extLst>
              <a:ext uri="{FF2B5EF4-FFF2-40B4-BE49-F238E27FC236}">
                <a16:creationId xmlns:a16="http://schemas.microsoft.com/office/drawing/2014/main" xmlns="" id="{B0664CA6-AC2B-49A5-8DB3-05217B6F4E2C}"/>
              </a:ext>
            </a:extLst>
          </p:cNvPr>
          <p:cNvSpPr>
            <a:spLocks noGrp="1"/>
          </p:cNvSpPr>
          <p:nvPr>
            <p:ph idx="1"/>
          </p:nvPr>
        </p:nvSpPr>
        <p:spPr/>
        <p:txBody>
          <a:bodyPr/>
          <a:lstStyle/>
          <a:p>
            <a:pPr eaLnBrk="1" hangingPunct="1">
              <a:buFont typeface="Arial" charset="0"/>
              <a:buChar char="•"/>
              <a:defRPr/>
            </a:pPr>
            <a:r>
              <a:rPr lang="en-US" dirty="0">
                <a:ea typeface="+mn-ea"/>
              </a:rPr>
              <a:t>7.1 Introduction to Hypothesis Testing</a:t>
            </a:r>
          </a:p>
          <a:p>
            <a:pPr eaLnBrk="1" hangingPunct="1">
              <a:buFont typeface="Arial" charset="0"/>
              <a:buChar char="•"/>
              <a:defRPr/>
            </a:pPr>
            <a:r>
              <a:rPr lang="en-US" dirty="0">
                <a:ea typeface="+mn-ea"/>
              </a:rPr>
              <a:t>7.2 Hypothesis Testing for the Mean (</a:t>
            </a:r>
            <a:r>
              <a:rPr lang="en-US" i="1" dirty="0">
                <a:ea typeface="+mn-ea"/>
                <a:sym typeface="Symbol"/>
              </a:rPr>
              <a:t></a:t>
            </a:r>
            <a:r>
              <a:rPr lang="en-US" dirty="0">
                <a:ea typeface="+mn-ea"/>
                <a:sym typeface="Symbol"/>
              </a:rPr>
              <a:t> Known</a:t>
            </a:r>
            <a:r>
              <a:rPr lang="en-US" dirty="0">
                <a:ea typeface="+mn-ea"/>
              </a:rPr>
              <a:t>)</a:t>
            </a:r>
          </a:p>
          <a:p>
            <a:pPr eaLnBrk="1" hangingPunct="1">
              <a:buFont typeface="Arial" charset="0"/>
              <a:buChar char="•"/>
              <a:defRPr/>
            </a:pPr>
            <a:r>
              <a:rPr lang="en-US" dirty="0">
                <a:ea typeface="+mn-ea"/>
              </a:rPr>
              <a:t>7.3 Hypothesis Testing for the Mean (</a:t>
            </a:r>
            <a:r>
              <a:rPr lang="en-US" i="1" dirty="0">
                <a:ea typeface="+mn-ea"/>
                <a:sym typeface="Symbol"/>
              </a:rPr>
              <a:t></a:t>
            </a:r>
            <a:r>
              <a:rPr lang="en-US" dirty="0">
                <a:ea typeface="+mn-ea"/>
                <a:sym typeface="Symbol"/>
              </a:rPr>
              <a:t> Unknown</a:t>
            </a:r>
            <a:r>
              <a:rPr lang="en-US" dirty="0">
                <a:ea typeface="+mn-ea"/>
              </a:rPr>
              <a:t>)</a:t>
            </a:r>
          </a:p>
          <a:p>
            <a:pPr eaLnBrk="1" hangingPunct="1">
              <a:buFont typeface="Arial" charset="0"/>
              <a:buChar char="•"/>
              <a:defRPr/>
            </a:pPr>
            <a:r>
              <a:rPr lang="en-US" dirty="0">
                <a:ea typeface="+mn-ea"/>
              </a:rPr>
              <a:t>7.4 Hypothesis Testing for Proportions</a:t>
            </a:r>
          </a:p>
          <a:p>
            <a:pPr marL="398463" indent="-398463" eaLnBrk="1" hangingPunct="1">
              <a:buFont typeface="Arial" charset="0"/>
              <a:buChar char="•"/>
              <a:defRPr/>
            </a:pPr>
            <a:r>
              <a:rPr lang="en-US" dirty="0">
                <a:ea typeface="+mn-ea"/>
              </a:rPr>
              <a:t>7.5 Hypothesis Testing for Variance and Standard</a:t>
            </a:r>
            <a:br>
              <a:rPr lang="en-US" dirty="0">
                <a:ea typeface="+mn-ea"/>
              </a:rPr>
            </a:br>
            <a:r>
              <a:rPr lang="en-US" dirty="0">
                <a:ea typeface="+mn-ea"/>
              </a:rPr>
              <a:t>      Deviation</a:t>
            </a:r>
          </a:p>
        </p:txBody>
      </p:sp>
      <p:sp>
        <p:nvSpPr>
          <p:cNvPr id="12291" name="Footer Placeholder 2">
            <a:extLst>
              <a:ext uri="{FF2B5EF4-FFF2-40B4-BE49-F238E27FC236}">
                <a16:creationId xmlns:a16="http://schemas.microsoft.com/office/drawing/2014/main" xmlns="" id="{5CA19968-947B-4227-8258-6EEF8478AE4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94524037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xmlns="" id="{7AF0A61D-D04A-4A0B-B015-7DB7BEEA0EA4}"/>
              </a:ext>
            </a:extLst>
          </p:cNvPr>
          <p:cNvSpPr>
            <a:spLocks noGrp="1"/>
          </p:cNvSpPr>
          <p:nvPr>
            <p:ph idx="1"/>
          </p:nvPr>
        </p:nvSpPr>
        <p:spPr/>
        <p:txBody>
          <a:bodyPr/>
          <a:lstStyle/>
          <a:p>
            <a:pPr marL="0" indent="0">
              <a:buNone/>
            </a:pPr>
            <a:r>
              <a:rPr lang="en-US" b="1" dirty="0">
                <a:solidFill>
                  <a:srgbClr val="92D050"/>
                </a:solidFill>
              </a:rPr>
              <a:t>Solution:</a:t>
            </a:r>
          </a:p>
          <a:p>
            <a:pPr marL="0" indent="0">
              <a:buNone/>
            </a:pPr>
            <a:r>
              <a:rPr lang="en-US" dirty="0"/>
              <a:t>Because </a:t>
            </a:r>
            <a:r>
              <a:rPr lang="en-US" i="1" dirty="0">
                <a:latin typeface="Symbol" panose="05050102010706020507" pitchFamily="18" charset="2"/>
              </a:rPr>
              <a:t>s</a:t>
            </a:r>
            <a:r>
              <a:rPr lang="en-US" dirty="0"/>
              <a:t> is unknown, the sample is random, and </a:t>
            </a:r>
            <a:br>
              <a:rPr lang="en-US" dirty="0"/>
            </a:br>
            <a:r>
              <a:rPr lang="en-US" i="1" dirty="0"/>
              <a:t>n </a:t>
            </a:r>
            <a:r>
              <a:rPr lang="en-US" dirty="0"/>
              <a:t>= 39 </a:t>
            </a:r>
            <a:r>
              <a:rPr lang="en-US" dirty="0">
                <a:sym typeface="Symbol" panose="05050102010706020507" pitchFamily="18" charset="2"/>
              </a:rPr>
              <a:t></a:t>
            </a:r>
            <a:r>
              <a:rPr lang="en-US" dirty="0"/>
              <a:t> 30, you can use the </a:t>
            </a:r>
            <a:r>
              <a:rPr lang="en-US" i="1" dirty="0"/>
              <a:t>t</a:t>
            </a:r>
            <a:r>
              <a:rPr lang="en-US" dirty="0"/>
              <a:t>-test. The claim is “the mean pH level is 6.8.” So, the null and alternative hypotheses are</a:t>
            </a:r>
          </a:p>
          <a:p>
            <a:pPr marL="0" indent="0" algn="ctr">
              <a:buNone/>
            </a:pPr>
            <a:r>
              <a:rPr lang="en-US" i="1" dirty="0"/>
              <a:t>H</a:t>
            </a:r>
            <a:r>
              <a:rPr lang="en-US" baseline="-25000" dirty="0"/>
              <a:t>0</a:t>
            </a:r>
            <a:r>
              <a:rPr lang="en-US" dirty="0"/>
              <a:t>: </a:t>
            </a:r>
            <a:r>
              <a:rPr lang="en-US" i="1" dirty="0">
                <a:latin typeface="Symbol" panose="05050102010706020507" pitchFamily="18" charset="2"/>
              </a:rPr>
              <a:t>m</a:t>
            </a:r>
            <a:r>
              <a:rPr lang="en-US" dirty="0"/>
              <a:t> = 6.8 </a:t>
            </a:r>
            <a:r>
              <a:rPr lang="en-US" dirty="0">
                <a:solidFill>
                  <a:srgbClr val="C00000"/>
                </a:solidFill>
              </a:rPr>
              <a:t>(Claim) </a:t>
            </a:r>
            <a:r>
              <a:rPr lang="en-US" dirty="0"/>
              <a:t>and </a:t>
            </a:r>
            <a:r>
              <a:rPr lang="en-US" i="1" dirty="0"/>
              <a:t>H</a:t>
            </a:r>
            <a:r>
              <a:rPr lang="en-US" i="1" baseline="-25000" dirty="0"/>
              <a:t>a</a:t>
            </a:r>
            <a:r>
              <a:rPr lang="en-US" dirty="0"/>
              <a:t>: </a:t>
            </a:r>
            <a:r>
              <a:rPr lang="en-US" i="1" dirty="0">
                <a:latin typeface="Symbol" panose="05050102010706020507" pitchFamily="18" charset="2"/>
              </a:rPr>
              <a:t>m</a:t>
            </a:r>
            <a:r>
              <a:rPr lang="en-US" dirty="0"/>
              <a:t> </a:t>
            </a:r>
            <a:r>
              <a:rPr lang="en-US" dirty="0">
                <a:sym typeface="Symbol" panose="05050102010706020507" pitchFamily="18" charset="2"/>
              </a:rPr>
              <a:t></a:t>
            </a:r>
            <a:r>
              <a:rPr lang="en-US" dirty="0"/>
              <a:t> 6.8.</a:t>
            </a:r>
          </a:p>
        </p:txBody>
      </p:sp>
      <p:sp>
        <p:nvSpPr>
          <p:cNvPr id="34817" name="Title 3">
            <a:extLst>
              <a:ext uri="{FF2B5EF4-FFF2-40B4-BE49-F238E27FC236}">
                <a16:creationId xmlns:a16="http://schemas.microsoft.com/office/drawing/2014/main" xmlns="" id="{52D139AA-E370-40D6-A5BD-DD69BDD934E7}"/>
              </a:ext>
            </a:extLst>
          </p:cNvPr>
          <p:cNvSpPr>
            <a:spLocks noGrp="1"/>
          </p:cNvSpPr>
          <p:nvPr>
            <p:ph type="title"/>
          </p:nvPr>
        </p:nvSpPr>
        <p:spPr/>
        <p:txBody>
          <a:bodyPr/>
          <a:lstStyle/>
          <a:p>
            <a:r>
              <a:rPr lang="en-US" altLang="en-US" sz="4400" dirty="0">
                <a:solidFill>
                  <a:srgbClr val="83BB35"/>
                </a:solidFill>
              </a:rPr>
              <a:t>Solution: </a:t>
            </a:r>
            <a:r>
              <a:rPr lang="en-US" altLang="en-US" dirty="0">
                <a:solidFill>
                  <a:srgbClr val="83BB35"/>
                </a:solidFill>
              </a:rPr>
              <a:t>Hypothesis Testing Using Rejection Regions</a:t>
            </a:r>
            <a:endParaRPr lang="en-US" altLang="en-US" sz="4400" dirty="0"/>
          </a:p>
        </p:txBody>
      </p:sp>
      <p:sp>
        <p:nvSpPr>
          <p:cNvPr id="34831" name="Footer Placeholder 2">
            <a:extLst>
              <a:ext uri="{FF2B5EF4-FFF2-40B4-BE49-F238E27FC236}">
                <a16:creationId xmlns:a16="http://schemas.microsoft.com/office/drawing/2014/main" xmlns="" id="{3965A5D7-A65F-4AE5-B09D-411257AD117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18163135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xmlns="" id="{7AF0A61D-D04A-4A0B-B015-7DB7BEEA0EA4}"/>
                  </a:ext>
                </a:extLst>
              </p:cNvPr>
              <p:cNvSpPr>
                <a:spLocks noGrp="1"/>
              </p:cNvSpPr>
              <p:nvPr>
                <p:ph idx="1"/>
              </p:nvPr>
            </p:nvSpPr>
            <p:spPr/>
            <p:txBody>
              <a:bodyPr/>
              <a:lstStyle/>
              <a:p>
                <a:pPr marL="0" indent="0">
                  <a:buNone/>
                </a:pPr>
                <a:r>
                  <a:rPr lang="en-US" dirty="0"/>
                  <a:t>The test is a two-tailed test, the level of significance is </a:t>
                </a:r>
                <a:br>
                  <a:rPr lang="en-US" dirty="0"/>
                </a:br>
                <a:r>
                  <a:rPr lang="en-US" i="1" dirty="0">
                    <a:latin typeface="Symbol" panose="05050102010706020507" pitchFamily="18" charset="2"/>
                  </a:rPr>
                  <a:t>a</a:t>
                </a:r>
                <a:r>
                  <a:rPr lang="en-US" dirty="0"/>
                  <a:t> = 0.05, and the degrees of freedom are </a:t>
                </a:r>
                <a:r>
                  <a:rPr lang="en-US" dirty="0" err="1"/>
                  <a:t>d.f.</a:t>
                </a:r>
                <a:r>
                  <a:rPr lang="en-US" dirty="0"/>
                  <a:t> = 39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dirty="0"/>
                  <a:t> 1 </a:t>
                </a:r>
                <a:br>
                  <a:rPr lang="en-US" dirty="0"/>
                </a:br>
                <a:r>
                  <a:rPr lang="en-US" dirty="0"/>
                  <a:t>= 38. So, using Table 5, the critical values are </a:t>
                </a:r>
                <a:r>
                  <a:rPr lang="en-US" i="1" dirty="0">
                    <a:latin typeface="Cambria Math" panose="02040503050406030204" pitchFamily="18" charset="0"/>
                    <a:ea typeface="Cambria Math" panose="02040503050406030204" pitchFamily="18" charset="0"/>
                  </a:rPr>
                  <a:t/>
                </a:r>
                <a:br>
                  <a:rPr lang="en-US" i="1" dirty="0">
                    <a:latin typeface="Cambria Math" panose="02040503050406030204" pitchFamily="18" charset="0"/>
                    <a:ea typeface="Cambria Math" panose="02040503050406030204" pitchFamily="18" charset="0"/>
                  </a:rPr>
                </a:br>
                <a14:m>
                  <m:oMath xmlns:m="http://schemas.openxmlformats.org/officeDocument/2006/math">
                    <m:r>
                      <a:rPr lang="en-US" i="1" dirty="0">
                        <a:latin typeface="Cambria Math" panose="02040503050406030204" pitchFamily="18" charset="0"/>
                        <a:ea typeface="Cambria Math" panose="02040503050406030204" pitchFamily="18" charset="0"/>
                      </a:rPr>
                      <m:t>−</m:t>
                    </m:r>
                  </m:oMath>
                </a14:m>
                <a:r>
                  <a:rPr lang="en-US" i="1" dirty="0"/>
                  <a:t>t</a:t>
                </a:r>
                <a:r>
                  <a:rPr lang="en-US" baseline="-25000" dirty="0"/>
                  <a:t>0</a:t>
                </a:r>
                <a:r>
                  <a:rPr lang="en-US" dirty="0"/>
                  <a:t> = </a:t>
                </a:r>
                <a14:m>
                  <m:oMath xmlns:m="http://schemas.openxmlformats.org/officeDocument/2006/math">
                    <m:r>
                      <a:rPr lang="en-US" i="1" dirty="0">
                        <a:latin typeface="Cambria Math" panose="02040503050406030204" pitchFamily="18" charset="0"/>
                        <a:ea typeface="Cambria Math" panose="02040503050406030204" pitchFamily="18" charset="0"/>
                      </a:rPr>
                      <m:t>−</m:t>
                    </m:r>
                  </m:oMath>
                </a14:m>
                <a:r>
                  <a:rPr lang="en-US" dirty="0"/>
                  <a:t>2.024 and </a:t>
                </a:r>
                <a:r>
                  <a:rPr lang="en-US" i="1" dirty="0"/>
                  <a:t>t</a:t>
                </a:r>
                <a:r>
                  <a:rPr lang="en-US" baseline="-25000" dirty="0"/>
                  <a:t>0</a:t>
                </a:r>
                <a:r>
                  <a:rPr lang="en-US" dirty="0"/>
                  <a:t> = 2.024. The rejection regions are </a:t>
                </a:r>
                <a:r>
                  <a:rPr lang="en-US" i="1" dirty="0"/>
                  <a:t>t </a:t>
                </a:r>
                <a:r>
                  <a:rPr lang="en-US" dirty="0"/>
                  <a:t>&lt; </a:t>
                </a:r>
                <a:r>
                  <a:rPr lang="en-US" dirty="0">
                    <a:latin typeface="Cambria Math" panose="02040503050406030204" pitchFamily="18" charset="0"/>
                    <a:ea typeface="Cambria Math" panose="02040503050406030204" pitchFamily="18" charset="0"/>
                  </a:rPr>
                  <a:t>−</a:t>
                </a:r>
                <a:r>
                  <a:rPr lang="en-US" dirty="0"/>
                  <a:t>2.024 and </a:t>
                </a:r>
                <a:r>
                  <a:rPr lang="en-US" i="1" dirty="0"/>
                  <a:t>t </a:t>
                </a:r>
                <a:r>
                  <a:rPr lang="en-US" dirty="0"/>
                  <a:t>&gt; 2.024. The standardized test statistic is</a:t>
                </a:r>
              </a:p>
              <a:p>
                <a:pPr marL="400050" lvl="1" indent="0">
                  <a:buNone/>
                </a:pPr>
                <a:r>
                  <a:rPr lang="en-US" i="1" dirty="0">
                    <a:solidFill>
                      <a:srgbClr val="C00000"/>
                    </a:solidFill>
                  </a:rPr>
                  <a:t>t </a:t>
                </a:r>
                <a:r>
                  <a:rPr lang="en-US" dirty="0">
                    <a:solidFill>
                      <a:srgbClr val="C00000"/>
                    </a:solidFill>
                  </a:rPr>
                  <a:t>= </a:t>
                </a:r>
                <a14:m>
                  <m:oMath xmlns:m="http://schemas.openxmlformats.org/officeDocument/2006/math">
                    <m:f>
                      <m:fPr>
                        <m:ctrlPr>
                          <a:rPr lang="en-US" i="1">
                            <a:solidFill>
                              <a:srgbClr val="C00000"/>
                            </a:solidFill>
                            <a:latin typeface="Cambria Math" panose="02040503050406030204" pitchFamily="18" charset="0"/>
                          </a:rPr>
                        </m:ctrlPr>
                      </m:fPr>
                      <m:num>
                        <m:acc>
                          <m:accPr>
                            <m:chr m:val="̅"/>
                            <m:ctrlPr>
                              <a:rPr lang="en-US" i="1">
                                <a:solidFill>
                                  <a:srgbClr val="C00000"/>
                                </a:solidFill>
                                <a:latin typeface="Cambria Math" panose="02040503050406030204" pitchFamily="18" charset="0"/>
                              </a:rPr>
                            </m:ctrlPr>
                          </m:accPr>
                          <m:e>
                            <m:r>
                              <m:rPr>
                                <m:nor/>
                              </m:rPr>
                              <a:rPr lang="en-US" i="1" dirty="0">
                                <a:solidFill>
                                  <a:srgbClr val="C00000"/>
                                </a:solidFill>
                              </a:rPr>
                              <m:t>x</m:t>
                            </m:r>
                          </m:e>
                        </m:acc>
                        <m:r>
                          <m:rPr>
                            <m:nor/>
                          </m:rPr>
                          <a:rPr lang="en-US" i="1" dirty="0">
                            <a:solidFill>
                              <a:srgbClr val="C00000"/>
                            </a:solidFill>
                          </a:rPr>
                          <m:t> </m:t>
                        </m:r>
                        <m:r>
                          <m:rPr>
                            <m:nor/>
                          </m:rPr>
                          <a:rPr lang="en-US" dirty="0">
                            <a:solidFill>
                              <a:srgbClr val="C00000"/>
                            </a:solidFill>
                          </a:rPr>
                          <m:t>− </m:t>
                        </m:r>
                        <m:r>
                          <m:rPr>
                            <m:nor/>
                          </m:rPr>
                          <a:rPr lang="en-US" i="1" dirty="0">
                            <a:solidFill>
                              <a:srgbClr val="C00000"/>
                            </a:solidFill>
                            <a:latin typeface="Symbol" panose="05050102010706020507" pitchFamily="18" charset="2"/>
                          </a:rPr>
                          <m:t>m</m:t>
                        </m:r>
                        <m:r>
                          <m:rPr>
                            <m:nor/>
                          </m:rPr>
                          <a:rPr lang="en-US" i="1" dirty="0">
                            <a:solidFill>
                              <a:srgbClr val="C00000"/>
                            </a:solidFill>
                            <a:latin typeface="Symbol" panose="05050102010706020507" pitchFamily="18" charset="2"/>
                          </a:rPr>
                          <m:t> </m:t>
                        </m:r>
                      </m:num>
                      <m:den>
                        <m:r>
                          <m:rPr>
                            <m:nor/>
                          </m:rPr>
                          <a:rPr lang="en-US" b="0" i="1" dirty="0" smtClean="0">
                            <a:solidFill>
                              <a:srgbClr val="C00000"/>
                            </a:solidFill>
                            <a:latin typeface="Cambria Math" panose="02040503050406030204" pitchFamily="18" charset="0"/>
                          </a:rPr>
                          <m:t>s</m:t>
                        </m:r>
                        <m:r>
                          <m:rPr>
                            <m:nor/>
                          </m:rPr>
                          <a:rPr lang="en-US" b="0" i="1" dirty="0" smtClean="0">
                            <a:solidFill>
                              <a:srgbClr val="C00000"/>
                            </a:solidFill>
                            <a:latin typeface="Cambria Math" panose="02040503050406030204" pitchFamily="18" charset="0"/>
                          </a:rPr>
                          <m:t> </m:t>
                        </m:r>
                        <m:r>
                          <m:rPr>
                            <m:nor/>
                          </m:rPr>
                          <a:rPr lang="en-US" dirty="0">
                            <a:solidFill>
                              <a:srgbClr val="C00000"/>
                            </a:solidFill>
                          </a:rPr>
                          <m:t>/</m:t>
                        </m:r>
                        <m:rad>
                          <m:radPr>
                            <m:degHide m:val="on"/>
                            <m:ctrlPr>
                              <a:rPr lang="en-US" i="1">
                                <a:solidFill>
                                  <a:srgbClr val="C00000"/>
                                </a:solidFill>
                                <a:latin typeface="Cambria Math" panose="02040503050406030204" pitchFamily="18" charset="0"/>
                              </a:rPr>
                            </m:ctrlPr>
                          </m:radPr>
                          <m:deg/>
                          <m:e>
                            <m:r>
                              <m:rPr>
                                <m:nor/>
                              </m:rPr>
                              <a:rPr lang="en-US" i="1" dirty="0">
                                <a:solidFill>
                                  <a:srgbClr val="C00000"/>
                                </a:solidFill>
                              </a:rPr>
                              <m:t>n</m:t>
                            </m:r>
                          </m:e>
                        </m:rad>
                        <m:r>
                          <m:rPr>
                            <m:nor/>
                          </m:rPr>
                          <a:rPr lang="en-US" dirty="0">
                            <a:solidFill>
                              <a:srgbClr val="C00000"/>
                            </a:solidFill>
                          </a:rPr>
                          <m:t> </m:t>
                        </m:r>
                      </m:den>
                    </m:f>
                  </m:oMath>
                </a14:m>
                <a:r>
                  <a:rPr lang="en-US" dirty="0">
                    <a:solidFill>
                      <a:srgbClr val="C00000"/>
                    </a:solidFill>
                  </a:rPr>
                  <a:t> = </a:t>
                </a:r>
                <a14:m>
                  <m:oMath xmlns:m="http://schemas.openxmlformats.org/officeDocument/2006/math">
                    <m:f>
                      <m:fPr>
                        <m:ctrlPr>
                          <a:rPr lang="en-US" i="1">
                            <a:solidFill>
                              <a:srgbClr val="C00000"/>
                            </a:solidFill>
                            <a:latin typeface="Cambria Math" panose="02040503050406030204" pitchFamily="18" charset="0"/>
                          </a:rPr>
                        </m:ctrlPr>
                      </m:fPr>
                      <m:num>
                        <m:r>
                          <m:rPr>
                            <m:nor/>
                          </m:rPr>
                          <a:rPr lang="en-US" dirty="0">
                            <a:solidFill>
                              <a:srgbClr val="C00000"/>
                            </a:solidFill>
                          </a:rPr>
                          <m:t>6.7 − 6.8 </m:t>
                        </m:r>
                      </m:num>
                      <m:den>
                        <m:r>
                          <m:rPr>
                            <m:nor/>
                          </m:rPr>
                          <a:rPr lang="en-US" dirty="0">
                            <a:solidFill>
                              <a:srgbClr val="C00000"/>
                            </a:solidFill>
                          </a:rPr>
                          <m:t>0.35/</m:t>
                        </m:r>
                        <m:rad>
                          <m:radPr>
                            <m:degHide m:val="on"/>
                            <m:ctrlPr>
                              <a:rPr lang="en-US" i="1">
                                <a:solidFill>
                                  <a:srgbClr val="C00000"/>
                                </a:solidFill>
                                <a:latin typeface="Cambria Math" panose="02040503050406030204" pitchFamily="18" charset="0"/>
                              </a:rPr>
                            </m:ctrlPr>
                          </m:radPr>
                          <m:deg/>
                          <m:e>
                            <m:r>
                              <m:rPr>
                                <m:nor/>
                              </m:rPr>
                              <a:rPr lang="en-US" dirty="0">
                                <a:solidFill>
                                  <a:srgbClr val="C00000"/>
                                </a:solidFill>
                              </a:rPr>
                              <m:t>39</m:t>
                            </m:r>
                          </m:e>
                        </m:rad>
                      </m:den>
                    </m:f>
                  </m:oMath>
                </a14:m>
                <a:r>
                  <a:rPr lang="en-US" dirty="0">
                    <a:solidFill>
                      <a:srgbClr val="C00000"/>
                    </a:solidFill>
                  </a:rPr>
                  <a:t>     Assume </a:t>
                </a:r>
                <a:r>
                  <a:rPr lang="en-US" i="1" dirty="0">
                    <a:solidFill>
                      <a:srgbClr val="C00000"/>
                    </a:solidFill>
                    <a:latin typeface="Symbol" panose="05050102010706020507" pitchFamily="18" charset="2"/>
                  </a:rPr>
                  <a:t>m</a:t>
                </a:r>
                <a:r>
                  <a:rPr lang="en-US" dirty="0">
                    <a:solidFill>
                      <a:srgbClr val="C00000"/>
                    </a:solidFill>
                  </a:rPr>
                  <a:t> = 6.8.</a:t>
                </a:r>
              </a:p>
              <a:p>
                <a:pPr marL="400050" lvl="1" indent="0">
                  <a:buNone/>
                </a:pPr>
                <a:r>
                  <a:rPr lang="en-US" dirty="0">
                    <a:solidFill>
                      <a:srgbClr val="C00000"/>
                    </a:solidFill>
                  </a:rPr>
                  <a:t>  </a:t>
                </a:r>
                <a14:m>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m:t>
                    </m:r>
                    <m:r>
                      <a:rPr lang="en-US" b="0" i="1" smtClean="0">
                        <a:solidFill>
                          <a:srgbClr val="C00000"/>
                        </a:solidFill>
                        <a:latin typeface="Cambria Math" panose="02040503050406030204" pitchFamily="18" charset="0"/>
                        <a:ea typeface="Cambria Math" panose="02040503050406030204" pitchFamily="18" charset="0"/>
                      </a:rPr>
                      <m:t> </m:t>
                    </m:r>
                    <m:r>
                      <m:rPr>
                        <m:nor/>
                      </m:rPr>
                      <a:rPr lang="en-US" dirty="0">
                        <a:solidFill>
                          <a:srgbClr val="C00000"/>
                        </a:solidFill>
                      </a:rPr>
                      <m:t>−</m:t>
                    </m:r>
                    <m:r>
                      <a:rPr lang="en-US" i="1" dirty="0">
                        <a:solidFill>
                          <a:srgbClr val="C00000"/>
                        </a:solidFill>
                        <a:latin typeface="Cambria Math" panose="02040503050406030204" pitchFamily="18" charset="0"/>
                      </a:rPr>
                      <m:t> </m:t>
                    </m:r>
                  </m:oMath>
                </a14:m>
                <a:r>
                  <a:rPr lang="en-US" dirty="0">
                    <a:solidFill>
                      <a:srgbClr val="C00000"/>
                    </a:solidFill>
                  </a:rPr>
                  <a:t>1.784.</a:t>
                </a:r>
              </a:p>
            </p:txBody>
          </p:sp>
        </mc:Choice>
        <mc:Fallback xmlns="">
          <p:sp>
            <p:nvSpPr>
              <p:cNvPr id="4" name="Content Placeholder 3">
                <a:extLst>
                  <a:ext uri="{FF2B5EF4-FFF2-40B4-BE49-F238E27FC236}">
                    <a16:creationId xmlns:a16="http://schemas.microsoft.com/office/drawing/2014/main" id="{7AF0A61D-D04A-4A0B-B015-7DB7BEEA0EA4}"/>
                  </a:ext>
                </a:extLst>
              </p:cNvPr>
              <p:cNvSpPr>
                <a:spLocks noGrp="1" noRot="1" noChangeAspect="1" noMove="1" noResize="1" noEditPoints="1" noAdjustHandles="1" noChangeArrowheads="1" noChangeShapeType="1" noTextEdit="1"/>
              </p:cNvSpPr>
              <p:nvPr>
                <p:ph idx="1"/>
              </p:nvPr>
            </p:nvSpPr>
            <p:spPr>
              <a:blipFill>
                <a:blip r:embed="rId2"/>
                <a:stretch>
                  <a:fillRect l="-1481" t="-1482" r="-889"/>
                </a:stretch>
              </a:blipFill>
            </p:spPr>
            <p:txBody>
              <a:bodyPr/>
              <a:lstStyle/>
              <a:p>
                <a:r>
                  <a:rPr lang="en-US">
                    <a:noFill/>
                  </a:rPr>
                  <a:t> </a:t>
                </a:r>
              </a:p>
            </p:txBody>
          </p:sp>
        </mc:Fallback>
      </mc:AlternateContent>
      <p:sp>
        <p:nvSpPr>
          <p:cNvPr id="34817" name="Title 3">
            <a:extLst>
              <a:ext uri="{FF2B5EF4-FFF2-40B4-BE49-F238E27FC236}">
                <a16:creationId xmlns:a16="http://schemas.microsoft.com/office/drawing/2014/main" xmlns="" id="{52D139AA-E370-40D6-A5BD-DD69BDD934E7}"/>
              </a:ext>
            </a:extLst>
          </p:cNvPr>
          <p:cNvSpPr>
            <a:spLocks noGrp="1"/>
          </p:cNvSpPr>
          <p:nvPr>
            <p:ph type="title"/>
          </p:nvPr>
        </p:nvSpPr>
        <p:spPr/>
        <p:txBody>
          <a:bodyPr/>
          <a:lstStyle/>
          <a:p>
            <a:r>
              <a:rPr lang="en-US" altLang="en-US" dirty="0">
                <a:solidFill>
                  <a:srgbClr val="83BB35"/>
                </a:solidFill>
              </a:rPr>
              <a:t>Solution: Hypothesis Testing Using Rejection Regions</a:t>
            </a:r>
            <a:endParaRPr lang="en-US" altLang="en-US" sz="4400" dirty="0"/>
          </a:p>
        </p:txBody>
      </p:sp>
      <p:sp>
        <p:nvSpPr>
          <p:cNvPr id="34831" name="Footer Placeholder 2">
            <a:extLst>
              <a:ext uri="{FF2B5EF4-FFF2-40B4-BE49-F238E27FC236}">
                <a16:creationId xmlns:a16="http://schemas.microsoft.com/office/drawing/2014/main" xmlns="" id="{3965A5D7-A65F-4AE5-B09D-411257AD117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097707609"/>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map&#10;&#10;Description generated with high confidence">
            <a:extLst>
              <a:ext uri="{FF2B5EF4-FFF2-40B4-BE49-F238E27FC236}">
                <a16:creationId xmlns:a16="http://schemas.microsoft.com/office/drawing/2014/main" xmlns="" id="{43AB9323-C6B7-4554-90D0-49B3D495BF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6161" y="2998909"/>
            <a:ext cx="5280670" cy="3127254"/>
          </a:xfrm>
          <a:prstGeom prst="rect">
            <a:avLst/>
          </a:prstGeom>
        </p:spPr>
      </p:pic>
      <p:sp>
        <p:nvSpPr>
          <p:cNvPr id="4" name="Content Placeholder 3">
            <a:extLst>
              <a:ext uri="{FF2B5EF4-FFF2-40B4-BE49-F238E27FC236}">
                <a16:creationId xmlns:a16="http://schemas.microsoft.com/office/drawing/2014/main" xmlns="" id="{7AF0A61D-D04A-4A0B-B015-7DB7BEEA0EA4}"/>
              </a:ext>
            </a:extLst>
          </p:cNvPr>
          <p:cNvSpPr>
            <a:spLocks noGrp="1"/>
          </p:cNvSpPr>
          <p:nvPr>
            <p:ph idx="1"/>
          </p:nvPr>
        </p:nvSpPr>
        <p:spPr>
          <a:xfrm>
            <a:off x="457200" y="1600200"/>
            <a:ext cx="8229600" cy="1941897"/>
          </a:xfrm>
        </p:spPr>
        <p:txBody>
          <a:bodyPr/>
          <a:lstStyle/>
          <a:p>
            <a:pPr marL="0" indent="0">
              <a:buNone/>
            </a:pPr>
            <a:r>
              <a:rPr lang="en-US" dirty="0"/>
              <a:t>The figure shows the location of the rejection regions and the standardized test statistic </a:t>
            </a:r>
            <a:r>
              <a:rPr lang="en-US" i="1" dirty="0"/>
              <a:t>t</a:t>
            </a:r>
            <a:r>
              <a:rPr lang="en-US" dirty="0"/>
              <a:t>. Because </a:t>
            </a:r>
            <a:r>
              <a:rPr lang="en-US" i="1" dirty="0"/>
              <a:t>t </a:t>
            </a:r>
            <a:r>
              <a:rPr lang="en-US" dirty="0"/>
              <a:t>is not in the rejection region, you </a:t>
            </a:r>
            <a:r>
              <a:rPr lang="en-US" dirty="0">
                <a:solidFill>
                  <a:srgbClr val="C00000"/>
                </a:solidFill>
              </a:rPr>
              <a:t>fail to reject the null hypothesis.</a:t>
            </a:r>
          </a:p>
        </p:txBody>
      </p:sp>
      <p:sp>
        <p:nvSpPr>
          <p:cNvPr id="34817" name="Title 3">
            <a:extLst>
              <a:ext uri="{FF2B5EF4-FFF2-40B4-BE49-F238E27FC236}">
                <a16:creationId xmlns:a16="http://schemas.microsoft.com/office/drawing/2014/main" xmlns="" id="{52D139AA-E370-40D6-A5BD-DD69BDD934E7}"/>
              </a:ext>
            </a:extLst>
          </p:cNvPr>
          <p:cNvSpPr>
            <a:spLocks noGrp="1"/>
          </p:cNvSpPr>
          <p:nvPr>
            <p:ph type="title"/>
          </p:nvPr>
        </p:nvSpPr>
        <p:spPr/>
        <p:txBody>
          <a:bodyPr/>
          <a:lstStyle/>
          <a:p>
            <a:r>
              <a:rPr lang="en-US" altLang="en-US" dirty="0">
                <a:solidFill>
                  <a:srgbClr val="83BB35"/>
                </a:solidFill>
              </a:rPr>
              <a:t>Solution: Hypothesis Testing Using Rejection Regions</a:t>
            </a:r>
            <a:endParaRPr lang="en-US" altLang="en-US" sz="4400" dirty="0"/>
          </a:p>
        </p:txBody>
      </p:sp>
      <p:sp>
        <p:nvSpPr>
          <p:cNvPr id="34831" name="Footer Placeholder 2">
            <a:extLst>
              <a:ext uri="{FF2B5EF4-FFF2-40B4-BE49-F238E27FC236}">
                <a16:creationId xmlns:a16="http://schemas.microsoft.com/office/drawing/2014/main" xmlns="" id="{3965A5D7-A65F-4AE5-B09D-411257AD117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328929280"/>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xmlns="" id="{7AF0A61D-D04A-4A0B-B015-7DB7BEEA0EA4}"/>
              </a:ext>
            </a:extLst>
          </p:cNvPr>
          <p:cNvSpPr>
            <a:spLocks noGrp="1"/>
          </p:cNvSpPr>
          <p:nvPr>
            <p:ph idx="1"/>
          </p:nvPr>
        </p:nvSpPr>
        <p:spPr>
          <a:xfrm>
            <a:off x="457200" y="1600200"/>
            <a:ext cx="8229600" cy="1941897"/>
          </a:xfrm>
        </p:spPr>
        <p:txBody>
          <a:bodyPr/>
          <a:lstStyle/>
          <a:p>
            <a:pPr marL="0" indent="0">
              <a:buNone/>
            </a:pPr>
            <a:r>
              <a:rPr lang="en-US" dirty="0"/>
              <a:t>You can confirm this decision using technology, as shown. Note that the standardized statistic </a:t>
            </a:r>
            <a:r>
              <a:rPr lang="en-US" i="1" dirty="0"/>
              <a:t>t </a:t>
            </a:r>
            <a:r>
              <a:rPr lang="en-US" dirty="0"/>
              <a:t>differs from the one found using Table 5 due to rounding.</a:t>
            </a:r>
            <a:endParaRPr lang="en-US" dirty="0">
              <a:solidFill>
                <a:srgbClr val="C00000"/>
              </a:solidFill>
            </a:endParaRPr>
          </a:p>
        </p:txBody>
      </p:sp>
      <p:sp>
        <p:nvSpPr>
          <p:cNvPr id="34817" name="Title 3">
            <a:extLst>
              <a:ext uri="{FF2B5EF4-FFF2-40B4-BE49-F238E27FC236}">
                <a16:creationId xmlns:a16="http://schemas.microsoft.com/office/drawing/2014/main" xmlns="" id="{52D139AA-E370-40D6-A5BD-DD69BDD934E7}"/>
              </a:ext>
            </a:extLst>
          </p:cNvPr>
          <p:cNvSpPr>
            <a:spLocks noGrp="1"/>
          </p:cNvSpPr>
          <p:nvPr>
            <p:ph type="title"/>
          </p:nvPr>
        </p:nvSpPr>
        <p:spPr/>
        <p:txBody>
          <a:bodyPr/>
          <a:lstStyle/>
          <a:p>
            <a:r>
              <a:rPr lang="en-US" altLang="en-US" dirty="0">
                <a:solidFill>
                  <a:srgbClr val="83BB35"/>
                </a:solidFill>
              </a:rPr>
              <a:t>Solution: Hypothesis Testing Using Rejection Regions</a:t>
            </a:r>
            <a:endParaRPr lang="en-US" altLang="en-US" sz="4400" dirty="0"/>
          </a:p>
        </p:txBody>
      </p:sp>
      <p:sp>
        <p:nvSpPr>
          <p:cNvPr id="34831" name="Footer Placeholder 2">
            <a:extLst>
              <a:ext uri="{FF2B5EF4-FFF2-40B4-BE49-F238E27FC236}">
                <a16:creationId xmlns:a16="http://schemas.microsoft.com/office/drawing/2014/main" xmlns="" id="{3965A5D7-A65F-4AE5-B09D-411257AD117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screenshot of a cell phone&#10;&#10;Description generated with very high confidence">
            <a:extLst>
              <a:ext uri="{FF2B5EF4-FFF2-40B4-BE49-F238E27FC236}">
                <a16:creationId xmlns:a16="http://schemas.microsoft.com/office/drawing/2014/main" xmlns="" id="{8B25E316-10C8-4EFF-A4AD-E70906B01E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7980" y="2961915"/>
            <a:ext cx="6748040" cy="1832846"/>
          </a:xfrm>
          <a:prstGeom prst="rect">
            <a:avLst/>
          </a:prstGeom>
        </p:spPr>
      </p:pic>
      <p:sp>
        <p:nvSpPr>
          <p:cNvPr id="6" name="Rectangle 5">
            <a:extLst>
              <a:ext uri="{FF2B5EF4-FFF2-40B4-BE49-F238E27FC236}">
                <a16:creationId xmlns:a16="http://schemas.microsoft.com/office/drawing/2014/main" xmlns="" id="{404B7267-4263-4572-990B-B86E036ACB30}"/>
              </a:ext>
            </a:extLst>
          </p:cNvPr>
          <p:cNvSpPr/>
          <p:nvPr/>
        </p:nvSpPr>
        <p:spPr>
          <a:xfrm>
            <a:off x="375385" y="4932630"/>
            <a:ext cx="7979344" cy="1384995"/>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There is not enough evidence at the 5% level of significance to reject the claim that the mean pH level is 6.8.</a:t>
            </a:r>
          </a:p>
        </p:txBody>
      </p:sp>
    </p:spTree>
    <p:extLst>
      <p:ext uri="{BB962C8B-B14F-4D97-AF65-F5344CB8AC3E}">
        <p14:creationId xmlns:p14="http://schemas.microsoft.com/office/powerpoint/2010/main" val="344468038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xmlns="" id="{AD5E9721-E3CC-4C86-8F8F-85FBBEC6D688}"/>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Using </a:t>
            </a:r>
            <a:r>
              <a:rPr lang="en-US" altLang="en-US" i="1" dirty="0">
                <a:solidFill>
                  <a:schemeClr val="accent3"/>
                </a:solidFill>
                <a:ea typeface="+mj-ea"/>
              </a:rPr>
              <a:t>P</a:t>
            </a:r>
            <a:r>
              <a:rPr lang="en-US" altLang="en-US" dirty="0">
                <a:solidFill>
                  <a:schemeClr val="accent3"/>
                </a:solidFill>
                <a:ea typeface="+mj-ea"/>
              </a:rPr>
              <a:t>-values with </a:t>
            </a:r>
            <a:r>
              <a:rPr lang="en-US" altLang="en-US" i="1" dirty="0">
                <a:solidFill>
                  <a:schemeClr val="accent3"/>
                </a:solidFill>
                <a:ea typeface="+mj-ea"/>
              </a:rPr>
              <a:t>t</a:t>
            </a:r>
            <a:r>
              <a:rPr lang="en-US" altLang="en-US" dirty="0">
                <a:solidFill>
                  <a:schemeClr val="accent3"/>
                </a:solidFill>
                <a:ea typeface="+mj-ea"/>
              </a:rPr>
              <a:t>-Tests</a:t>
            </a:r>
            <a:endParaRPr lang="el-GR" altLang="en-US" dirty="0">
              <a:solidFill>
                <a:schemeClr val="accent3"/>
              </a:solidFill>
              <a:ea typeface="+mj-ea"/>
            </a:endParaRPr>
          </a:p>
        </p:txBody>
      </p:sp>
      <p:sp>
        <p:nvSpPr>
          <p:cNvPr id="35842" name="Content Placeholder 10">
            <a:extLst>
              <a:ext uri="{FF2B5EF4-FFF2-40B4-BE49-F238E27FC236}">
                <a16:creationId xmlns:a16="http://schemas.microsoft.com/office/drawing/2014/main" xmlns="" id="{A7F354CB-7547-40D9-A768-64898F837E30}"/>
              </a:ext>
            </a:extLst>
          </p:cNvPr>
          <p:cNvSpPr>
            <a:spLocks noGrp="1"/>
          </p:cNvSpPr>
          <p:nvPr>
            <p:ph idx="1"/>
          </p:nvPr>
        </p:nvSpPr>
        <p:spPr>
          <a:xfrm>
            <a:off x="457200" y="1600200"/>
            <a:ext cx="8229600" cy="3444875"/>
          </a:xfrm>
        </p:spPr>
        <p:txBody>
          <a:bodyPr/>
          <a:lstStyle/>
          <a:p>
            <a:pPr marL="0" indent="0">
              <a:buFont typeface="Arial" panose="020B0604020202020204" pitchFamily="34" charset="0"/>
              <a:buNone/>
            </a:pPr>
            <a:r>
              <a:rPr lang="en-US" altLang="en-US"/>
              <a:t>A department of motor vehicles office claims that the mean wait time is less than 14 minutes. A random sample of 10 people has a mean wait time of 13 minutes with a standard deviation of 3.5 minutes. At </a:t>
            </a:r>
            <a:r>
              <a:rPr lang="el-GR" altLang="en-US" i="1"/>
              <a:t>α</a:t>
            </a:r>
            <a:r>
              <a:rPr lang="en-US" altLang="en-US"/>
              <a:t> = 0.10, test the office’s claim. Assume the population is normally distributed. </a:t>
            </a:r>
          </a:p>
        </p:txBody>
      </p:sp>
      <p:sp>
        <p:nvSpPr>
          <p:cNvPr id="35843" name="Footer Placeholder 2">
            <a:extLst>
              <a:ext uri="{FF2B5EF4-FFF2-40B4-BE49-F238E27FC236}">
                <a16:creationId xmlns:a16="http://schemas.microsoft.com/office/drawing/2014/main" xmlns="" id="{C8420F8E-F5EF-40B1-9814-4340B5C2067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89785485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6D7CAF4-B4AE-4B9B-990A-71E122372B5F}"/>
              </a:ext>
            </a:extLst>
          </p:cNvPr>
          <p:cNvSpPr>
            <a:spLocks noGrp="1"/>
          </p:cNvSpPr>
          <p:nvPr>
            <p:ph idx="1"/>
          </p:nvPr>
        </p:nvSpPr>
        <p:spPr/>
        <p:txBody>
          <a:bodyPr/>
          <a:lstStyle/>
          <a:p>
            <a:pPr marL="0" indent="0">
              <a:buNone/>
            </a:pPr>
            <a:r>
              <a:rPr lang="en-US" dirty="0"/>
              <a:t>Because </a:t>
            </a:r>
            <a:r>
              <a:rPr lang="en-US" i="1" dirty="0">
                <a:latin typeface="Symbol" panose="05050102010706020507" pitchFamily="18" charset="2"/>
              </a:rPr>
              <a:t>s</a:t>
            </a:r>
            <a:r>
              <a:rPr lang="en-US" dirty="0"/>
              <a:t> is unknown, the sample is random, and the population is normally distributed, you can use the </a:t>
            </a:r>
            <a:r>
              <a:rPr lang="en-US" i="1" dirty="0"/>
              <a:t>t</a:t>
            </a:r>
            <a:r>
              <a:rPr lang="en-US" dirty="0"/>
              <a:t>-test. The claim is “the mean wait time is less than 14 minutes.” So, the null and alternative hypotheses are</a:t>
            </a:r>
          </a:p>
          <a:p>
            <a:pPr marL="400050" lvl="1" indent="0">
              <a:buNone/>
            </a:pPr>
            <a:r>
              <a:rPr lang="pt-BR" i="1" dirty="0"/>
              <a:t>H</a:t>
            </a:r>
            <a:r>
              <a:rPr lang="pt-BR" baseline="-25000" dirty="0"/>
              <a:t>0</a:t>
            </a:r>
            <a:r>
              <a:rPr lang="pt-BR" dirty="0"/>
              <a:t>: </a:t>
            </a:r>
            <a:r>
              <a:rPr lang="pt-BR" i="1" dirty="0">
                <a:latin typeface="Symbol" panose="05050102010706020507" pitchFamily="18" charset="2"/>
              </a:rPr>
              <a:t>m</a:t>
            </a:r>
            <a:r>
              <a:rPr lang="pt-BR" dirty="0"/>
              <a:t> </a:t>
            </a:r>
            <a:r>
              <a:rPr lang="pt-BR" dirty="0">
                <a:sym typeface="Symbol" panose="05050102010706020507" pitchFamily="18" charset="2"/>
              </a:rPr>
              <a:t></a:t>
            </a:r>
            <a:r>
              <a:rPr lang="pt-BR" dirty="0"/>
              <a:t> 14 minutes</a:t>
            </a:r>
          </a:p>
          <a:p>
            <a:pPr marL="400050" lvl="1" indent="0">
              <a:buNone/>
            </a:pPr>
            <a:r>
              <a:rPr lang="en-US" dirty="0"/>
              <a:t>and</a:t>
            </a:r>
          </a:p>
          <a:p>
            <a:pPr marL="400050" lvl="1" indent="0">
              <a:buNone/>
            </a:pPr>
            <a:r>
              <a:rPr lang="en-US" i="1" dirty="0"/>
              <a:t>H</a:t>
            </a:r>
            <a:r>
              <a:rPr lang="en-US" i="1" baseline="-25000" dirty="0"/>
              <a:t>a</a:t>
            </a:r>
            <a:r>
              <a:rPr lang="en-US" dirty="0"/>
              <a:t>: </a:t>
            </a:r>
            <a:r>
              <a:rPr lang="en-US" i="1" dirty="0">
                <a:latin typeface="Symbol" panose="05050102010706020507" pitchFamily="18" charset="2"/>
              </a:rPr>
              <a:t>m</a:t>
            </a:r>
            <a:r>
              <a:rPr lang="en-US" dirty="0"/>
              <a:t> &lt; 14 minutes. </a:t>
            </a:r>
            <a:r>
              <a:rPr lang="en-US" dirty="0">
                <a:solidFill>
                  <a:srgbClr val="C00000"/>
                </a:solidFill>
              </a:rPr>
              <a:t>(Claim)</a:t>
            </a:r>
          </a:p>
        </p:txBody>
      </p:sp>
      <p:sp>
        <p:nvSpPr>
          <p:cNvPr id="4" name="Title 3">
            <a:extLst>
              <a:ext uri="{FF2B5EF4-FFF2-40B4-BE49-F238E27FC236}">
                <a16:creationId xmlns:a16="http://schemas.microsoft.com/office/drawing/2014/main" xmlns="" id="{657F32E0-2DB7-4827-8C96-B097F1A35CD9}"/>
              </a:ext>
            </a:extLst>
          </p:cNvPr>
          <p:cNvSpPr>
            <a:spLocks noGrp="1"/>
          </p:cNvSpPr>
          <p:nvPr>
            <p:ph type="title"/>
          </p:nvPr>
        </p:nvSpPr>
        <p:spPr/>
        <p:txBody>
          <a:bodyPr/>
          <a:lstStyle/>
          <a:p>
            <a:pPr>
              <a:defRPr/>
            </a:pPr>
            <a:r>
              <a:rPr lang="en-US" altLang="en-US" sz="4400" dirty="0">
                <a:solidFill>
                  <a:schemeClr val="accent3"/>
                </a:solidFill>
                <a:ea typeface="+mj-ea"/>
              </a:rPr>
              <a:t>Solution: Using </a:t>
            </a:r>
            <a:r>
              <a:rPr lang="en-US" altLang="en-US" sz="4400" i="1" dirty="0">
                <a:solidFill>
                  <a:schemeClr val="accent3"/>
                </a:solidFill>
                <a:ea typeface="+mj-ea"/>
              </a:rPr>
              <a:t>P</a:t>
            </a:r>
            <a:r>
              <a:rPr lang="en-US" altLang="en-US" sz="4400" dirty="0">
                <a:solidFill>
                  <a:schemeClr val="accent3"/>
                </a:solidFill>
                <a:ea typeface="+mj-ea"/>
              </a:rPr>
              <a:t>-values with a </a:t>
            </a:r>
            <a:r>
              <a:rPr lang="en-US" altLang="en-US" sz="4400" i="1" dirty="0">
                <a:solidFill>
                  <a:schemeClr val="accent3"/>
                </a:solidFill>
                <a:ea typeface="+mj-ea"/>
              </a:rPr>
              <a:t>t</a:t>
            </a:r>
            <a:r>
              <a:rPr lang="en-US" altLang="en-US" sz="4400" dirty="0">
                <a:solidFill>
                  <a:schemeClr val="accent3"/>
                </a:solidFill>
                <a:ea typeface="+mj-ea"/>
              </a:rPr>
              <a:t>-Test</a:t>
            </a:r>
            <a:endParaRPr lang="en-US" sz="4400" dirty="0">
              <a:ea typeface="+mj-ea"/>
            </a:endParaRPr>
          </a:p>
        </p:txBody>
      </p:sp>
      <p:sp>
        <p:nvSpPr>
          <p:cNvPr id="37898" name="Footer Placeholder 2">
            <a:extLst>
              <a:ext uri="{FF2B5EF4-FFF2-40B4-BE49-F238E27FC236}">
                <a16:creationId xmlns:a16="http://schemas.microsoft.com/office/drawing/2014/main" xmlns="" id="{E8D164C4-98A0-49AB-97D4-DEE460BA8BA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278827031"/>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6D7CAF4-B4AE-4B9B-990A-71E122372B5F}"/>
              </a:ext>
            </a:extLst>
          </p:cNvPr>
          <p:cNvSpPr>
            <a:spLocks noGrp="1"/>
          </p:cNvSpPr>
          <p:nvPr>
            <p:ph idx="1"/>
          </p:nvPr>
        </p:nvSpPr>
        <p:spPr/>
        <p:txBody>
          <a:bodyPr/>
          <a:lstStyle/>
          <a:p>
            <a:pPr marL="0" indent="0">
              <a:buNone/>
            </a:pPr>
            <a:r>
              <a:rPr lang="en-US" dirty="0"/>
              <a:t>The TI-84 Plus display at the far left shows how to set up the hypothesis test. The two displays on the right show the possible results, depending on whether you select </a:t>
            </a:r>
            <a:r>
              <a:rPr lang="en-US" i="1" dirty="0"/>
              <a:t>Calculate </a:t>
            </a:r>
            <a:r>
              <a:rPr lang="en-US" dirty="0"/>
              <a:t>or </a:t>
            </a:r>
            <a:r>
              <a:rPr lang="en-US" i="1" dirty="0"/>
              <a:t>Draw</a:t>
            </a:r>
            <a:r>
              <a:rPr lang="en-US" dirty="0"/>
              <a:t>.</a:t>
            </a:r>
            <a:endParaRPr lang="en-US" dirty="0">
              <a:solidFill>
                <a:srgbClr val="FF0000"/>
              </a:solidFill>
            </a:endParaRPr>
          </a:p>
        </p:txBody>
      </p:sp>
      <p:sp>
        <p:nvSpPr>
          <p:cNvPr id="4" name="Title 3">
            <a:extLst>
              <a:ext uri="{FF2B5EF4-FFF2-40B4-BE49-F238E27FC236}">
                <a16:creationId xmlns:a16="http://schemas.microsoft.com/office/drawing/2014/main" xmlns="" id="{657F32E0-2DB7-4827-8C96-B097F1A35CD9}"/>
              </a:ext>
            </a:extLst>
          </p:cNvPr>
          <p:cNvSpPr>
            <a:spLocks noGrp="1"/>
          </p:cNvSpPr>
          <p:nvPr>
            <p:ph type="title"/>
          </p:nvPr>
        </p:nvSpPr>
        <p:spPr/>
        <p:txBody>
          <a:bodyPr/>
          <a:lstStyle/>
          <a:p>
            <a:pPr>
              <a:defRPr/>
            </a:pPr>
            <a:r>
              <a:rPr lang="en-US" altLang="en-US" sz="4400" dirty="0">
                <a:solidFill>
                  <a:schemeClr val="accent3"/>
                </a:solidFill>
                <a:ea typeface="+mj-ea"/>
              </a:rPr>
              <a:t>Solution: Using </a:t>
            </a:r>
            <a:r>
              <a:rPr lang="en-US" altLang="en-US" sz="4400" i="1" dirty="0">
                <a:solidFill>
                  <a:schemeClr val="accent3"/>
                </a:solidFill>
                <a:ea typeface="+mj-ea"/>
              </a:rPr>
              <a:t>P</a:t>
            </a:r>
            <a:r>
              <a:rPr lang="en-US" altLang="en-US" sz="4400" dirty="0">
                <a:solidFill>
                  <a:schemeClr val="accent3"/>
                </a:solidFill>
                <a:ea typeface="+mj-ea"/>
              </a:rPr>
              <a:t>-values with a </a:t>
            </a:r>
            <a:r>
              <a:rPr lang="en-US" altLang="en-US" sz="4400" i="1" dirty="0">
                <a:solidFill>
                  <a:schemeClr val="accent3"/>
                </a:solidFill>
                <a:ea typeface="+mj-ea"/>
              </a:rPr>
              <a:t>t</a:t>
            </a:r>
            <a:r>
              <a:rPr lang="en-US" altLang="en-US" sz="4400" dirty="0">
                <a:solidFill>
                  <a:schemeClr val="accent3"/>
                </a:solidFill>
                <a:ea typeface="+mj-ea"/>
              </a:rPr>
              <a:t>-Test</a:t>
            </a:r>
            <a:endParaRPr lang="en-US" sz="4400" dirty="0">
              <a:ea typeface="+mj-ea"/>
            </a:endParaRPr>
          </a:p>
        </p:txBody>
      </p:sp>
      <p:sp>
        <p:nvSpPr>
          <p:cNvPr id="37898" name="Footer Placeholder 2">
            <a:extLst>
              <a:ext uri="{FF2B5EF4-FFF2-40B4-BE49-F238E27FC236}">
                <a16:creationId xmlns:a16="http://schemas.microsoft.com/office/drawing/2014/main" xmlns="" id="{E8D164C4-98A0-49AB-97D4-DEE460BA8BA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8" name="Picture 7" descr="A close up of a logo&#10;&#10;Description generated with very high confidence">
            <a:extLst>
              <a:ext uri="{FF2B5EF4-FFF2-40B4-BE49-F238E27FC236}">
                <a16:creationId xmlns:a16="http://schemas.microsoft.com/office/drawing/2014/main" xmlns="" id="{D0C76B01-9163-4218-AE01-EFD38702A90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517" y="3588145"/>
            <a:ext cx="7700211" cy="2291283"/>
          </a:xfrm>
          <a:prstGeom prst="rect">
            <a:avLst/>
          </a:prstGeom>
        </p:spPr>
      </p:pic>
    </p:spTree>
    <p:extLst>
      <p:ext uri="{BB962C8B-B14F-4D97-AF65-F5344CB8AC3E}">
        <p14:creationId xmlns:p14="http://schemas.microsoft.com/office/powerpoint/2010/main" val="3107540709"/>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xmlns="" id="{F6D7CAF4-B4AE-4B9B-990A-71E122372B5F}"/>
                  </a:ext>
                </a:extLst>
              </p:cNvPr>
              <p:cNvSpPr>
                <a:spLocks noGrp="1"/>
              </p:cNvSpPr>
              <p:nvPr>
                <p:ph idx="1"/>
              </p:nvPr>
            </p:nvSpPr>
            <p:spPr>
              <a:xfrm>
                <a:off x="457200" y="1600201"/>
                <a:ext cx="8229600" cy="2134402"/>
              </a:xfrm>
            </p:spPr>
            <p:txBody>
              <a:bodyPr/>
              <a:lstStyle/>
              <a:p>
                <a:pPr marL="0" indent="0">
                  <a:buNone/>
                </a:pPr>
                <a:r>
                  <a:rPr lang="en-US" dirty="0"/>
                  <a:t>From the displays, you can see that</a:t>
                </a:r>
              </a:p>
              <a:p>
                <a:pPr marL="0" indent="0" algn="ctr">
                  <a:buNone/>
                </a:pPr>
                <a:r>
                  <a:rPr lang="en-US" i="1" dirty="0"/>
                  <a:t>P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a:t> 0.1949.</a:t>
                </a:r>
              </a:p>
              <a:p>
                <a:pPr marL="0" indent="0">
                  <a:buNone/>
                </a:pPr>
                <a:r>
                  <a:rPr lang="en-US" dirty="0"/>
                  <a:t>Because the </a:t>
                </a:r>
                <a:r>
                  <a:rPr lang="en-US" i="1" dirty="0"/>
                  <a:t>P</a:t>
                </a:r>
                <a:r>
                  <a:rPr lang="en-US" dirty="0"/>
                  <a:t>-value is greater than </a:t>
                </a:r>
                <a:r>
                  <a:rPr lang="en-US" i="1" dirty="0">
                    <a:latin typeface="Symbol" panose="05050102010706020507" pitchFamily="18" charset="2"/>
                  </a:rPr>
                  <a:t>a</a:t>
                </a:r>
                <a:r>
                  <a:rPr lang="en-US" dirty="0"/>
                  <a:t> = 0.10, you </a:t>
                </a:r>
                <a:r>
                  <a:rPr lang="en-US" dirty="0">
                    <a:solidFill>
                      <a:srgbClr val="C00000"/>
                    </a:solidFill>
                  </a:rPr>
                  <a:t>fail to reject the null hypothesis.</a:t>
                </a:r>
              </a:p>
            </p:txBody>
          </p:sp>
        </mc:Choice>
        <mc:Fallback xmlns="">
          <p:sp>
            <p:nvSpPr>
              <p:cNvPr id="3" name="Content Placeholder 2">
                <a:extLst>
                  <a:ext uri="{FF2B5EF4-FFF2-40B4-BE49-F238E27FC236}">
                    <a16:creationId xmlns:a16="http://schemas.microsoft.com/office/drawing/2014/main" id="{F6D7CAF4-B4AE-4B9B-990A-71E122372B5F}"/>
                  </a:ext>
                </a:extLst>
              </p:cNvPr>
              <p:cNvSpPr>
                <a:spLocks noGrp="1" noRot="1" noChangeAspect="1" noMove="1" noResize="1" noEditPoints="1" noAdjustHandles="1" noChangeArrowheads="1" noChangeShapeType="1" noTextEdit="1"/>
              </p:cNvSpPr>
              <p:nvPr>
                <p:ph idx="1"/>
              </p:nvPr>
            </p:nvSpPr>
            <p:spPr>
              <a:xfrm>
                <a:off x="457200" y="1600201"/>
                <a:ext cx="8229600" cy="2134402"/>
              </a:xfrm>
              <a:blipFill>
                <a:blip r:embed="rId2"/>
                <a:stretch>
                  <a:fillRect l="-1481" t="-3143" r="-1333"/>
                </a:stretch>
              </a:blipFill>
            </p:spPr>
            <p:txBody>
              <a:bodyPr/>
              <a:lstStyle/>
              <a:p>
                <a:r>
                  <a:rPr lang="en-US">
                    <a:noFill/>
                  </a:rPr>
                  <a:t> </a:t>
                </a:r>
              </a:p>
            </p:txBody>
          </p:sp>
        </mc:Fallback>
      </mc:AlternateContent>
      <p:sp>
        <p:nvSpPr>
          <p:cNvPr id="4" name="Title 3">
            <a:extLst>
              <a:ext uri="{FF2B5EF4-FFF2-40B4-BE49-F238E27FC236}">
                <a16:creationId xmlns:a16="http://schemas.microsoft.com/office/drawing/2014/main" xmlns="" id="{657F32E0-2DB7-4827-8C96-B097F1A35CD9}"/>
              </a:ext>
            </a:extLst>
          </p:cNvPr>
          <p:cNvSpPr>
            <a:spLocks noGrp="1"/>
          </p:cNvSpPr>
          <p:nvPr>
            <p:ph type="title"/>
          </p:nvPr>
        </p:nvSpPr>
        <p:spPr/>
        <p:txBody>
          <a:bodyPr/>
          <a:lstStyle/>
          <a:p>
            <a:pPr>
              <a:defRPr/>
            </a:pPr>
            <a:r>
              <a:rPr lang="en-US" altLang="en-US" sz="4400" dirty="0">
                <a:solidFill>
                  <a:schemeClr val="accent3"/>
                </a:solidFill>
                <a:ea typeface="+mj-ea"/>
              </a:rPr>
              <a:t>Solution: Using </a:t>
            </a:r>
            <a:r>
              <a:rPr lang="en-US" altLang="en-US" sz="4400" i="1" dirty="0">
                <a:solidFill>
                  <a:schemeClr val="accent3"/>
                </a:solidFill>
                <a:ea typeface="+mj-ea"/>
              </a:rPr>
              <a:t>P</a:t>
            </a:r>
            <a:r>
              <a:rPr lang="en-US" altLang="en-US" sz="4400" dirty="0">
                <a:solidFill>
                  <a:schemeClr val="accent3"/>
                </a:solidFill>
                <a:ea typeface="+mj-ea"/>
              </a:rPr>
              <a:t>-values with a </a:t>
            </a:r>
            <a:r>
              <a:rPr lang="en-US" altLang="en-US" sz="4400" i="1" dirty="0">
                <a:solidFill>
                  <a:schemeClr val="accent3"/>
                </a:solidFill>
                <a:ea typeface="+mj-ea"/>
              </a:rPr>
              <a:t>t</a:t>
            </a:r>
            <a:r>
              <a:rPr lang="en-US" altLang="en-US" sz="4400" dirty="0">
                <a:solidFill>
                  <a:schemeClr val="accent3"/>
                </a:solidFill>
                <a:ea typeface="+mj-ea"/>
              </a:rPr>
              <a:t>-Test</a:t>
            </a:r>
            <a:endParaRPr lang="en-US" sz="4400" dirty="0">
              <a:ea typeface="+mj-ea"/>
            </a:endParaRPr>
          </a:p>
        </p:txBody>
      </p:sp>
      <p:sp>
        <p:nvSpPr>
          <p:cNvPr id="37898" name="Footer Placeholder 2">
            <a:extLst>
              <a:ext uri="{FF2B5EF4-FFF2-40B4-BE49-F238E27FC236}">
                <a16:creationId xmlns:a16="http://schemas.microsoft.com/office/drawing/2014/main" xmlns="" id="{E8D164C4-98A0-49AB-97D4-DEE460BA8BA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2" name="Rectangle 1">
            <a:extLst>
              <a:ext uri="{FF2B5EF4-FFF2-40B4-BE49-F238E27FC236}">
                <a16:creationId xmlns:a16="http://schemas.microsoft.com/office/drawing/2014/main" xmlns="" id="{6A57C9F5-D570-4308-B546-D414124B4F3A}"/>
              </a:ext>
            </a:extLst>
          </p:cNvPr>
          <p:cNvSpPr/>
          <p:nvPr/>
        </p:nvSpPr>
        <p:spPr>
          <a:xfrm>
            <a:off x="457200" y="4263001"/>
            <a:ext cx="7810902" cy="1384995"/>
          </a:xfrm>
          <a:prstGeom prst="rect">
            <a:avLst/>
          </a:prstGeom>
        </p:spPr>
        <p:txBody>
          <a:bodyPr wrap="square">
            <a:spAutoFit/>
          </a:bodyPr>
          <a:lstStyle/>
          <a:p>
            <a:r>
              <a:rPr lang="en-US" sz="2800" dirty="0">
                <a:latin typeface="TimesTenLTStd-Roman"/>
              </a:rPr>
              <a:t>There is not enough evidence at the 10% level of significance to support the office’s claim that the mean wait time is less than 14 minutes.</a:t>
            </a:r>
            <a:endParaRPr lang="en-US" sz="2800" dirty="0"/>
          </a:p>
        </p:txBody>
      </p:sp>
    </p:spTree>
    <p:extLst>
      <p:ext uri="{BB962C8B-B14F-4D97-AF65-F5344CB8AC3E}">
        <p14:creationId xmlns:p14="http://schemas.microsoft.com/office/powerpoint/2010/main" val="300712292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3">
            <a:extLst>
              <a:ext uri="{FF2B5EF4-FFF2-40B4-BE49-F238E27FC236}">
                <a16:creationId xmlns:a16="http://schemas.microsoft.com/office/drawing/2014/main" xmlns="" id="{EAC74846-800A-4AB8-9024-D6299B01E5A6}"/>
              </a:ext>
            </a:extLst>
          </p:cNvPr>
          <p:cNvSpPr>
            <a:spLocks noGrp="1"/>
          </p:cNvSpPr>
          <p:nvPr>
            <p:ph type="ctrTitle"/>
          </p:nvPr>
        </p:nvSpPr>
        <p:spPr/>
        <p:txBody>
          <a:bodyPr/>
          <a:lstStyle/>
          <a:p>
            <a:pPr eaLnBrk="1" hangingPunct="1"/>
            <a:r>
              <a:rPr lang="en-US" altLang="en-US"/>
              <a:t>Section 7.3</a:t>
            </a:r>
          </a:p>
        </p:txBody>
      </p:sp>
      <p:sp>
        <p:nvSpPr>
          <p:cNvPr id="5" name="Subtitle 4">
            <a:extLst>
              <a:ext uri="{FF2B5EF4-FFF2-40B4-BE49-F238E27FC236}">
                <a16:creationId xmlns:a16="http://schemas.microsoft.com/office/drawing/2014/main" xmlns="" id="{F4869F0D-4720-47F5-8685-CE3E6F1095C2}"/>
              </a:ext>
            </a:extLst>
          </p:cNvPr>
          <p:cNvSpPr>
            <a:spLocks noGrp="1"/>
          </p:cNvSpPr>
          <p:nvPr>
            <p:ph type="subTitle" idx="1"/>
          </p:nvPr>
        </p:nvSpPr>
        <p:spPr/>
        <p:txBody>
          <a:bodyPr/>
          <a:lstStyle/>
          <a:p>
            <a:pPr eaLnBrk="1" hangingPunct="1">
              <a:buFont typeface="Arial" charset="0"/>
              <a:buNone/>
              <a:defRPr/>
            </a:pPr>
            <a:r>
              <a:rPr lang="en-US" dirty="0">
                <a:ea typeface="+mn-ea"/>
              </a:rPr>
              <a:t>Hypothesis Testing for the Mean </a:t>
            </a:r>
          </a:p>
          <a:p>
            <a:pPr eaLnBrk="1" hangingPunct="1">
              <a:buFont typeface="Arial" charset="0"/>
              <a:buNone/>
              <a:defRPr/>
            </a:pPr>
            <a:r>
              <a:rPr lang="en-US" dirty="0">
                <a:ea typeface="+mn-ea"/>
              </a:rPr>
              <a:t>(</a:t>
            </a:r>
            <a:r>
              <a:rPr lang="en-US" i="1" dirty="0">
                <a:ea typeface="+mn-ea"/>
                <a:sym typeface="Symbol"/>
              </a:rPr>
              <a:t></a:t>
            </a:r>
            <a:r>
              <a:rPr lang="en-US" dirty="0">
                <a:ea typeface="+mn-ea"/>
                <a:sym typeface="Symbol"/>
              </a:rPr>
              <a:t> Unknown</a:t>
            </a:r>
            <a:r>
              <a:rPr lang="en-US" dirty="0">
                <a:ea typeface="+mn-ea"/>
              </a:rPr>
              <a:t>)</a:t>
            </a:r>
          </a:p>
        </p:txBody>
      </p:sp>
      <p:sp>
        <p:nvSpPr>
          <p:cNvPr id="13315" name="Footer Placeholder 2">
            <a:extLst>
              <a:ext uri="{FF2B5EF4-FFF2-40B4-BE49-F238E27FC236}">
                <a16:creationId xmlns:a16="http://schemas.microsoft.com/office/drawing/2014/main" xmlns="" id="{F8029184-7C03-406F-B09A-6C0D292860E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98541410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a:extLst>
              <a:ext uri="{FF2B5EF4-FFF2-40B4-BE49-F238E27FC236}">
                <a16:creationId xmlns:a16="http://schemas.microsoft.com/office/drawing/2014/main" xmlns="" id="{90689726-13CB-44FF-936A-558DF9BD098F}"/>
              </a:ext>
            </a:extLst>
          </p:cNvPr>
          <p:cNvSpPr>
            <a:spLocks noGrp="1"/>
          </p:cNvSpPr>
          <p:nvPr>
            <p:ph type="title"/>
          </p:nvPr>
        </p:nvSpPr>
        <p:spPr/>
        <p:txBody>
          <a:bodyPr/>
          <a:lstStyle/>
          <a:p>
            <a:pPr eaLnBrk="1" hangingPunct="1"/>
            <a:r>
              <a:rPr lang="en-US" altLang="en-US"/>
              <a:t>Section 7.3 Objectives</a:t>
            </a:r>
          </a:p>
        </p:txBody>
      </p:sp>
      <p:sp>
        <p:nvSpPr>
          <p:cNvPr id="14338" name="Content Placeholder 2">
            <a:extLst>
              <a:ext uri="{FF2B5EF4-FFF2-40B4-BE49-F238E27FC236}">
                <a16:creationId xmlns:a16="http://schemas.microsoft.com/office/drawing/2014/main" xmlns="" id="{46C1E314-F4A9-4503-8E1E-BA062980D66A}"/>
              </a:ext>
            </a:extLst>
          </p:cNvPr>
          <p:cNvSpPr>
            <a:spLocks noGrp="1"/>
          </p:cNvSpPr>
          <p:nvPr>
            <p:ph idx="1"/>
          </p:nvPr>
        </p:nvSpPr>
        <p:spPr/>
        <p:txBody>
          <a:bodyPr/>
          <a:lstStyle/>
          <a:p>
            <a:pPr eaLnBrk="1" hangingPunct="1"/>
            <a:r>
              <a:rPr lang="en-US" altLang="en-US" dirty="0"/>
              <a:t>Find critical values in a </a:t>
            </a:r>
            <a:r>
              <a:rPr lang="en-US" altLang="en-US" i="1" dirty="0"/>
              <a:t>t</a:t>
            </a:r>
            <a:r>
              <a:rPr lang="en-US" altLang="en-US" dirty="0"/>
              <a:t>-distribution</a:t>
            </a:r>
          </a:p>
          <a:p>
            <a:pPr eaLnBrk="1" hangingPunct="1"/>
            <a:r>
              <a:rPr lang="en-US" altLang="en-US" dirty="0"/>
              <a:t>Use the </a:t>
            </a:r>
            <a:r>
              <a:rPr lang="en-US" altLang="en-US" i="1" dirty="0"/>
              <a:t>t</a:t>
            </a:r>
            <a:r>
              <a:rPr lang="en-US" altLang="en-US" dirty="0"/>
              <a:t>-test to test a mean </a:t>
            </a:r>
            <a:r>
              <a:rPr lang="el-GR" altLang="en-US" i="1" dirty="0"/>
              <a:t>μ</a:t>
            </a:r>
            <a:r>
              <a:rPr lang="en-US" altLang="en-US" dirty="0"/>
              <a:t> when </a:t>
            </a:r>
            <a:r>
              <a:rPr lang="el-GR" altLang="en-US" i="1" dirty="0"/>
              <a:t>σ</a:t>
            </a:r>
            <a:r>
              <a:rPr lang="en-US" altLang="en-US" dirty="0"/>
              <a:t> is not known</a:t>
            </a:r>
            <a:endParaRPr lang="en-US" altLang="en-US" i="1" dirty="0"/>
          </a:p>
          <a:p>
            <a:pPr eaLnBrk="1" hangingPunct="1"/>
            <a:r>
              <a:rPr lang="en-US" altLang="en-US" dirty="0"/>
              <a:t>Use technology to find </a:t>
            </a:r>
            <a:r>
              <a:rPr lang="en-US" altLang="en-US" i="1" dirty="0"/>
              <a:t>P</a:t>
            </a:r>
            <a:r>
              <a:rPr lang="en-US" altLang="en-US" dirty="0"/>
              <a:t>-values and use them with a </a:t>
            </a:r>
            <a:r>
              <a:rPr lang="en-US" altLang="en-US" i="1" dirty="0"/>
              <a:t>t</a:t>
            </a:r>
            <a:r>
              <a:rPr lang="en-US" altLang="en-US" dirty="0"/>
              <a:t>-test to test a mean </a:t>
            </a:r>
            <a:r>
              <a:rPr lang="el-GR" altLang="en-US" i="1" dirty="0"/>
              <a:t>μ</a:t>
            </a:r>
            <a:r>
              <a:rPr lang="en-US" altLang="en-US" i="1" dirty="0"/>
              <a:t> </a:t>
            </a:r>
            <a:r>
              <a:rPr lang="en-US" altLang="en-US" dirty="0"/>
              <a:t>when </a:t>
            </a:r>
            <a:r>
              <a:rPr lang="el-GR" altLang="en-US" i="1" dirty="0"/>
              <a:t>σ</a:t>
            </a:r>
            <a:r>
              <a:rPr lang="en-US" altLang="en-US" dirty="0"/>
              <a:t> is not known</a:t>
            </a:r>
            <a:endParaRPr lang="en-US" altLang="en-US" i="1" dirty="0"/>
          </a:p>
        </p:txBody>
      </p:sp>
      <p:sp>
        <p:nvSpPr>
          <p:cNvPr id="14339" name="Footer Placeholder 2">
            <a:extLst>
              <a:ext uri="{FF2B5EF4-FFF2-40B4-BE49-F238E27FC236}">
                <a16:creationId xmlns:a16="http://schemas.microsoft.com/office/drawing/2014/main" xmlns="" id="{36354A98-F2F4-4305-942D-4903A220BFD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85355510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a:extLst>
              <a:ext uri="{FF2B5EF4-FFF2-40B4-BE49-F238E27FC236}">
                <a16:creationId xmlns:a16="http://schemas.microsoft.com/office/drawing/2014/main" xmlns="" id="{21B15C2B-751F-480D-96D4-DF32EAC2C700}"/>
              </a:ext>
            </a:extLst>
          </p:cNvPr>
          <p:cNvSpPr>
            <a:spLocks noGrp="1" noChangeArrowheads="1"/>
          </p:cNvSpPr>
          <p:nvPr>
            <p:ph type="title"/>
          </p:nvPr>
        </p:nvSpPr>
        <p:spPr/>
        <p:txBody>
          <a:bodyPr/>
          <a:lstStyle/>
          <a:p>
            <a:pPr eaLnBrk="1" hangingPunct="1"/>
            <a:r>
              <a:rPr lang="en-US" altLang="en-US"/>
              <a:t>Finding Critical Values in a </a:t>
            </a:r>
            <a:r>
              <a:rPr lang="en-US" altLang="en-US" i="1"/>
              <a:t>t</a:t>
            </a:r>
            <a:r>
              <a:rPr lang="en-US" altLang="en-US"/>
              <a:t>-Distribution</a:t>
            </a:r>
          </a:p>
        </p:txBody>
      </p:sp>
      <p:sp>
        <p:nvSpPr>
          <p:cNvPr id="4" name="Content Placeholder 3">
            <a:extLst>
              <a:ext uri="{FF2B5EF4-FFF2-40B4-BE49-F238E27FC236}">
                <a16:creationId xmlns:a16="http://schemas.microsoft.com/office/drawing/2014/main" xmlns="" id="{75E82E8D-8E67-444E-A5A4-7ED2BF014F8A}"/>
              </a:ext>
            </a:extLst>
          </p:cNvPr>
          <p:cNvSpPr>
            <a:spLocks noGrp="1"/>
          </p:cNvSpPr>
          <p:nvPr>
            <p:ph idx="1"/>
          </p:nvPr>
        </p:nvSpPr>
        <p:spPr>
          <a:xfrm>
            <a:off x="457200" y="1355725"/>
            <a:ext cx="8229600" cy="4525963"/>
          </a:xfrm>
        </p:spPr>
        <p:txBody>
          <a:bodyPr/>
          <a:lstStyle/>
          <a:p>
            <a:pPr marL="457200" indent="-457200">
              <a:buFontTx/>
              <a:buAutoNum type="arabicPeriod"/>
            </a:pPr>
            <a:r>
              <a:rPr lang="en-US" altLang="en-US" sz="2600">
                <a:sym typeface="Symbol" panose="05050102010706020507" pitchFamily="18" charset="2"/>
              </a:rPr>
              <a:t>Identify the level of significance </a:t>
            </a:r>
            <a:r>
              <a:rPr lang="en-US" altLang="en-US" sz="2600" i="1">
                <a:sym typeface="Symbol" panose="05050102010706020507" pitchFamily="18" charset="2"/>
              </a:rPr>
              <a:t></a:t>
            </a:r>
            <a:r>
              <a:rPr lang="en-US" altLang="en-US" sz="2600">
                <a:sym typeface="Symbol" panose="05050102010706020507" pitchFamily="18" charset="2"/>
              </a:rPr>
              <a:t>.</a:t>
            </a:r>
          </a:p>
          <a:p>
            <a:pPr marL="457200" indent="-457200">
              <a:buFontTx/>
              <a:buAutoNum type="arabicPeriod"/>
            </a:pPr>
            <a:r>
              <a:rPr lang="en-US" altLang="en-US" sz="2600">
                <a:sym typeface="Symbol" panose="05050102010706020507" pitchFamily="18" charset="2"/>
              </a:rPr>
              <a:t>Identify the degrees of freedom d.f. = </a:t>
            </a:r>
            <a:r>
              <a:rPr lang="en-US" altLang="en-US" sz="2600" i="1">
                <a:sym typeface="Symbol" panose="05050102010706020507" pitchFamily="18" charset="2"/>
              </a:rPr>
              <a:t>n</a:t>
            </a:r>
            <a:r>
              <a:rPr lang="en-US" altLang="en-US" sz="2600">
                <a:sym typeface="Symbol" panose="05050102010706020507" pitchFamily="18" charset="2"/>
              </a:rPr>
              <a:t> – 1.</a:t>
            </a:r>
          </a:p>
          <a:p>
            <a:pPr marL="457200" indent="-457200">
              <a:buFontTx/>
              <a:buAutoNum type="arabicPeriod"/>
            </a:pPr>
            <a:r>
              <a:rPr lang="en-US" altLang="en-US" sz="2600">
                <a:sym typeface="Symbol" panose="05050102010706020507" pitchFamily="18" charset="2"/>
              </a:rPr>
              <a:t>Find the critical value(s) using Table 5 in Appendix B in the row with </a:t>
            </a:r>
            <a:r>
              <a:rPr lang="en-US" altLang="en-US" sz="2600" i="1">
                <a:sym typeface="Symbol" panose="05050102010706020507" pitchFamily="18" charset="2"/>
              </a:rPr>
              <a:t>n</a:t>
            </a:r>
            <a:r>
              <a:rPr lang="en-US" altLang="en-US" sz="2600">
                <a:sym typeface="Symbol" panose="05050102010706020507" pitchFamily="18" charset="2"/>
              </a:rPr>
              <a:t> – 1 degrees of freedom.  If the hypothesis test is</a:t>
            </a:r>
          </a:p>
          <a:p>
            <a:pPr marL="914400" lvl="1" indent="-457200">
              <a:buFontTx/>
              <a:buAutoNum type="alphaLcPeriod"/>
            </a:pPr>
            <a:r>
              <a:rPr lang="en-US" altLang="en-US" sz="2600" i="1">
                <a:ea typeface="Times New Roman" panose="02020603050405020304" pitchFamily="18" charset="0"/>
                <a:sym typeface="Symbol" panose="05050102010706020507" pitchFamily="18" charset="2"/>
              </a:rPr>
              <a:t>left-tailed</a:t>
            </a:r>
            <a:r>
              <a:rPr lang="en-US" altLang="en-US" sz="2600">
                <a:ea typeface="Times New Roman" panose="02020603050405020304" pitchFamily="18" charset="0"/>
                <a:sym typeface="Symbol" panose="05050102010706020507" pitchFamily="18" charset="2"/>
              </a:rPr>
              <a:t>, use “One Tail, </a:t>
            </a:r>
            <a:r>
              <a:rPr lang="en-US" altLang="en-US" sz="2600" i="1">
                <a:ea typeface="Times New Roman" panose="02020603050405020304" pitchFamily="18" charset="0"/>
                <a:sym typeface="Symbol" panose="05050102010706020507" pitchFamily="18" charset="2"/>
              </a:rPr>
              <a:t> </a:t>
            </a:r>
            <a:r>
              <a:rPr lang="en-US" altLang="en-US" sz="2600">
                <a:ea typeface="Times New Roman" panose="02020603050405020304" pitchFamily="18" charset="0"/>
                <a:sym typeface="Symbol" panose="05050102010706020507" pitchFamily="18" charset="2"/>
              </a:rPr>
              <a:t>” column with a negative sign,</a:t>
            </a:r>
          </a:p>
          <a:p>
            <a:pPr marL="914400" lvl="1" indent="-457200">
              <a:buFontTx/>
              <a:buAutoNum type="alphaLcPeriod"/>
            </a:pPr>
            <a:r>
              <a:rPr lang="en-US" altLang="en-US" sz="2600" i="1">
                <a:ea typeface="Times New Roman" panose="02020603050405020304" pitchFamily="18" charset="0"/>
                <a:sym typeface="Symbol" panose="05050102010706020507" pitchFamily="18" charset="2"/>
              </a:rPr>
              <a:t>right-tailed</a:t>
            </a:r>
            <a:r>
              <a:rPr lang="en-US" altLang="en-US" sz="2600">
                <a:ea typeface="Times New Roman" panose="02020603050405020304" pitchFamily="18" charset="0"/>
                <a:sym typeface="Symbol" panose="05050102010706020507" pitchFamily="18" charset="2"/>
              </a:rPr>
              <a:t>, use “One Tail, </a:t>
            </a:r>
            <a:r>
              <a:rPr lang="en-US" altLang="en-US" sz="2600" i="1">
                <a:ea typeface="Times New Roman" panose="02020603050405020304" pitchFamily="18" charset="0"/>
                <a:sym typeface="Symbol" panose="05050102010706020507" pitchFamily="18" charset="2"/>
              </a:rPr>
              <a:t> </a:t>
            </a:r>
            <a:r>
              <a:rPr lang="en-US" altLang="en-US" sz="2600">
                <a:ea typeface="Times New Roman" panose="02020603050405020304" pitchFamily="18" charset="0"/>
                <a:sym typeface="Symbol" panose="05050102010706020507" pitchFamily="18" charset="2"/>
              </a:rPr>
              <a:t>” column with a positive sign,</a:t>
            </a:r>
          </a:p>
          <a:p>
            <a:pPr marL="914400" lvl="1" indent="-457200">
              <a:buFontTx/>
              <a:buAutoNum type="alphaLcPeriod"/>
            </a:pPr>
            <a:r>
              <a:rPr lang="en-US" altLang="en-US" sz="2600" i="1">
                <a:ea typeface="Times New Roman" panose="02020603050405020304" pitchFamily="18" charset="0"/>
                <a:sym typeface="Symbol" panose="05050102010706020507" pitchFamily="18" charset="2"/>
              </a:rPr>
              <a:t>two-tailed</a:t>
            </a:r>
            <a:r>
              <a:rPr lang="en-US" altLang="en-US" sz="2600">
                <a:ea typeface="Times New Roman" panose="02020603050405020304" pitchFamily="18" charset="0"/>
                <a:sym typeface="Symbol" panose="05050102010706020507" pitchFamily="18" charset="2"/>
              </a:rPr>
              <a:t>, use “Two Tails, </a:t>
            </a:r>
            <a:r>
              <a:rPr lang="en-US" altLang="en-US" sz="2600" i="1">
                <a:ea typeface="Times New Roman" panose="02020603050405020304" pitchFamily="18" charset="0"/>
                <a:sym typeface="Symbol" panose="05050102010706020507" pitchFamily="18" charset="2"/>
              </a:rPr>
              <a:t> </a:t>
            </a:r>
            <a:r>
              <a:rPr lang="en-US" altLang="en-US" sz="2600">
                <a:ea typeface="Times New Roman" panose="02020603050405020304" pitchFamily="18" charset="0"/>
                <a:sym typeface="Symbol" panose="05050102010706020507" pitchFamily="18" charset="2"/>
              </a:rPr>
              <a:t>” column with a negative and a positive sign.</a:t>
            </a:r>
            <a:endParaRPr lang="en-US" altLang="en-US" sz="2600" i="1">
              <a:ea typeface="Times New Roman" panose="02020603050405020304" pitchFamily="18" charset="0"/>
              <a:sym typeface="Symbol" panose="05050102010706020507" pitchFamily="18" charset="2"/>
            </a:endParaRPr>
          </a:p>
          <a:p>
            <a:pPr marL="457200" indent="-457200"/>
            <a:endParaRPr lang="en-US" altLang="en-US" sz="2600"/>
          </a:p>
        </p:txBody>
      </p:sp>
      <p:sp>
        <p:nvSpPr>
          <p:cNvPr id="15363" name="Footer Placeholder 2">
            <a:extLst>
              <a:ext uri="{FF2B5EF4-FFF2-40B4-BE49-F238E27FC236}">
                <a16:creationId xmlns:a16="http://schemas.microsoft.com/office/drawing/2014/main" xmlns="" id="{4EE9404E-468A-4B93-BAF2-12B26290A42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07296348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a:extLst>
              <a:ext uri="{FF2B5EF4-FFF2-40B4-BE49-F238E27FC236}">
                <a16:creationId xmlns:a16="http://schemas.microsoft.com/office/drawing/2014/main" xmlns="" id="{21B15C2B-751F-480D-96D4-DF32EAC2C700}"/>
              </a:ext>
            </a:extLst>
          </p:cNvPr>
          <p:cNvSpPr>
            <a:spLocks noGrp="1" noChangeArrowheads="1"/>
          </p:cNvSpPr>
          <p:nvPr>
            <p:ph type="title"/>
          </p:nvPr>
        </p:nvSpPr>
        <p:spPr/>
        <p:txBody>
          <a:bodyPr/>
          <a:lstStyle/>
          <a:p>
            <a:pPr eaLnBrk="1" hangingPunct="1"/>
            <a:r>
              <a:rPr lang="en-US" altLang="en-US"/>
              <a:t>Finding Critical Values in a </a:t>
            </a:r>
            <a:r>
              <a:rPr lang="en-US" altLang="en-US" i="1"/>
              <a:t>t</a:t>
            </a:r>
            <a:r>
              <a:rPr lang="en-US" altLang="en-US"/>
              <a:t>-Distribution</a:t>
            </a:r>
          </a:p>
        </p:txBody>
      </p:sp>
      <p:sp>
        <p:nvSpPr>
          <p:cNvPr id="15363" name="Footer Placeholder 2">
            <a:extLst>
              <a:ext uri="{FF2B5EF4-FFF2-40B4-BE49-F238E27FC236}">
                <a16:creationId xmlns:a16="http://schemas.microsoft.com/office/drawing/2014/main" xmlns="" id="{4EE9404E-468A-4B93-BAF2-12B26290A42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screenshot of a cell phone&#10;&#10;Description generated with very high confidence">
            <a:extLst>
              <a:ext uri="{FF2B5EF4-FFF2-40B4-BE49-F238E27FC236}">
                <a16:creationId xmlns:a16="http://schemas.microsoft.com/office/drawing/2014/main" xmlns="" id="{6B3E19A6-AF5A-4493-86E8-34D1A949AC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2242717"/>
            <a:ext cx="8686800" cy="1644780"/>
          </a:xfrm>
          <a:prstGeom prst="rect">
            <a:avLst/>
          </a:prstGeom>
        </p:spPr>
      </p:pic>
    </p:spTree>
    <p:extLst>
      <p:ext uri="{BB962C8B-B14F-4D97-AF65-F5344CB8AC3E}">
        <p14:creationId xmlns:p14="http://schemas.microsoft.com/office/powerpoint/2010/main" val="47055515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xmlns="" id="{4F4C5740-FADF-44F1-B336-10AFFAFE1129}"/>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Finding Critical Values for </a:t>
            </a:r>
            <a:r>
              <a:rPr lang="en-US" altLang="en-US" i="1" dirty="0">
                <a:solidFill>
                  <a:schemeClr val="accent3"/>
                </a:solidFill>
                <a:ea typeface="+mj-ea"/>
              </a:rPr>
              <a:t>t</a:t>
            </a:r>
          </a:p>
        </p:txBody>
      </p:sp>
      <p:sp>
        <p:nvSpPr>
          <p:cNvPr id="89091" name="Content Placeholder 6">
            <a:extLst>
              <a:ext uri="{FF2B5EF4-FFF2-40B4-BE49-F238E27FC236}">
                <a16:creationId xmlns:a16="http://schemas.microsoft.com/office/drawing/2014/main" xmlns="" id="{904C77B9-2BF5-4E26-BAFA-DFCD6629B829}"/>
              </a:ext>
            </a:extLst>
          </p:cNvPr>
          <p:cNvSpPr>
            <a:spLocks noGrp="1"/>
          </p:cNvSpPr>
          <p:nvPr>
            <p:ph idx="1"/>
          </p:nvPr>
        </p:nvSpPr>
        <p:spPr>
          <a:xfrm>
            <a:off x="457200" y="1600200"/>
            <a:ext cx="8229600" cy="1143000"/>
          </a:xfrm>
        </p:spPr>
        <p:txBody>
          <a:bodyPr/>
          <a:lstStyle/>
          <a:p>
            <a:pPr marL="0" indent="0" eaLnBrk="1" hangingPunct="1">
              <a:spcBef>
                <a:spcPct val="0"/>
              </a:spcBef>
              <a:buFont typeface="Arial" charset="0"/>
              <a:buNone/>
              <a:defRPr/>
            </a:pPr>
            <a:r>
              <a:rPr lang="en-US" dirty="0">
                <a:ea typeface="+mn-ea"/>
              </a:rPr>
              <a:t>Find the critical value </a:t>
            </a:r>
            <a:r>
              <a:rPr lang="en-US" i="1" dirty="0">
                <a:ea typeface="+mn-ea"/>
              </a:rPr>
              <a:t>t</a:t>
            </a:r>
            <a:r>
              <a:rPr lang="en-US" baseline="-25000" dirty="0">
                <a:ea typeface="+mn-ea"/>
              </a:rPr>
              <a:t>0</a:t>
            </a:r>
            <a:r>
              <a:rPr lang="en-US" dirty="0">
                <a:ea typeface="+mn-ea"/>
              </a:rPr>
              <a:t> for a left-tailed test given</a:t>
            </a:r>
            <a:br>
              <a:rPr lang="en-US" dirty="0">
                <a:ea typeface="+mn-ea"/>
              </a:rPr>
            </a:br>
            <a:r>
              <a:rPr lang="en-US" i="1" dirty="0">
                <a:ea typeface="+mn-ea"/>
                <a:sym typeface="Symbol" pitchFamily="18" charset="2"/>
              </a:rPr>
              <a:t> </a:t>
            </a:r>
            <a:r>
              <a:rPr lang="en-US" dirty="0">
                <a:ea typeface="+mn-ea"/>
                <a:sym typeface="Symbol" pitchFamily="18" charset="2"/>
              </a:rPr>
              <a:t>= 0.05 and </a:t>
            </a:r>
            <a:r>
              <a:rPr lang="en-US" i="1" dirty="0">
                <a:ea typeface="+mn-ea"/>
                <a:sym typeface="Symbol" pitchFamily="18" charset="2"/>
              </a:rPr>
              <a:t>n</a:t>
            </a:r>
            <a:r>
              <a:rPr lang="en-US" dirty="0">
                <a:ea typeface="+mn-ea"/>
                <a:sym typeface="Symbol" pitchFamily="18" charset="2"/>
              </a:rPr>
              <a:t> = 21.</a:t>
            </a:r>
            <a:endParaRPr lang="en-US" i="1" dirty="0">
              <a:ea typeface="+mn-ea"/>
              <a:sym typeface="Symbol" pitchFamily="18" charset="2"/>
            </a:endParaRPr>
          </a:p>
          <a:p>
            <a:pPr eaLnBrk="1" hangingPunct="1">
              <a:buFont typeface="Arial" charset="0"/>
              <a:buChar char="•"/>
              <a:defRPr/>
            </a:pPr>
            <a:endParaRPr lang="en-US" dirty="0">
              <a:ea typeface="+mn-ea"/>
            </a:endParaRPr>
          </a:p>
        </p:txBody>
      </p:sp>
      <p:sp>
        <p:nvSpPr>
          <p:cNvPr id="1269765" name="Text Box 5">
            <a:extLst>
              <a:ext uri="{FF2B5EF4-FFF2-40B4-BE49-F238E27FC236}">
                <a16:creationId xmlns:a16="http://schemas.microsoft.com/office/drawing/2014/main" xmlns="" id="{0173ACB4-0E2E-4D25-9495-07B1DDE5EA36}"/>
              </a:ext>
            </a:extLst>
          </p:cNvPr>
          <p:cNvSpPr txBox="1">
            <a:spLocks noChangeArrowheads="1"/>
          </p:cNvSpPr>
          <p:nvPr/>
        </p:nvSpPr>
        <p:spPr bwMode="auto">
          <a:xfrm>
            <a:off x="457200" y="2449224"/>
            <a:ext cx="541958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0838" indent="-350838"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Clr>
                <a:schemeClr val="accent1"/>
              </a:buClr>
            </a:pPr>
            <a:r>
              <a:rPr lang="en-US" altLang="en-US" sz="2800" b="1" dirty="0">
                <a:solidFill>
                  <a:srgbClr val="83BB35"/>
                </a:solidFill>
                <a:latin typeface="Times New Roman" panose="02020603050405020304" pitchFamily="18" charset="0"/>
              </a:rPr>
              <a:t>Solution:</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rPr>
              <a:t>The degrees of freedom are </a:t>
            </a:r>
            <a:br>
              <a:rPr lang="en-US" altLang="en-US" sz="2800" dirty="0">
                <a:latin typeface="Times New Roman" panose="02020603050405020304" pitchFamily="18" charset="0"/>
              </a:rPr>
            </a:br>
            <a:r>
              <a:rPr lang="en-US" altLang="en-US" sz="2800" dirty="0" err="1">
                <a:latin typeface="Times New Roman" panose="02020603050405020304" pitchFamily="18" charset="0"/>
              </a:rPr>
              <a:t>d.f.</a:t>
            </a:r>
            <a:r>
              <a:rPr lang="en-US" altLang="en-US" sz="2800" dirty="0">
                <a:latin typeface="Times New Roman" panose="02020603050405020304" pitchFamily="18" charset="0"/>
              </a:rPr>
              <a:t> = </a:t>
            </a:r>
            <a:r>
              <a:rPr lang="en-US" altLang="en-US" sz="2800" i="1" dirty="0">
                <a:latin typeface="Times New Roman" panose="02020603050405020304" pitchFamily="18" charset="0"/>
              </a:rPr>
              <a:t>n</a:t>
            </a:r>
            <a:r>
              <a:rPr lang="en-US" altLang="en-US" sz="2800" dirty="0">
                <a:latin typeface="Times New Roman" panose="02020603050405020304" pitchFamily="18" charset="0"/>
              </a:rPr>
              <a:t> – 1 = </a:t>
            </a:r>
            <a:r>
              <a:rPr lang="en-US" altLang="en-US" sz="2800" dirty="0">
                <a:solidFill>
                  <a:schemeClr val="accent2"/>
                </a:solidFill>
                <a:latin typeface="Times New Roman" panose="02020603050405020304" pitchFamily="18" charset="0"/>
              </a:rPr>
              <a:t>21 – 1 = 20</a:t>
            </a:r>
            <a:r>
              <a:rPr lang="en-US" altLang="en-US" sz="2800" dirty="0">
                <a:latin typeface="Times New Roman" panose="02020603050405020304" pitchFamily="18" charset="0"/>
              </a:rPr>
              <a:t>.</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rPr>
              <a:t>Use Table 5.</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rPr>
              <a:t>Look at </a:t>
            </a:r>
            <a:r>
              <a:rPr lang="el-GR" altLang="en-US" sz="2800" dirty="0">
                <a:latin typeface="Times New Roman" panose="02020603050405020304" pitchFamily="18" charset="0"/>
                <a:cs typeface="Times New Roman" panose="02020603050405020304" pitchFamily="18" charset="0"/>
              </a:rPr>
              <a:t>α</a:t>
            </a:r>
            <a:r>
              <a:rPr lang="en-US" altLang="en-US" sz="2800" dirty="0">
                <a:latin typeface="Times New Roman" panose="02020603050405020304" pitchFamily="18" charset="0"/>
                <a:cs typeface="Times New Roman" panose="02020603050405020304" pitchFamily="18" charset="0"/>
              </a:rPr>
              <a:t> = </a:t>
            </a:r>
            <a:r>
              <a:rPr lang="en-US" altLang="en-US" sz="2800" dirty="0">
                <a:latin typeface="Times New Roman" panose="02020603050405020304" pitchFamily="18" charset="0"/>
              </a:rPr>
              <a:t>0.05 in the </a:t>
            </a:r>
            <a:r>
              <a:rPr lang="ja-JP" altLang="en-US" sz="2800" dirty="0">
                <a:latin typeface="Times New Roman" panose="02020603050405020304" pitchFamily="18" charset="0"/>
              </a:rPr>
              <a:t>“</a:t>
            </a:r>
            <a:r>
              <a:rPr lang="en-US" altLang="ja-JP" sz="2800" dirty="0">
                <a:latin typeface="Times New Roman" panose="02020603050405020304" pitchFamily="18" charset="0"/>
              </a:rPr>
              <a:t>One </a:t>
            </a:r>
            <a:br>
              <a:rPr lang="en-US" altLang="ja-JP" sz="2800" dirty="0">
                <a:latin typeface="Times New Roman" panose="02020603050405020304" pitchFamily="18" charset="0"/>
              </a:rPr>
            </a:br>
            <a:r>
              <a:rPr lang="en-US" altLang="ja-JP" sz="2800" dirty="0">
                <a:latin typeface="Times New Roman" panose="02020603050405020304" pitchFamily="18" charset="0"/>
              </a:rPr>
              <a:t>Tail, </a:t>
            </a:r>
            <a:r>
              <a:rPr lang="en-US" altLang="ja-JP" sz="2800" i="1" dirty="0">
                <a:latin typeface="Times New Roman" panose="02020603050405020304" pitchFamily="18" charset="0"/>
                <a:sym typeface="Symbol" panose="05050102010706020507" pitchFamily="18" charset="2"/>
              </a:rPr>
              <a:t></a:t>
            </a:r>
            <a:r>
              <a:rPr lang="ja-JP" altLang="en-US" sz="2800" i="1" dirty="0">
                <a:latin typeface="Times New Roman" panose="02020603050405020304" pitchFamily="18" charset="0"/>
                <a:sym typeface="Symbol" panose="05050102010706020507" pitchFamily="18" charset="2"/>
              </a:rPr>
              <a:t>”</a:t>
            </a:r>
            <a:r>
              <a:rPr lang="en-US" altLang="ja-JP" sz="2800" dirty="0">
                <a:latin typeface="Times New Roman" panose="02020603050405020304" pitchFamily="18" charset="0"/>
                <a:sym typeface="Symbol" panose="05050102010706020507" pitchFamily="18" charset="2"/>
              </a:rPr>
              <a:t> column.</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sym typeface="Symbol" panose="05050102010706020507" pitchFamily="18" charset="2"/>
              </a:rPr>
              <a:t>Because the test is left-tailed, the critical value is negative. </a:t>
            </a:r>
          </a:p>
          <a:p>
            <a:pPr eaLnBrk="1" hangingPunct="1">
              <a:buClr>
                <a:schemeClr val="accent1"/>
              </a:buClr>
              <a:buFont typeface="Arial" panose="020B0604020202020204" pitchFamily="34" charset="0"/>
              <a:buChar char="•"/>
            </a:pPr>
            <a:r>
              <a:rPr lang="en-US" sz="2800" dirty="0">
                <a:latin typeface="+mn-lt"/>
              </a:rPr>
              <a:t>So, </a:t>
            </a:r>
            <a:r>
              <a:rPr lang="en-US" sz="2800" i="1" dirty="0">
                <a:latin typeface="+mn-lt"/>
              </a:rPr>
              <a:t>t</a:t>
            </a:r>
            <a:r>
              <a:rPr lang="en-US" sz="2800" baseline="-25000" dirty="0">
                <a:latin typeface="+mn-lt"/>
              </a:rPr>
              <a:t>0</a:t>
            </a:r>
            <a:r>
              <a:rPr lang="en-US" sz="2800" dirty="0">
                <a:latin typeface="+mn-lt"/>
              </a:rPr>
              <a:t> = </a:t>
            </a:r>
            <a:r>
              <a:rPr lang="en-US" altLang="en-US" sz="2800" dirty="0">
                <a:latin typeface="Times New Roman" panose="02020603050405020304" pitchFamily="18" charset="0"/>
              </a:rPr>
              <a:t>– </a:t>
            </a:r>
            <a:r>
              <a:rPr lang="en-US" sz="2800" dirty="0">
                <a:latin typeface="+mn-lt"/>
              </a:rPr>
              <a:t>1.725.</a:t>
            </a:r>
            <a:endParaRPr lang="en-US" altLang="en-US" sz="2800" i="1" dirty="0">
              <a:latin typeface="+mn-lt"/>
              <a:sym typeface="Symbol" panose="05050102010706020507" pitchFamily="18" charset="2"/>
            </a:endParaRPr>
          </a:p>
        </p:txBody>
      </p:sp>
      <p:sp>
        <p:nvSpPr>
          <p:cNvPr id="17413" name="Footer Placeholder 2">
            <a:extLst>
              <a:ext uri="{FF2B5EF4-FFF2-40B4-BE49-F238E27FC236}">
                <a16:creationId xmlns:a16="http://schemas.microsoft.com/office/drawing/2014/main" xmlns="" id="{5496EED7-EBA5-41B5-8156-398C9E6F230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close up of a logo&#10;&#10;Description generated with very high confidence">
            <a:extLst>
              <a:ext uri="{FF2B5EF4-FFF2-40B4-BE49-F238E27FC236}">
                <a16:creationId xmlns:a16="http://schemas.microsoft.com/office/drawing/2014/main" xmlns="" id="{EDC719DC-2698-4E76-95B7-1CE3C7605D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5695" y="2184512"/>
            <a:ext cx="3539705" cy="2962962"/>
          </a:xfrm>
          <a:prstGeom prst="rect">
            <a:avLst/>
          </a:prstGeom>
        </p:spPr>
      </p:pic>
    </p:spTree>
    <p:extLst>
      <p:ext uri="{BB962C8B-B14F-4D97-AF65-F5344CB8AC3E}">
        <p14:creationId xmlns:p14="http://schemas.microsoft.com/office/powerpoint/2010/main" val="428037342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69765">
                                            <p:txEl>
                                              <p:pRg st="0" end="0"/>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269765">
                                            <p:txEl>
                                              <p:pRg st="1" end="1"/>
                                            </p:txEl>
                                          </p:spTgt>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69765">
                                            <p:txEl>
                                              <p:pRg st="2" end="2"/>
                                            </p:txEl>
                                          </p:spTgt>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269765">
                                            <p:txEl>
                                              <p:pRg st="3" end="3"/>
                                            </p:txEl>
                                          </p:spTgt>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269765">
                                            <p:txEl>
                                              <p:pRg st="4" end="4"/>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269765">
                                            <p:txEl>
                                              <p:pRg st="5" end="5"/>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6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xmlns="" id="{4F4C5740-FADF-44F1-B336-10AFFAFE1129}"/>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Finding Critical Values for </a:t>
            </a:r>
            <a:r>
              <a:rPr lang="en-US" altLang="en-US" i="1" dirty="0">
                <a:solidFill>
                  <a:schemeClr val="accent3"/>
                </a:solidFill>
                <a:ea typeface="+mj-ea"/>
              </a:rPr>
              <a:t>t</a:t>
            </a:r>
          </a:p>
        </p:txBody>
      </p:sp>
      <p:sp>
        <p:nvSpPr>
          <p:cNvPr id="89091" name="Content Placeholder 6">
            <a:extLst>
              <a:ext uri="{FF2B5EF4-FFF2-40B4-BE49-F238E27FC236}">
                <a16:creationId xmlns:a16="http://schemas.microsoft.com/office/drawing/2014/main" xmlns="" id="{904C77B9-2BF5-4E26-BAFA-DFCD6629B829}"/>
              </a:ext>
            </a:extLst>
          </p:cNvPr>
          <p:cNvSpPr>
            <a:spLocks noGrp="1"/>
          </p:cNvSpPr>
          <p:nvPr>
            <p:ph idx="1"/>
          </p:nvPr>
        </p:nvSpPr>
        <p:spPr>
          <a:xfrm>
            <a:off x="457200" y="1600200"/>
            <a:ext cx="8229600" cy="1143000"/>
          </a:xfrm>
        </p:spPr>
        <p:txBody>
          <a:bodyPr/>
          <a:lstStyle/>
          <a:p>
            <a:pPr marL="0" indent="0" eaLnBrk="1" hangingPunct="1">
              <a:spcBef>
                <a:spcPct val="0"/>
              </a:spcBef>
              <a:buFont typeface="Arial" charset="0"/>
              <a:buNone/>
              <a:defRPr/>
            </a:pPr>
            <a:r>
              <a:rPr lang="en-US" dirty="0">
                <a:ea typeface="+mn-ea"/>
              </a:rPr>
              <a:t>Find the critical value </a:t>
            </a:r>
            <a:r>
              <a:rPr lang="en-US" i="1" dirty="0">
                <a:ea typeface="+mn-ea"/>
              </a:rPr>
              <a:t>t</a:t>
            </a:r>
            <a:r>
              <a:rPr lang="en-US" baseline="-25000" dirty="0">
                <a:ea typeface="+mn-ea"/>
              </a:rPr>
              <a:t>0</a:t>
            </a:r>
            <a:r>
              <a:rPr lang="en-US" dirty="0">
                <a:ea typeface="+mn-ea"/>
              </a:rPr>
              <a:t> for a right-tailed test given</a:t>
            </a:r>
            <a:br>
              <a:rPr lang="en-US" dirty="0">
                <a:ea typeface="+mn-ea"/>
              </a:rPr>
            </a:br>
            <a:r>
              <a:rPr lang="en-US" i="1" dirty="0">
                <a:ea typeface="+mn-ea"/>
                <a:sym typeface="Symbol" pitchFamily="18" charset="2"/>
              </a:rPr>
              <a:t> </a:t>
            </a:r>
            <a:r>
              <a:rPr lang="en-US" dirty="0">
                <a:ea typeface="+mn-ea"/>
                <a:sym typeface="Symbol" pitchFamily="18" charset="2"/>
              </a:rPr>
              <a:t>= 0.01 and </a:t>
            </a:r>
            <a:r>
              <a:rPr lang="en-US" i="1" dirty="0">
                <a:ea typeface="+mn-ea"/>
                <a:sym typeface="Symbol" pitchFamily="18" charset="2"/>
              </a:rPr>
              <a:t>n</a:t>
            </a:r>
            <a:r>
              <a:rPr lang="en-US" dirty="0">
                <a:ea typeface="+mn-ea"/>
                <a:sym typeface="Symbol" pitchFamily="18" charset="2"/>
              </a:rPr>
              <a:t> = 17.</a:t>
            </a:r>
            <a:endParaRPr lang="en-US" i="1" dirty="0">
              <a:ea typeface="+mn-ea"/>
              <a:sym typeface="Symbol" pitchFamily="18" charset="2"/>
            </a:endParaRPr>
          </a:p>
          <a:p>
            <a:pPr eaLnBrk="1" hangingPunct="1">
              <a:buFont typeface="Arial" charset="0"/>
              <a:buChar char="•"/>
              <a:defRPr/>
            </a:pPr>
            <a:endParaRPr lang="en-US" dirty="0">
              <a:ea typeface="+mn-ea"/>
            </a:endParaRPr>
          </a:p>
        </p:txBody>
      </p:sp>
      <p:sp>
        <p:nvSpPr>
          <p:cNvPr id="1269765" name="Text Box 5">
            <a:extLst>
              <a:ext uri="{FF2B5EF4-FFF2-40B4-BE49-F238E27FC236}">
                <a16:creationId xmlns:a16="http://schemas.microsoft.com/office/drawing/2014/main" xmlns="" id="{0173ACB4-0E2E-4D25-9495-07B1DDE5EA36}"/>
              </a:ext>
            </a:extLst>
          </p:cNvPr>
          <p:cNvSpPr txBox="1">
            <a:spLocks noChangeArrowheads="1"/>
          </p:cNvSpPr>
          <p:nvPr/>
        </p:nvSpPr>
        <p:spPr bwMode="auto">
          <a:xfrm>
            <a:off x="457200" y="2449224"/>
            <a:ext cx="541958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0838" indent="-350838"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Clr>
                <a:schemeClr val="accent1"/>
              </a:buClr>
            </a:pPr>
            <a:r>
              <a:rPr lang="en-US" altLang="en-US" sz="2800" b="1" dirty="0">
                <a:solidFill>
                  <a:srgbClr val="83BB35"/>
                </a:solidFill>
                <a:latin typeface="Times New Roman" panose="02020603050405020304" pitchFamily="18" charset="0"/>
              </a:rPr>
              <a:t>Solution:</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rPr>
              <a:t>The degrees of freedom are </a:t>
            </a:r>
            <a:br>
              <a:rPr lang="en-US" altLang="en-US" sz="2800" dirty="0">
                <a:latin typeface="Times New Roman" panose="02020603050405020304" pitchFamily="18" charset="0"/>
              </a:rPr>
            </a:br>
            <a:r>
              <a:rPr lang="en-US" altLang="en-US" sz="2800" dirty="0" err="1">
                <a:latin typeface="Times New Roman" panose="02020603050405020304" pitchFamily="18" charset="0"/>
              </a:rPr>
              <a:t>d.f.</a:t>
            </a:r>
            <a:r>
              <a:rPr lang="en-US" altLang="en-US" sz="2800" dirty="0">
                <a:latin typeface="Times New Roman" panose="02020603050405020304" pitchFamily="18" charset="0"/>
              </a:rPr>
              <a:t> = </a:t>
            </a:r>
            <a:r>
              <a:rPr lang="en-US" altLang="en-US" sz="2800" i="1" dirty="0">
                <a:latin typeface="Times New Roman" panose="02020603050405020304" pitchFamily="18" charset="0"/>
              </a:rPr>
              <a:t>n</a:t>
            </a:r>
            <a:r>
              <a:rPr lang="en-US" altLang="en-US" sz="2800" dirty="0">
                <a:latin typeface="Times New Roman" panose="02020603050405020304" pitchFamily="18" charset="0"/>
              </a:rPr>
              <a:t> – 1 = </a:t>
            </a:r>
            <a:r>
              <a:rPr lang="en-US" altLang="en-US" sz="2800" dirty="0">
                <a:solidFill>
                  <a:schemeClr val="accent2"/>
                </a:solidFill>
                <a:latin typeface="Times New Roman" panose="02020603050405020304" pitchFamily="18" charset="0"/>
              </a:rPr>
              <a:t>17 – 1 = 16</a:t>
            </a:r>
            <a:r>
              <a:rPr lang="en-US" altLang="en-US" sz="2800" dirty="0">
                <a:latin typeface="Times New Roman" panose="02020603050405020304" pitchFamily="18" charset="0"/>
              </a:rPr>
              <a:t>.</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rPr>
              <a:t>Use Table 5.</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rPr>
              <a:t>Look at </a:t>
            </a:r>
            <a:r>
              <a:rPr lang="el-GR" altLang="en-US" sz="2800" dirty="0">
                <a:latin typeface="Times New Roman" panose="02020603050405020304" pitchFamily="18" charset="0"/>
                <a:cs typeface="Times New Roman" panose="02020603050405020304" pitchFamily="18" charset="0"/>
              </a:rPr>
              <a:t>α</a:t>
            </a:r>
            <a:r>
              <a:rPr lang="en-US" altLang="en-US" sz="2800" dirty="0">
                <a:latin typeface="Times New Roman" panose="02020603050405020304" pitchFamily="18" charset="0"/>
                <a:cs typeface="Times New Roman" panose="02020603050405020304" pitchFamily="18" charset="0"/>
              </a:rPr>
              <a:t> = </a:t>
            </a:r>
            <a:r>
              <a:rPr lang="en-US" altLang="en-US" sz="2800" dirty="0">
                <a:latin typeface="Times New Roman" panose="02020603050405020304" pitchFamily="18" charset="0"/>
              </a:rPr>
              <a:t>0.01 in the </a:t>
            </a:r>
            <a:r>
              <a:rPr lang="ja-JP" altLang="en-US" sz="2800" dirty="0">
                <a:latin typeface="Times New Roman" panose="02020603050405020304" pitchFamily="18" charset="0"/>
              </a:rPr>
              <a:t>“</a:t>
            </a:r>
            <a:r>
              <a:rPr lang="en-US" altLang="ja-JP" sz="2800" dirty="0">
                <a:latin typeface="Times New Roman" panose="02020603050405020304" pitchFamily="18" charset="0"/>
              </a:rPr>
              <a:t>One </a:t>
            </a:r>
            <a:br>
              <a:rPr lang="en-US" altLang="ja-JP" sz="2800" dirty="0">
                <a:latin typeface="Times New Roman" panose="02020603050405020304" pitchFamily="18" charset="0"/>
              </a:rPr>
            </a:br>
            <a:r>
              <a:rPr lang="en-US" altLang="ja-JP" sz="2800" dirty="0">
                <a:latin typeface="Times New Roman" panose="02020603050405020304" pitchFamily="18" charset="0"/>
              </a:rPr>
              <a:t>Tail, </a:t>
            </a:r>
            <a:r>
              <a:rPr lang="en-US" altLang="ja-JP" sz="2800" i="1" dirty="0">
                <a:latin typeface="Times New Roman" panose="02020603050405020304" pitchFamily="18" charset="0"/>
                <a:sym typeface="Symbol" panose="05050102010706020507" pitchFamily="18" charset="2"/>
              </a:rPr>
              <a:t></a:t>
            </a:r>
            <a:r>
              <a:rPr lang="ja-JP" altLang="en-US" sz="2800" i="1" dirty="0">
                <a:latin typeface="Times New Roman" panose="02020603050405020304" pitchFamily="18" charset="0"/>
                <a:sym typeface="Symbol" panose="05050102010706020507" pitchFamily="18" charset="2"/>
              </a:rPr>
              <a:t>”</a:t>
            </a:r>
            <a:r>
              <a:rPr lang="en-US" altLang="ja-JP" sz="2800" dirty="0">
                <a:latin typeface="Times New Roman" panose="02020603050405020304" pitchFamily="18" charset="0"/>
                <a:sym typeface="Symbol" panose="05050102010706020507" pitchFamily="18" charset="2"/>
              </a:rPr>
              <a:t> column.</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sym typeface="Symbol" panose="05050102010706020507" pitchFamily="18" charset="2"/>
              </a:rPr>
              <a:t>Because the test is right-tailed, the critical value is positive. </a:t>
            </a:r>
          </a:p>
          <a:p>
            <a:pPr eaLnBrk="1" hangingPunct="1">
              <a:buClr>
                <a:schemeClr val="accent1"/>
              </a:buClr>
              <a:buFont typeface="Arial" panose="020B0604020202020204" pitchFamily="34" charset="0"/>
              <a:buChar char="•"/>
            </a:pPr>
            <a:r>
              <a:rPr lang="en-US" sz="2800" dirty="0">
                <a:latin typeface="+mn-lt"/>
              </a:rPr>
              <a:t>So, </a:t>
            </a:r>
            <a:r>
              <a:rPr lang="en-US" sz="2800" i="1" dirty="0">
                <a:latin typeface="+mn-lt"/>
              </a:rPr>
              <a:t>t</a:t>
            </a:r>
            <a:r>
              <a:rPr lang="en-US" sz="2800" baseline="-25000" dirty="0">
                <a:latin typeface="+mn-lt"/>
              </a:rPr>
              <a:t>0</a:t>
            </a:r>
            <a:r>
              <a:rPr lang="en-US" sz="2800" dirty="0">
                <a:latin typeface="+mn-lt"/>
              </a:rPr>
              <a:t> = </a:t>
            </a:r>
            <a:r>
              <a:rPr lang="en-US" altLang="en-US" sz="2800" dirty="0">
                <a:latin typeface="Times New Roman" panose="02020603050405020304" pitchFamily="18" charset="0"/>
              </a:rPr>
              <a:t>2.583</a:t>
            </a:r>
            <a:r>
              <a:rPr lang="en-US" sz="2800" dirty="0">
                <a:latin typeface="+mn-lt"/>
              </a:rPr>
              <a:t>.</a:t>
            </a:r>
            <a:endParaRPr lang="en-US" altLang="en-US" sz="2800" i="1" dirty="0">
              <a:latin typeface="+mn-lt"/>
              <a:sym typeface="Symbol" panose="05050102010706020507" pitchFamily="18" charset="2"/>
            </a:endParaRPr>
          </a:p>
        </p:txBody>
      </p:sp>
      <p:sp>
        <p:nvSpPr>
          <p:cNvPr id="17413" name="Footer Placeholder 2">
            <a:extLst>
              <a:ext uri="{FF2B5EF4-FFF2-40B4-BE49-F238E27FC236}">
                <a16:creationId xmlns:a16="http://schemas.microsoft.com/office/drawing/2014/main" xmlns="" id="{5496EED7-EBA5-41B5-8156-398C9E6F230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close up of a logo&#10;&#10;Description generated with very high confidence">
            <a:extLst>
              <a:ext uri="{FF2B5EF4-FFF2-40B4-BE49-F238E27FC236}">
                <a16:creationId xmlns:a16="http://schemas.microsoft.com/office/drawing/2014/main" xmlns="" id="{268E3D08-6D63-46DF-989D-2F21995E02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0925" y="2350426"/>
            <a:ext cx="3744475" cy="3104394"/>
          </a:xfrm>
          <a:prstGeom prst="rect">
            <a:avLst/>
          </a:prstGeom>
        </p:spPr>
      </p:pic>
    </p:spTree>
    <p:extLst>
      <p:ext uri="{BB962C8B-B14F-4D97-AF65-F5344CB8AC3E}">
        <p14:creationId xmlns:p14="http://schemas.microsoft.com/office/powerpoint/2010/main" val="105438329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69765">
                                            <p:txEl>
                                              <p:pRg st="0" end="0"/>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269765">
                                            <p:txEl>
                                              <p:pRg st="1" end="1"/>
                                            </p:txEl>
                                          </p:spTgt>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69765">
                                            <p:txEl>
                                              <p:pRg st="2" end="2"/>
                                            </p:txEl>
                                          </p:spTgt>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269765">
                                            <p:txEl>
                                              <p:pRg st="3" end="3"/>
                                            </p:txEl>
                                          </p:spTgt>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269765">
                                            <p:txEl>
                                              <p:pRg st="4" end="4"/>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269765">
                                            <p:txEl>
                                              <p:pRg st="5" end="5"/>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6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xmlns="" id="{3588E49F-F272-4595-BF23-5BAC8021F3DB}"/>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Finding Critical Values for </a:t>
            </a:r>
            <a:r>
              <a:rPr lang="en-US" altLang="en-US" i="1" dirty="0">
                <a:solidFill>
                  <a:schemeClr val="accent3"/>
                </a:solidFill>
                <a:ea typeface="+mj-ea"/>
              </a:rPr>
              <a:t>t</a:t>
            </a:r>
          </a:p>
        </p:txBody>
      </p:sp>
      <mc:AlternateContent xmlns:mc="http://schemas.openxmlformats.org/markup-compatibility/2006" xmlns:a14="http://schemas.microsoft.com/office/drawing/2010/main">
        <mc:Choice Requires="a14">
          <p:sp>
            <p:nvSpPr>
              <p:cNvPr id="19458" name="Content Placeholder 6">
                <a:extLst>
                  <a:ext uri="{FF2B5EF4-FFF2-40B4-BE49-F238E27FC236}">
                    <a16:creationId xmlns:a16="http://schemas.microsoft.com/office/drawing/2014/main" xmlns="" id="{233EA774-E86F-4335-8F48-CA5EA1B1E1FE}"/>
                  </a:ext>
                </a:extLst>
              </p:cNvPr>
              <p:cNvSpPr>
                <a:spLocks noGrp="1"/>
              </p:cNvSpPr>
              <p:nvPr>
                <p:ph idx="1"/>
              </p:nvPr>
            </p:nvSpPr>
            <p:spPr>
              <a:xfrm>
                <a:off x="457200" y="1600200"/>
                <a:ext cx="8229600" cy="1143000"/>
              </a:xfrm>
            </p:spPr>
            <p:txBody>
              <a:bodyPr/>
              <a:lstStyle/>
              <a:p>
                <a:pPr marL="0" indent="0" eaLnBrk="1" hangingPunct="1">
                  <a:spcBef>
                    <a:spcPct val="0"/>
                  </a:spcBef>
                  <a:buFont typeface="Arial" panose="020B0604020202020204" pitchFamily="34" charset="0"/>
                  <a:buNone/>
                </a:pPr>
                <a:r>
                  <a:rPr lang="en-US" altLang="en-US" dirty="0"/>
                  <a:t>Find the critical values </a:t>
                </a:r>
                <a14:m>
                  <m:oMath xmlns:m="http://schemas.openxmlformats.org/officeDocument/2006/math">
                    <m:r>
                      <a:rPr lang="en-US" altLang="en-US" i="1" dirty="0" smtClean="0">
                        <a:latin typeface="Cambria Math" panose="02040503050406030204" pitchFamily="18" charset="0"/>
                        <a:ea typeface="Cambria Math" panose="02040503050406030204" pitchFamily="18" charset="0"/>
                      </a:rPr>
                      <m:t>−</m:t>
                    </m:r>
                  </m:oMath>
                </a14:m>
                <a:r>
                  <a:rPr lang="en-US" altLang="en-US" i="1" dirty="0"/>
                  <a:t>t</a:t>
                </a:r>
                <a:r>
                  <a:rPr lang="en-US" altLang="en-US" baseline="-25000" dirty="0"/>
                  <a:t>0</a:t>
                </a:r>
                <a:r>
                  <a:rPr lang="en-US" altLang="en-US" dirty="0"/>
                  <a:t> and </a:t>
                </a:r>
                <a:r>
                  <a:rPr lang="en-US" altLang="en-US" i="1" dirty="0"/>
                  <a:t>t</a:t>
                </a:r>
                <a:r>
                  <a:rPr lang="en-US" altLang="en-US" baseline="-25000" dirty="0"/>
                  <a:t>0 </a:t>
                </a:r>
                <a:r>
                  <a:rPr lang="en-US" altLang="en-US" dirty="0"/>
                  <a:t>for a two-tailed test given </a:t>
                </a:r>
                <a:r>
                  <a:rPr lang="en-US" altLang="en-US" i="1" dirty="0">
                    <a:sym typeface="Symbol" panose="05050102010706020507" pitchFamily="18" charset="2"/>
                  </a:rPr>
                  <a:t> </a:t>
                </a:r>
                <a:r>
                  <a:rPr lang="en-US" altLang="en-US" dirty="0">
                    <a:sym typeface="Symbol" panose="05050102010706020507" pitchFamily="18" charset="2"/>
                  </a:rPr>
                  <a:t>= 0.10 and </a:t>
                </a:r>
                <a:r>
                  <a:rPr lang="en-US" altLang="en-US" i="1" dirty="0">
                    <a:sym typeface="Symbol" panose="05050102010706020507" pitchFamily="18" charset="2"/>
                  </a:rPr>
                  <a:t>n</a:t>
                </a:r>
                <a:r>
                  <a:rPr lang="en-US" altLang="en-US" dirty="0">
                    <a:sym typeface="Symbol" panose="05050102010706020507" pitchFamily="18" charset="2"/>
                  </a:rPr>
                  <a:t> = 26.</a:t>
                </a:r>
                <a:endParaRPr lang="en-US" altLang="en-US" i="1" dirty="0">
                  <a:sym typeface="Symbol" panose="05050102010706020507" pitchFamily="18" charset="2"/>
                </a:endParaRPr>
              </a:p>
              <a:p>
                <a:pPr marL="0" indent="0" eaLnBrk="1" hangingPunct="1"/>
                <a:endParaRPr lang="en-US" altLang="en-US" dirty="0"/>
              </a:p>
            </p:txBody>
          </p:sp>
        </mc:Choice>
        <mc:Fallback xmlns="">
          <p:sp>
            <p:nvSpPr>
              <p:cNvPr id="19458" name="Content Placeholder 6">
                <a:extLst>
                  <a:ext uri="{FF2B5EF4-FFF2-40B4-BE49-F238E27FC236}">
                    <a16:creationId xmlns:a16="http://schemas.microsoft.com/office/drawing/2014/main" id="{233EA774-E86F-4335-8F48-CA5EA1B1E1FE}"/>
                  </a:ext>
                </a:extLst>
              </p:cNvPr>
              <p:cNvSpPr>
                <a:spLocks noGrp="1" noRot="1" noChangeAspect="1" noMove="1" noResize="1" noEditPoints="1" noAdjustHandles="1" noChangeArrowheads="1" noChangeShapeType="1" noTextEdit="1"/>
              </p:cNvSpPr>
              <p:nvPr>
                <p:ph idx="1"/>
              </p:nvPr>
            </p:nvSpPr>
            <p:spPr>
              <a:xfrm>
                <a:off x="457200" y="1600200"/>
                <a:ext cx="8229600" cy="1143000"/>
              </a:xfrm>
              <a:blipFill>
                <a:blip r:embed="rId3"/>
                <a:stretch>
                  <a:fillRect l="-1481" t="-58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69765" name="Text Box 5">
                <a:extLst>
                  <a:ext uri="{FF2B5EF4-FFF2-40B4-BE49-F238E27FC236}">
                    <a16:creationId xmlns:a16="http://schemas.microsoft.com/office/drawing/2014/main" xmlns="" id="{FF910128-9579-4EB5-B263-880209843C48}"/>
                  </a:ext>
                </a:extLst>
              </p:cNvPr>
              <p:cNvSpPr txBox="1">
                <a:spLocks noChangeArrowheads="1"/>
              </p:cNvSpPr>
              <p:nvPr/>
            </p:nvSpPr>
            <p:spPr bwMode="auto">
              <a:xfrm>
                <a:off x="457199" y="2446357"/>
                <a:ext cx="5103091" cy="397031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marL="350838" indent="-350838"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Clr>
                    <a:schemeClr val="accent1"/>
                  </a:buClr>
                </a:pPr>
                <a:r>
                  <a:rPr lang="en-US" altLang="en-US" sz="2800" b="1" dirty="0">
                    <a:solidFill>
                      <a:srgbClr val="83BB35"/>
                    </a:solidFill>
                    <a:latin typeface="Times New Roman" panose="02020603050405020304" pitchFamily="18" charset="0"/>
                  </a:rPr>
                  <a:t>Solution:</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rPr>
                  <a:t>The degrees of freedom are </a:t>
                </a:r>
                <a:br>
                  <a:rPr lang="en-US" altLang="en-US" sz="2800" dirty="0">
                    <a:latin typeface="Times New Roman" panose="02020603050405020304" pitchFamily="18" charset="0"/>
                  </a:rPr>
                </a:br>
                <a:r>
                  <a:rPr lang="en-US" altLang="en-US" sz="2800" dirty="0" err="1">
                    <a:latin typeface="Times New Roman" panose="02020603050405020304" pitchFamily="18" charset="0"/>
                  </a:rPr>
                  <a:t>d.f.</a:t>
                </a:r>
                <a:r>
                  <a:rPr lang="en-US" altLang="en-US" sz="2800" dirty="0">
                    <a:latin typeface="Times New Roman" panose="02020603050405020304" pitchFamily="18" charset="0"/>
                  </a:rPr>
                  <a:t> = </a:t>
                </a:r>
                <a:r>
                  <a:rPr lang="en-US" altLang="en-US" sz="2800" i="1" dirty="0">
                    <a:latin typeface="Times New Roman" panose="02020603050405020304" pitchFamily="18" charset="0"/>
                  </a:rPr>
                  <a:t>n</a:t>
                </a:r>
                <a:r>
                  <a:rPr lang="en-US" altLang="en-US" sz="2800" dirty="0">
                    <a:latin typeface="Times New Roman" panose="02020603050405020304" pitchFamily="18" charset="0"/>
                  </a:rPr>
                  <a:t> – 1 = </a:t>
                </a:r>
                <a:r>
                  <a:rPr lang="en-US" altLang="en-US" sz="2800" dirty="0">
                    <a:solidFill>
                      <a:schemeClr val="accent2"/>
                    </a:solidFill>
                    <a:latin typeface="Times New Roman" panose="02020603050405020304" pitchFamily="18" charset="0"/>
                  </a:rPr>
                  <a:t>26 – 1 = 25</a:t>
                </a:r>
                <a:r>
                  <a:rPr lang="en-US" altLang="en-US" sz="2800" dirty="0">
                    <a:latin typeface="Times New Roman" panose="02020603050405020304" pitchFamily="18" charset="0"/>
                  </a:rPr>
                  <a:t>.</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rPr>
                  <a:t>Look at </a:t>
                </a:r>
                <a:r>
                  <a:rPr lang="el-GR" altLang="en-US" sz="2800" dirty="0">
                    <a:latin typeface="Times New Roman" panose="02020603050405020304" pitchFamily="18" charset="0"/>
                    <a:cs typeface="Times New Roman" panose="02020603050405020304" pitchFamily="18" charset="0"/>
                  </a:rPr>
                  <a:t>α</a:t>
                </a:r>
                <a:r>
                  <a:rPr lang="en-US" altLang="en-US" sz="2800" dirty="0">
                    <a:latin typeface="Times New Roman" panose="02020603050405020304" pitchFamily="18" charset="0"/>
                    <a:cs typeface="Times New Roman" panose="02020603050405020304" pitchFamily="18" charset="0"/>
                  </a:rPr>
                  <a:t> = </a:t>
                </a:r>
                <a:r>
                  <a:rPr lang="en-US" altLang="en-US" sz="2800" dirty="0">
                    <a:latin typeface="Times New Roman" panose="02020603050405020304" pitchFamily="18" charset="0"/>
                  </a:rPr>
                  <a:t>0.10 in the “Two Tail, </a:t>
                </a:r>
                <a:r>
                  <a:rPr lang="en-US" altLang="en-US" sz="2800" i="1" dirty="0">
                    <a:latin typeface="Times New Roman" panose="02020603050405020304" pitchFamily="18" charset="0"/>
                    <a:sym typeface="Symbol" panose="05050102010706020507" pitchFamily="18" charset="2"/>
                  </a:rPr>
                  <a:t>”</a:t>
                </a:r>
                <a:r>
                  <a:rPr lang="en-US" altLang="ja-JP" sz="2800" dirty="0">
                    <a:latin typeface="Times New Roman" panose="02020603050405020304" pitchFamily="18" charset="0"/>
                    <a:sym typeface="Symbol" panose="05050102010706020507" pitchFamily="18" charset="2"/>
                  </a:rPr>
                  <a:t> column.  </a:t>
                </a:r>
              </a:p>
              <a:p>
                <a:pPr eaLnBrk="1" hangingPunct="1">
                  <a:buClr>
                    <a:schemeClr val="accent1"/>
                  </a:buClr>
                  <a:buFont typeface="Arial" panose="020B0604020202020204" pitchFamily="34" charset="0"/>
                  <a:buChar char="•"/>
                </a:pPr>
                <a:r>
                  <a:rPr lang="en-US" altLang="en-US" sz="2800" dirty="0">
                    <a:latin typeface="Times New Roman" panose="02020603050405020304" pitchFamily="18" charset="0"/>
                    <a:sym typeface="Symbol" panose="05050102010706020507" pitchFamily="18" charset="2"/>
                  </a:rPr>
                  <a:t>Because the test is two-tailed, one critical value is negative and one is positive.</a:t>
                </a:r>
              </a:p>
              <a:p>
                <a:pPr eaLnBrk="1" hangingPunct="1">
                  <a:buClr>
                    <a:schemeClr val="accent1"/>
                  </a:buClr>
                  <a:buFont typeface="Arial" panose="020B0604020202020204" pitchFamily="34" charset="0"/>
                  <a:buChar char="•"/>
                </a:pPr>
                <a14:m>
                  <m:oMath xmlns:m="http://schemas.openxmlformats.org/officeDocument/2006/math">
                    <m:r>
                      <a:rPr lang="en-US" altLang="en-US" sz="2800" i="1" dirty="0">
                        <a:latin typeface="Cambria Math" panose="02040503050406030204" pitchFamily="18" charset="0"/>
                        <a:ea typeface="Cambria Math" panose="02040503050406030204" pitchFamily="18" charset="0"/>
                      </a:rPr>
                      <m:t>− </m:t>
                    </m:r>
                  </m:oMath>
                </a14:m>
                <a:r>
                  <a:rPr lang="en-US" sz="2800" i="1" dirty="0">
                    <a:latin typeface="+mn-lt"/>
                  </a:rPr>
                  <a:t>t</a:t>
                </a:r>
                <a:r>
                  <a:rPr lang="en-US" sz="2800" baseline="-25000" dirty="0">
                    <a:latin typeface="+mn-lt"/>
                  </a:rPr>
                  <a:t>0</a:t>
                </a:r>
                <a:r>
                  <a:rPr lang="en-US" sz="2800" dirty="0">
                    <a:latin typeface="+mn-lt"/>
                  </a:rPr>
                  <a:t> = </a:t>
                </a:r>
                <a14:m>
                  <m:oMath xmlns:m="http://schemas.openxmlformats.org/officeDocument/2006/math">
                    <m:r>
                      <a:rPr lang="en-US" altLang="en-US" sz="2800" i="1" dirty="0">
                        <a:latin typeface="Cambria Math" panose="02040503050406030204" pitchFamily="18" charset="0"/>
                        <a:ea typeface="Cambria Math" panose="02040503050406030204" pitchFamily="18" charset="0"/>
                      </a:rPr>
                      <m:t>−</m:t>
                    </m:r>
                  </m:oMath>
                </a14:m>
                <a:r>
                  <a:rPr lang="en-US" sz="2800" dirty="0">
                    <a:latin typeface="+mn-lt"/>
                  </a:rPr>
                  <a:t>1.708 and </a:t>
                </a:r>
                <a:r>
                  <a:rPr lang="en-US" sz="2800" i="1" dirty="0">
                    <a:latin typeface="+mn-lt"/>
                  </a:rPr>
                  <a:t>t</a:t>
                </a:r>
                <a:r>
                  <a:rPr lang="en-US" sz="2800" baseline="-25000" dirty="0">
                    <a:latin typeface="+mn-lt"/>
                  </a:rPr>
                  <a:t>0</a:t>
                </a:r>
                <a:r>
                  <a:rPr lang="en-US" sz="2800" dirty="0">
                    <a:latin typeface="+mn-lt"/>
                  </a:rPr>
                  <a:t> = 1.708.</a:t>
                </a:r>
                <a:endParaRPr lang="en-US" altLang="en-US" sz="3200" i="1" dirty="0">
                  <a:latin typeface="+mn-lt"/>
                  <a:sym typeface="Symbol" panose="05050102010706020507" pitchFamily="18" charset="2"/>
                </a:endParaRPr>
              </a:p>
            </p:txBody>
          </p:sp>
        </mc:Choice>
        <mc:Fallback xmlns="">
          <p:sp>
            <p:nvSpPr>
              <p:cNvPr id="1269765" name="Text Box 5">
                <a:extLst>
                  <a:ext uri="{FF2B5EF4-FFF2-40B4-BE49-F238E27FC236}">
                    <a16:creationId xmlns:a16="http://schemas.microsoft.com/office/drawing/2014/main" id="{FF910128-9579-4EB5-B263-880209843C48}"/>
                  </a:ext>
                </a:extLst>
              </p:cNvPr>
              <p:cNvSpPr txBox="1">
                <a:spLocks noRot="1" noChangeAspect="1" noMove="1" noResize="1" noEditPoints="1" noAdjustHandles="1" noChangeArrowheads="1" noChangeShapeType="1" noTextEdit="1"/>
              </p:cNvSpPr>
              <p:nvPr/>
            </p:nvSpPr>
            <p:spPr bwMode="auto">
              <a:xfrm>
                <a:off x="457199" y="2446357"/>
                <a:ext cx="5103091" cy="3970318"/>
              </a:xfrm>
              <a:prstGeom prst="rect">
                <a:avLst/>
              </a:prstGeom>
              <a:blipFill>
                <a:blip r:embed="rId4"/>
                <a:stretch>
                  <a:fillRect l="-2389" t="-1534" b="-322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19460" name="Footer Placeholder 2">
            <a:extLst>
              <a:ext uri="{FF2B5EF4-FFF2-40B4-BE49-F238E27FC236}">
                <a16:creationId xmlns:a16="http://schemas.microsoft.com/office/drawing/2014/main" xmlns="" id="{B548E41A-CB71-4ED6-93CC-DCBCDF584A9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close up of a logo&#10;&#10;Description generated with very high confidence">
            <a:extLst>
              <a:ext uri="{FF2B5EF4-FFF2-40B4-BE49-F238E27FC236}">
                <a16:creationId xmlns:a16="http://schemas.microsoft.com/office/drawing/2014/main" xmlns="" id="{B6C865AD-774E-4E96-86DB-2D3C8222BA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12445" y="2263795"/>
            <a:ext cx="3822200" cy="3072390"/>
          </a:xfrm>
          <a:prstGeom prst="rect">
            <a:avLst/>
          </a:prstGeom>
        </p:spPr>
      </p:pic>
    </p:spTree>
    <p:extLst>
      <p:ext uri="{BB962C8B-B14F-4D97-AF65-F5344CB8AC3E}">
        <p14:creationId xmlns:p14="http://schemas.microsoft.com/office/powerpoint/2010/main" val="402737289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69765">
                                            <p:txEl>
                                              <p:pRg st="0" end="0"/>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269765">
                                            <p:txEl>
                                              <p:pRg st="1" end="1"/>
                                            </p:txEl>
                                          </p:spTgt>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69765">
                                            <p:txEl>
                                              <p:pRg st="2" end="2"/>
                                            </p:txEl>
                                          </p:spTgt>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269765">
                                            <p:txEl>
                                              <p:pRg st="3" end="3"/>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269765">
                                            <p:txEl>
                                              <p:pRg st="4" end="4"/>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65" grpId="0" build="p"/>
    </p:bldLst>
  </p:timing>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643</TotalTime>
  <Words>1252</Words>
  <Application>Microsoft Office PowerPoint</Application>
  <PresentationFormat>On-screen Show (4:3)</PresentationFormat>
  <Paragraphs>173</Paragraphs>
  <Slides>27</Slides>
  <Notes>14</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38" baseType="lpstr">
      <vt:lpstr>MS PGothic</vt:lpstr>
      <vt:lpstr>ＭＳ Ｐ明朝</vt:lpstr>
      <vt:lpstr>Arial</vt:lpstr>
      <vt:lpstr>Calibri</vt:lpstr>
      <vt:lpstr>Cambria Math</vt:lpstr>
      <vt:lpstr>Symbol</vt:lpstr>
      <vt:lpstr>Times New Roman</vt:lpstr>
      <vt:lpstr>TimesTenLTStd-Roman</vt:lpstr>
      <vt:lpstr>Wingdings</vt:lpstr>
      <vt:lpstr>lf4template</vt:lpstr>
      <vt:lpstr>Equation</vt:lpstr>
      <vt:lpstr>PowerPoint Presentation</vt:lpstr>
      <vt:lpstr>Chapter Outline</vt:lpstr>
      <vt:lpstr>Section 7.3</vt:lpstr>
      <vt:lpstr>Section 7.3 Objectives</vt:lpstr>
      <vt:lpstr>Finding Critical Values in a t-Distribution</vt:lpstr>
      <vt:lpstr>Finding Critical Values in a t-Distribution</vt:lpstr>
      <vt:lpstr>Example: Finding Critical Values for t</vt:lpstr>
      <vt:lpstr>Example: Finding Critical Values for t</vt:lpstr>
      <vt:lpstr>Example: Finding Critical Values for t</vt:lpstr>
      <vt:lpstr>Solution: Finding Critical Values for t</vt:lpstr>
      <vt:lpstr>t-Test for a Mean μ  ( Unknown)</vt:lpstr>
      <vt:lpstr>Using the t-Test for Mean μ  ( Unknown)</vt:lpstr>
      <vt:lpstr>Using the t-Test for Mean μ  ( Unknown)</vt:lpstr>
      <vt:lpstr>Using the t-Test for Mean μ  ( Unknown)</vt:lpstr>
      <vt:lpstr>Example: Hypothesis Testing Using a Rejection Region</vt:lpstr>
      <vt:lpstr>Solution: Hypothesis Testing Using a Rejection Region</vt:lpstr>
      <vt:lpstr>Solution: Hypothesis Testing Using a Rejection Region</vt:lpstr>
      <vt:lpstr>Solution: Hypothesis Testing Using a Rejection Region</vt:lpstr>
      <vt:lpstr>Example: Hypothesis Testing Using Rejection Regions</vt:lpstr>
      <vt:lpstr>Solution: Hypothesis Testing Using Rejection Regions</vt:lpstr>
      <vt:lpstr>Solution: Hypothesis Testing Using Rejection Regions</vt:lpstr>
      <vt:lpstr>Solution: Hypothesis Testing Using Rejection Regions</vt:lpstr>
      <vt:lpstr>Solution: Hypothesis Testing Using Rejection Regions</vt:lpstr>
      <vt:lpstr>Example: Using P-values with t-Tests</vt:lpstr>
      <vt:lpstr>Solution: Using P-values with a t-Test</vt:lpstr>
      <vt:lpstr>Solution: Using P-values with a t-Test</vt:lpstr>
      <vt:lpstr>Solution: Using P-values with a t-Test</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dc:title>
  <dc:subject>Elementary Statistics  7e</dc:subject>
  <dc:creator>Ron Larson, Betsy Farber</dc:creator>
  <cp:lastModifiedBy>Sandra Scholten</cp:lastModifiedBy>
  <cp:revision>96</cp:revision>
  <dcterms:created xsi:type="dcterms:W3CDTF">2007-07-18T23:54:35Z</dcterms:created>
  <dcterms:modified xsi:type="dcterms:W3CDTF">2019-02-12T18:41:07Z</dcterms:modified>
</cp:coreProperties>
</file>