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handoutMasterIdLst>
    <p:handoutMasterId r:id="rId29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9" r:id="rId9"/>
    <p:sldId id="264" r:id="rId10"/>
    <p:sldId id="265" r:id="rId11"/>
    <p:sldId id="266" r:id="rId12"/>
    <p:sldId id="280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1" r:id="rId22"/>
    <p:sldId id="276" r:id="rId23"/>
    <p:sldId id="277" r:id="rId24"/>
    <p:sldId id="282" r:id="rId25"/>
    <p:sldId id="283" r:id="rId26"/>
    <p:sldId id="284" r:id="rId2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27" clrIdx="0">
    <p:extLst>
      <p:ext uri="{19B8F6BF-5375-455C-9EA6-DF929625EA0E}">
        <p15:presenceInfo xmlns:p15="http://schemas.microsoft.com/office/powerpoint/2012/main" userId="f6b31022bb19b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4108965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10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8041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xmlns="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xmlns="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xmlns="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:a16="http://schemas.microsoft.com/office/drawing/2014/main" xmlns="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:a16="http://schemas.microsoft.com/office/drawing/2014/main" xmlns="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4496815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>
            <a:extLst>
              <a:ext uri="{FF2B5EF4-FFF2-40B4-BE49-F238E27FC236}">
                <a16:creationId xmlns:a16="http://schemas.microsoft.com/office/drawing/2014/main" xmlns="" id="{77B2938E-993B-470E-A58F-A5894668C9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0" name="Rectangle 3">
            <a:extLst>
              <a:ext uri="{FF2B5EF4-FFF2-40B4-BE49-F238E27FC236}">
                <a16:creationId xmlns:a16="http://schemas.microsoft.com/office/drawing/2014/main" xmlns="" id="{99BDEEBB-CFD5-43B2-836E-F386521C1A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6404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>
            <a:extLst>
              <a:ext uri="{FF2B5EF4-FFF2-40B4-BE49-F238E27FC236}">
                <a16:creationId xmlns:a16="http://schemas.microsoft.com/office/drawing/2014/main" xmlns="" id="{5402979B-3D57-417C-AB3E-0D5C15341B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Rectangle 3">
            <a:extLst>
              <a:ext uri="{FF2B5EF4-FFF2-40B4-BE49-F238E27FC236}">
                <a16:creationId xmlns:a16="http://schemas.microsoft.com/office/drawing/2014/main" xmlns="" id="{05235BC1-102C-4ECB-92D1-114AFBA70C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1465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>
            <a:extLst>
              <a:ext uri="{FF2B5EF4-FFF2-40B4-BE49-F238E27FC236}">
                <a16:creationId xmlns:a16="http://schemas.microsoft.com/office/drawing/2014/main" xmlns="" id="{5402979B-3D57-417C-AB3E-0D5C15341B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Rectangle 3">
            <a:extLst>
              <a:ext uri="{FF2B5EF4-FFF2-40B4-BE49-F238E27FC236}">
                <a16:creationId xmlns:a16="http://schemas.microsoft.com/office/drawing/2014/main" xmlns="" id="{05235BC1-102C-4ECB-92D1-114AFBA70C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1142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>
            <a:extLst>
              <a:ext uri="{FF2B5EF4-FFF2-40B4-BE49-F238E27FC236}">
                <a16:creationId xmlns:a16="http://schemas.microsoft.com/office/drawing/2014/main" xmlns="" id="{DDC4FA2F-7F38-41CD-9D7A-17BA2B275F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4" name="Rectangle 3">
            <a:extLst>
              <a:ext uri="{FF2B5EF4-FFF2-40B4-BE49-F238E27FC236}">
                <a16:creationId xmlns:a16="http://schemas.microsoft.com/office/drawing/2014/main" xmlns="" id="{C4242874-FB0C-4CE7-9026-AA045475B2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38014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>
            <a:extLst>
              <a:ext uri="{FF2B5EF4-FFF2-40B4-BE49-F238E27FC236}">
                <a16:creationId xmlns:a16="http://schemas.microsoft.com/office/drawing/2014/main" xmlns="" id="{E588431E-F37D-465F-9BDD-5B8A9536E2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2" name="Rectangle 3">
            <a:extLst>
              <a:ext uri="{FF2B5EF4-FFF2-40B4-BE49-F238E27FC236}">
                <a16:creationId xmlns:a16="http://schemas.microsoft.com/office/drawing/2014/main" xmlns="" id="{628E2BE4-2DBE-4A6C-AF50-CF9A2B9AF3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78996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>
            <a:extLst>
              <a:ext uri="{FF2B5EF4-FFF2-40B4-BE49-F238E27FC236}">
                <a16:creationId xmlns:a16="http://schemas.microsoft.com/office/drawing/2014/main" xmlns="" id="{A6A384BE-4820-4787-B6A8-67B75ED8E4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0" name="Rectangle 3">
            <a:extLst>
              <a:ext uri="{FF2B5EF4-FFF2-40B4-BE49-F238E27FC236}">
                <a16:creationId xmlns:a16="http://schemas.microsoft.com/office/drawing/2014/main" xmlns="" id="{112080BB-DF5C-404D-B716-F3E6CE756B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37547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:a16="http://schemas.microsoft.com/office/drawing/2014/main" xmlns="" id="{D7C183D3-0423-4CE3-8BFD-3C1821EE14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754D72B-9E40-4127-86BE-6A4DC8C93BCE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xmlns="" id="{77867108-34FE-4CE4-9630-8CD46CC9B6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xmlns="" id="{003B05F1-3D47-46A8-8D8F-245B3E8CF7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8660807-B6FE-4336-893A-19D69CB698A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 rtlCol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+mn-lt"/>
                <a:ea typeface="+mn-ea"/>
                <a:cs typeface="+mn-cs"/>
              </a:rPr>
              <a:t>Larson/Farber 4th ed</a:t>
            </a: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xmlns="" id="{775AB941-CF17-4287-B55C-1AE92B40058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Chapter 10</a:t>
            </a:r>
          </a:p>
        </p:txBody>
      </p:sp>
    </p:spTree>
    <p:extLst>
      <p:ext uri="{BB962C8B-B14F-4D97-AF65-F5344CB8AC3E}">
        <p14:creationId xmlns:p14="http://schemas.microsoft.com/office/powerpoint/2010/main" val="39440993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>
            <a:extLst>
              <a:ext uri="{FF2B5EF4-FFF2-40B4-BE49-F238E27FC236}">
                <a16:creationId xmlns:a16="http://schemas.microsoft.com/office/drawing/2014/main" xmlns="" id="{074404F0-DBF5-41BD-938E-CF09BA8B3B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86950963-606A-4ABD-ADDB-A780673D8954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xmlns="" id="{2C9475AA-B9D4-48B8-9A02-6B01DFE9B9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xmlns="" id="{E3AEA9FD-1DA3-4D37-8861-316732A44C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AA7686C-FB5E-47E2-812A-96E48F491F7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 rtlCol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+mn-lt"/>
                <a:ea typeface="+mn-ea"/>
                <a:cs typeface="+mn-cs"/>
              </a:rPr>
              <a:t>Larson/Farber 4th ed</a:t>
            </a: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xmlns="" id="{F83CAFC8-DAF3-4777-9E7C-0334A74F991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Chapter 10</a:t>
            </a:r>
          </a:p>
        </p:txBody>
      </p:sp>
    </p:spTree>
    <p:extLst>
      <p:ext uri="{BB962C8B-B14F-4D97-AF65-F5344CB8AC3E}">
        <p14:creationId xmlns:p14="http://schemas.microsoft.com/office/powerpoint/2010/main" val="54467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>
            <a:extLst>
              <a:ext uri="{FF2B5EF4-FFF2-40B4-BE49-F238E27FC236}">
                <a16:creationId xmlns:a16="http://schemas.microsoft.com/office/drawing/2014/main" xmlns="" id="{A87DA68E-A7D4-4D42-92FB-39227AE0D7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1DFD1DB-65F0-4415-A11F-5D364264C4DB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xmlns="" id="{ACD152A8-B74F-465A-A1A3-7776E9D320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xmlns="" id="{AF5379FE-33D6-4EC6-BD17-9065FB49E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463E379-9DFE-4009-AB24-D465344F16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 rtlCol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+mn-lt"/>
                <a:ea typeface="+mn-ea"/>
                <a:cs typeface="+mn-cs"/>
              </a:rPr>
              <a:t>Larson/Farber 4th ed</a:t>
            </a: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xmlns="" id="{B6B4E950-B25B-4B2E-8C67-372B7FCF6AF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Chapter 10</a:t>
            </a:r>
          </a:p>
        </p:txBody>
      </p:sp>
    </p:spTree>
    <p:extLst>
      <p:ext uri="{BB962C8B-B14F-4D97-AF65-F5344CB8AC3E}">
        <p14:creationId xmlns:p14="http://schemas.microsoft.com/office/powerpoint/2010/main" val="17621873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>
            <a:extLst>
              <a:ext uri="{FF2B5EF4-FFF2-40B4-BE49-F238E27FC236}">
                <a16:creationId xmlns:a16="http://schemas.microsoft.com/office/drawing/2014/main" xmlns="" id="{7201AC1E-9338-464A-999F-85D18E5FAF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2" name="Rectangle 3">
            <a:extLst>
              <a:ext uri="{FF2B5EF4-FFF2-40B4-BE49-F238E27FC236}">
                <a16:creationId xmlns:a16="http://schemas.microsoft.com/office/drawing/2014/main" xmlns="" id="{4CFB3673-BA0C-4AF3-8EEB-ED1515D0E9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311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>
            <a:extLst>
              <a:ext uri="{FF2B5EF4-FFF2-40B4-BE49-F238E27FC236}">
                <a16:creationId xmlns:a16="http://schemas.microsoft.com/office/drawing/2014/main" xmlns="" id="{6AEFA85A-DD9E-4E69-8645-CD1FEFC35D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Rectangle 3">
            <a:extLst>
              <a:ext uri="{FF2B5EF4-FFF2-40B4-BE49-F238E27FC236}">
                <a16:creationId xmlns:a16="http://schemas.microsoft.com/office/drawing/2014/main" xmlns="" id="{CAC12B3F-5514-4712-A497-4CD3E1750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81929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>
            <a:extLst>
              <a:ext uri="{FF2B5EF4-FFF2-40B4-BE49-F238E27FC236}">
                <a16:creationId xmlns:a16="http://schemas.microsoft.com/office/drawing/2014/main" xmlns="" id="{01DDD1DF-EC33-4B9D-84BA-1DF6A71C1A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0" name="Rectangle 3">
            <a:extLst>
              <a:ext uri="{FF2B5EF4-FFF2-40B4-BE49-F238E27FC236}">
                <a16:creationId xmlns:a16="http://schemas.microsoft.com/office/drawing/2014/main" xmlns="" id="{E4E8950F-D954-4E58-A513-C5ED9AD073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8385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>
            <a:extLst>
              <a:ext uri="{FF2B5EF4-FFF2-40B4-BE49-F238E27FC236}">
                <a16:creationId xmlns:a16="http://schemas.microsoft.com/office/drawing/2014/main" xmlns="" id="{01DDD1DF-EC33-4B9D-84BA-1DF6A71C1A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0" name="Rectangle 3">
            <a:extLst>
              <a:ext uri="{FF2B5EF4-FFF2-40B4-BE49-F238E27FC236}">
                <a16:creationId xmlns:a16="http://schemas.microsoft.com/office/drawing/2014/main" xmlns="" id="{E4E8950F-D954-4E58-A513-C5ED9AD073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62964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>
            <a:extLst>
              <a:ext uri="{FF2B5EF4-FFF2-40B4-BE49-F238E27FC236}">
                <a16:creationId xmlns:a16="http://schemas.microsoft.com/office/drawing/2014/main" xmlns="" id="{56370851-3E5D-49FF-946B-4811561041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8" name="Notes Placeholder 2">
            <a:extLst>
              <a:ext uri="{FF2B5EF4-FFF2-40B4-BE49-F238E27FC236}">
                <a16:creationId xmlns:a16="http://schemas.microsoft.com/office/drawing/2014/main" xmlns="" id="{EDCF142C-A9FC-4829-AF5F-B1D8B436CFC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xmlns="" id="{5E966D04-8734-4E5A-8DDD-286078263C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CD077B33-B68E-4033-BC2C-69599D40A3F0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9816D93-AF57-41BC-8178-9D7EB89ABC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 rtlCol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+mn-lt"/>
                <a:ea typeface="+mn-ea"/>
                <a:cs typeface="+mn-cs"/>
              </a:rPr>
              <a:t>Larson/Farber 4th ed</a:t>
            </a: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xmlns="" id="{1FF5D2A7-45F4-46EA-A573-AFA0CCF873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Chapter 10</a:t>
            </a:r>
          </a:p>
        </p:txBody>
      </p:sp>
    </p:spTree>
    <p:extLst>
      <p:ext uri="{BB962C8B-B14F-4D97-AF65-F5344CB8AC3E}">
        <p14:creationId xmlns:p14="http://schemas.microsoft.com/office/powerpoint/2010/main" val="20167769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>
            <a:extLst>
              <a:ext uri="{FF2B5EF4-FFF2-40B4-BE49-F238E27FC236}">
                <a16:creationId xmlns:a16="http://schemas.microsoft.com/office/drawing/2014/main" xmlns="" id="{A7FD0F20-7D45-4E18-AD8A-FA251AB77E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6" name="Rectangle 3">
            <a:extLst>
              <a:ext uri="{FF2B5EF4-FFF2-40B4-BE49-F238E27FC236}">
                <a16:creationId xmlns:a16="http://schemas.microsoft.com/office/drawing/2014/main" xmlns="" id="{8A080C52-84CA-40D0-AA6C-00309F1DCC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77172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>
            <a:extLst>
              <a:ext uri="{FF2B5EF4-FFF2-40B4-BE49-F238E27FC236}">
                <a16:creationId xmlns:a16="http://schemas.microsoft.com/office/drawing/2014/main" xmlns="" id="{7201AC1E-9338-464A-999F-85D18E5FAF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2" name="Rectangle 3">
            <a:extLst>
              <a:ext uri="{FF2B5EF4-FFF2-40B4-BE49-F238E27FC236}">
                <a16:creationId xmlns:a16="http://schemas.microsoft.com/office/drawing/2014/main" xmlns="" id="{4CFB3673-BA0C-4AF3-8EEB-ED1515D0E9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52935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>
            <a:extLst>
              <a:ext uri="{FF2B5EF4-FFF2-40B4-BE49-F238E27FC236}">
                <a16:creationId xmlns:a16="http://schemas.microsoft.com/office/drawing/2014/main" xmlns="" id="{7201AC1E-9338-464A-999F-85D18E5FAF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2" name="Rectangle 3">
            <a:extLst>
              <a:ext uri="{FF2B5EF4-FFF2-40B4-BE49-F238E27FC236}">
                <a16:creationId xmlns:a16="http://schemas.microsoft.com/office/drawing/2014/main" xmlns="" id="{4CFB3673-BA0C-4AF3-8EEB-ED1515D0E9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2175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>
            <a:extLst>
              <a:ext uri="{FF2B5EF4-FFF2-40B4-BE49-F238E27FC236}">
                <a16:creationId xmlns:a16="http://schemas.microsoft.com/office/drawing/2014/main" xmlns="" id="{7201AC1E-9338-464A-999F-85D18E5FAF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2" name="Rectangle 3">
            <a:extLst>
              <a:ext uri="{FF2B5EF4-FFF2-40B4-BE49-F238E27FC236}">
                <a16:creationId xmlns:a16="http://schemas.microsoft.com/office/drawing/2014/main" xmlns="" id="{4CFB3673-BA0C-4AF3-8EEB-ED1515D0E9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557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xmlns="" id="{7BED6AED-0C83-49BC-A9A6-10F9DAE576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Rectangle 3">
            <a:extLst>
              <a:ext uri="{FF2B5EF4-FFF2-40B4-BE49-F238E27FC236}">
                <a16:creationId xmlns:a16="http://schemas.microsoft.com/office/drawing/2014/main" xmlns="" id="{CF2B49E1-132F-4288-B852-9B891B46B6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7880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xmlns="" id="{12D81377-6374-46C3-ABA1-1C93A4F983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xmlns="" id="{E2B8FD66-DAC8-4E3C-AEEB-7977049735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7320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xmlns="" id="{94518DCF-7F22-4F86-99A1-B49702FA75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xmlns="" id="{DF9599D2-4F07-420B-9B2A-246F4431C8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2909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xmlns="" id="{A18DF84E-FFD0-4FD7-A893-16E6C20AD0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6" name="Rectangle 3">
            <a:extLst>
              <a:ext uri="{FF2B5EF4-FFF2-40B4-BE49-F238E27FC236}">
                <a16:creationId xmlns:a16="http://schemas.microsoft.com/office/drawing/2014/main" xmlns="" id="{E7803C04-C1EE-4509-8C89-4CC4D9E2C3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1834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xmlns="" id="{40C09013-D1AF-4174-AEC4-3CF17E293D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xmlns="" id="{530C8487-6E1E-4265-B31C-1ECF30BAF8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4198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xmlns="" id="{40C09013-D1AF-4174-AEC4-3CF17E293D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xmlns="" id="{530C8487-6E1E-4265-B31C-1ECF30BAF8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735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xmlns="" id="{49AEB51B-A47A-4F7C-A596-D432AFDEDB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2" name="Rectangle 3">
            <a:extLst>
              <a:ext uri="{FF2B5EF4-FFF2-40B4-BE49-F238E27FC236}">
                <a16:creationId xmlns:a16="http://schemas.microsoft.com/office/drawing/2014/main" xmlns="" id="{E629B4B9-E663-447E-9A33-2B8A88BDBC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80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xmlns="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:a16="http://schemas.microsoft.com/office/drawing/2014/main" xmlns="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xmlns="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:a16="http://schemas.microsoft.com/office/drawing/2014/main" xmlns="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:a16="http://schemas.microsoft.com/office/drawing/2014/main" xmlns="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xmlns="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Chi-Square Tests and the </a:t>
            </a:r>
            <a:r>
              <a:rPr lang="en-US" altLang="en-US" sz="3200" i="1" dirty="0">
                <a:latin typeface="Arial" panose="020B0604020202020204" pitchFamily="34" charset="0"/>
              </a:rPr>
              <a:t>F</a:t>
            </a:r>
            <a:r>
              <a:rPr lang="en-US" altLang="en-US" sz="3200" dirty="0">
                <a:latin typeface="Arial" panose="020B0604020202020204" pitchFamily="34" charset="0"/>
              </a:rPr>
              <a:t>-Distribution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:a16="http://schemas.microsoft.com/office/drawing/2014/main" xmlns="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:a16="http://schemas.microsoft.com/office/drawing/2014/main" xmlns="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9127" y="665202"/>
            <a:ext cx="11565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xmlns="" id="{E2072ACB-15D1-4BC5-A96C-B281C4BD860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After calculating the marginal frequencies, you can use the formula</a:t>
                </a:r>
              </a:p>
              <a:p>
                <a:pPr marL="0" indent="0" algn="ctr">
                  <a:buNone/>
                </a:pPr>
                <a:r>
                  <a:rPr lang="en-US" i="1" dirty="0" err="1"/>
                  <a:t>E</a:t>
                </a:r>
                <a:r>
                  <a:rPr lang="en-US" i="1" baseline="-25000" dirty="0" err="1"/>
                  <a:t>r</a:t>
                </a:r>
                <a:r>
                  <a:rPr lang="en-US" baseline="-25000" dirty="0" err="1"/>
                  <a:t>,</a:t>
                </a:r>
                <a:r>
                  <a:rPr lang="en-US" i="1" baseline="-25000" dirty="0" err="1"/>
                  <a:t>c</a:t>
                </a:r>
                <a:r>
                  <a:rPr lang="en-US" i="1" dirty="0"/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/>
                          <m:t>(</m:t>
                        </m:r>
                        <m:r>
                          <m:rPr>
                            <m:nor/>
                          </m:rPr>
                          <a:rPr lang="en-US" dirty="0"/>
                          <m:t>Sum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  <m:r>
                          <m:rPr>
                            <m:nor/>
                          </m:rPr>
                          <a:rPr lang="en-US" dirty="0"/>
                          <m:t>of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  <m:r>
                          <m:rPr>
                            <m:nor/>
                          </m:rPr>
                          <a:rPr lang="en-US" dirty="0"/>
                          <m:t>row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  <m:r>
                          <m:rPr>
                            <m:nor/>
                          </m:rPr>
                          <a:rPr lang="en-US" i="1" dirty="0"/>
                          <m:t>r</m:t>
                        </m:r>
                        <m:r>
                          <m:rPr>
                            <m:nor/>
                          </m:rPr>
                          <a:rPr lang="en-US" dirty="0"/>
                          <m:t>) </m:t>
                        </m:r>
                        <m:r>
                          <a:rPr lang="en-US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dirty="0"/>
                          <m:t> (</m:t>
                        </m:r>
                        <m:r>
                          <m:rPr>
                            <m:nor/>
                          </m:rPr>
                          <a:rPr lang="en-US" dirty="0"/>
                          <m:t>Sum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  <m:r>
                          <m:rPr>
                            <m:nor/>
                          </m:rPr>
                          <a:rPr lang="en-US" dirty="0"/>
                          <m:t>of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  <m:r>
                          <m:rPr>
                            <m:nor/>
                          </m:rPr>
                          <a:rPr lang="en-US" dirty="0"/>
                          <m:t>column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  <m:r>
                          <m:rPr>
                            <m:nor/>
                          </m:rPr>
                          <a:rPr lang="en-US" i="1" dirty="0"/>
                          <m:t>c</m:t>
                        </m:r>
                        <m:r>
                          <m:rPr>
                            <m:nor/>
                          </m:rPr>
                          <a:rPr lang="en-US" dirty="0"/>
                          <m:t>)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/>
                          <m:t>Sample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  <m:r>
                          <m:rPr>
                            <m:nor/>
                          </m:rPr>
                          <a:rPr lang="en-US" dirty="0"/>
                          <m:t>size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</m:den>
                    </m:f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to find each expected frequency.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E2072ACB-15D1-4BC5-A96C-B281C4BD860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81" t="-1482" r="-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625" name="Title 1">
            <a:extLst>
              <a:ext uri="{FF2B5EF4-FFF2-40B4-BE49-F238E27FC236}">
                <a16:creationId xmlns:a16="http://schemas.microsoft.com/office/drawing/2014/main" xmlns="" id="{F1136149-F8DD-4C39-ADAE-C18E1CF42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dirty="0">
                <a:solidFill>
                  <a:srgbClr val="83BB35"/>
                </a:solidFill>
              </a:rPr>
              <a:t>Solution: Finding Expected Frequencies</a:t>
            </a:r>
          </a:p>
        </p:txBody>
      </p:sp>
      <p:sp>
        <p:nvSpPr>
          <p:cNvPr id="26675" name="Footer Placeholder 2">
            <a:extLst>
              <a:ext uri="{FF2B5EF4-FFF2-40B4-BE49-F238E27FC236}">
                <a16:creationId xmlns:a16="http://schemas.microsoft.com/office/drawing/2014/main" xmlns="" id="{5B5FBA6C-0040-453F-A5E9-2334356BC8F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762906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xmlns="" id="{4CC7A8E4-4B6F-4568-98D2-AF981C9C66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expected frequencies for the first row are</a:t>
                </a:r>
              </a:p>
              <a:p>
                <a:pPr marL="800100" lvl="2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E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1,1</a:t>
                </a:r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:r>
                  <a:rPr lang="en-US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1069 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978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2197 </m:t>
                        </m:r>
                      </m:den>
                    </m:f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i="1" dirty="0">
                    <a:solidFill>
                      <a:srgbClr val="C00000"/>
                    </a:solidFill>
                    <a:ea typeface="Cambria Math" panose="02040503050406030204" pitchFamily="18" charset="0"/>
                  </a:rPr>
                  <a:t> </a:t>
                </a:r>
                <a:r>
                  <a:rPr lang="en-US" dirty="0">
                    <a:solidFill>
                      <a:srgbClr val="C00000"/>
                    </a:solidFill>
                  </a:rPr>
                  <a:t>475.868</a:t>
                </a:r>
                <a:endParaRPr lang="en-US" i="1" dirty="0">
                  <a:solidFill>
                    <a:srgbClr val="C00000"/>
                  </a:solidFill>
                  <a:ea typeface="Cambria Math" panose="02040503050406030204" pitchFamily="18" charset="0"/>
                </a:endParaRPr>
              </a:p>
              <a:p>
                <a:pPr marL="800100" lvl="2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E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1,2</a:t>
                </a:r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:r>
                  <a:rPr lang="en-US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1069 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688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2197 </m:t>
                        </m:r>
                      </m:den>
                    </m:f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334.762</a:t>
                </a:r>
              </a:p>
              <a:p>
                <a:pPr marL="800100" lvl="2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E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1,3</a:t>
                </a:r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:r>
                  <a:rPr lang="en-US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1069</m:t>
                        </m:r>
                        <m:r>
                          <a:rPr lang="en-US" b="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340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2197 </m:t>
                        </m:r>
                      </m:den>
                    </m:f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 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165.435 </a:t>
                </a:r>
              </a:p>
              <a:p>
                <a:pPr marL="800100" lvl="2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E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1,4</a:t>
                </a:r>
                <a:r>
                  <a:rPr lang="en-US" dirty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1069 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88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2197 </m:t>
                        </m:r>
                      </m:den>
                    </m:f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 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42.818</a:t>
                </a:r>
              </a:p>
              <a:p>
                <a:pPr marL="800100" lvl="2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E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1,5</a:t>
                </a:r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:r>
                  <a:rPr lang="en-US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1069 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103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2197 </m:t>
                        </m:r>
                      </m:den>
                    </m:f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 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50.117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4CC7A8E4-4B6F-4568-98D2-AF981C9C66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81" t="-1482" b="-3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73" name="Title 1">
            <a:extLst>
              <a:ext uri="{FF2B5EF4-FFF2-40B4-BE49-F238E27FC236}">
                <a16:creationId xmlns:a16="http://schemas.microsoft.com/office/drawing/2014/main" xmlns="" id="{AD2F9676-A2CB-4FF8-9DCA-415E9B092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83BB35"/>
                </a:solidFill>
              </a:rPr>
              <a:t>Solution: Finding Expected Frequencies</a:t>
            </a:r>
          </a:p>
        </p:txBody>
      </p:sp>
      <p:sp>
        <p:nvSpPr>
          <p:cNvPr id="28728" name="Footer Placeholder 2">
            <a:extLst>
              <a:ext uri="{FF2B5EF4-FFF2-40B4-BE49-F238E27FC236}">
                <a16:creationId xmlns:a16="http://schemas.microsoft.com/office/drawing/2014/main" xmlns="" id="{C17534A8-9466-4047-8DFB-CA7DA5BA428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54962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xmlns="" id="{4CC7A8E4-4B6F-4568-98D2-AF981C9C66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and the expected frequencies for the second row are</a:t>
                </a:r>
              </a:p>
              <a:p>
                <a:pPr marL="800100" lvl="2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E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2,1</a:t>
                </a:r>
                <a:r>
                  <a:rPr lang="en-US" dirty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b="0" i="0" dirty="0" smtClean="0">
                            <a:solidFill>
                              <a:srgbClr val="C00000"/>
                            </a:solidFill>
                          </a:rPr>
                          <m:t>128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978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2197 </m:t>
                        </m:r>
                      </m:den>
                    </m:f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i="1" dirty="0">
                    <a:solidFill>
                      <a:srgbClr val="C00000"/>
                    </a:solidFill>
                    <a:ea typeface="Cambria Math" panose="02040503050406030204" pitchFamily="18" charset="0"/>
                  </a:rPr>
                  <a:t> </a:t>
                </a:r>
                <a:r>
                  <a:rPr lang="en-US" dirty="0">
                    <a:solidFill>
                      <a:srgbClr val="C00000"/>
                    </a:solidFill>
                  </a:rPr>
                  <a:t>502.132</a:t>
                </a:r>
                <a:endParaRPr lang="en-US" i="1" dirty="0">
                  <a:solidFill>
                    <a:srgbClr val="C00000"/>
                  </a:solidFill>
                  <a:ea typeface="Cambria Math" panose="02040503050406030204" pitchFamily="18" charset="0"/>
                </a:endParaRPr>
              </a:p>
              <a:p>
                <a:pPr marL="800100" lvl="2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E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2,2</a:t>
                </a:r>
                <a:r>
                  <a:rPr lang="en-US" dirty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1128 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688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2197 </m:t>
                        </m:r>
                      </m:den>
                    </m:f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353.238</a:t>
                </a:r>
              </a:p>
              <a:p>
                <a:pPr marL="800100" lvl="2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E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2,3</a:t>
                </a:r>
                <a:r>
                  <a:rPr lang="en-US" dirty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1128 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340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2197 </m:t>
                        </m:r>
                      </m:den>
                    </m:f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 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174.565</a:t>
                </a:r>
              </a:p>
              <a:p>
                <a:pPr marL="800100" lvl="2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E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2,4</a:t>
                </a:r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:r>
                  <a:rPr lang="en-US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1128 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88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2197 </m:t>
                        </m:r>
                      </m:den>
                    </m:f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 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45.182</a:t>
                </a:r>
              </a:p>
              <a:p>
                <a:pPr marL="800100" lvl="2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E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2,5</a:t>
                </a:r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:r>
                  <a:rPr lang="en-US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1128 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103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2197 </m:t>
                        </m:r>
                      </m:den>
                    </m:f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 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52.883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4CC7A8E4-4B6F-4568-98D2-AF981C9C66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81" t="-1482" b="-3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73" name="Title 1">
            <a:extLst>
              <a:ext uri="{FF2B5EF4-FFF2-40B4-BE49-F238E27FC236}">
                <a16:creationId xmlns:a16="http://schemas.microsoft.com/office/drawing/2014/main" xmlns="" id="{AD2F9676-A2CB-4FF8-9DCA-415E9B092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83BB35"/>
                </a:solidFill>
              </a:rPr>
              <a:t>Solution: Finding Expected Frequencies</a:t>
            </a:r>
          </a:p>
        </p:txBody>
      </p:sp>
      <p:sp>
        <p:nvSpPr>
          <p:cNvPr id="28728" name="Footer Placeholder 2">
            <a:extLst>
              <a:ext uri="{FF2B5EF4-FFF2-40B4-BE49-F238E27FC236}">
                <a16:creationId xmlns:a16="http://schemas.microsoft.com/office/drawing/2014/main" xmlns="" id="{C17534A8-9466-4047-8DFB-CA7DA5BA428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127758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>
            <a:extLst>
              <a:ext uri="{FF2B5EF4-FFF2-40B4-BE49-F238E27FC236}">
                <a16:creationId xmlns:a16="http://schemas.microsoft.com/office/drawing/2014/main" xmlns="" id="{EAB92CC0-252A-47CF-A986-DE9ED8322E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Chi-Square Independence Test</a:t>
            </a:r>
          </a:p>
        </p:txBody>
      </p:sp>
      <p:sp>
        <p:nvSpPr>
          <p:cNvPr id="65539" name="Content Placeholder 5">
            <a:extLst>
              <a:ext uri="{FF2B5EF4-FFF2-40B4-BE49-F238E27FC236}">
                <a16:creationId xmlns:a16="http://schemas.microsoft.com/office/drawing/2014/main" xmlns="" id="{B6E1C18B-B3DE-4458-925B-F3FAD167A7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  <a:sym typeface="Symbol" panose="05050102010706020507" pitchFamily="18" charset="2"/>
              </a:rPr>
              <a:t>Chi-square independence test</a:t>
            </a:r>
          </a:p>
          <a:p>
            <a:pPr eaLnBrk="1" hangingPunct="1"/>
            <a:r>
              <a:rPr lang="en-US" altLang="en-US"/>
              <a:t>Used to test the independence of two variables. </a:t>
            </a:r>
          </a:p>
          <a:p>
            <a:pPr eaLnBrk="1" hangingPunct="1"/>
            <a:r>
              <a:rPr lang="en-US" altLang="en-US"/>
              <a:t>Can determine whether the occurrence of one variable affects the probability of the occurrence of the other variable.</a:t>
            </a:r>
          </a:p>
          <a:p>
            <a:pPr eaLnBrk="1" hangingPunct="1">
              <a:buClr>
                <a:schemeClr val="tx1"/>
              </a:buClr>
              <a:buSzPct val="75000"/>
            </a:pPr>
            <a:endParaRPr lang="en-US" altLang="en-US"/>
          </a:p>
          <a:p>
            <a:pPr eaLnBrk="1" hangingPunct="1"/>
            <a:endParaRPr lang="en-US" altLang="en-US"/>
          </a:p>
        </p:txBody>
      </p:sp>
      <p:sp>
        <p:nvSpPr>
          <p:cNvPr id="32771" name="Footer Placeholder 2">
            <a:extLst>
              <a:ext uri="{FF2B5EF4-FFF2-40B4-BE49-F238E27FC236}">
                <a16:creationId xmlns:a16="http://schemas.microsoft.com/office/drawing/2014/main" xmlns="" id="{E94BCE32-1920-4B33-AE70-D3A693A1E7F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650975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>
            <a:extLst>
              <a:ext uri="{FF2B5EF4-FFF2-40B4-BE49-F238E27FC236}">
                <a16:creationId xmlns:a16="http://schemas.microsoft.com/office/drawing/2014/main" xmlns="" id="{CE7A40FA-68D8-494B-97EE-3A3B2AF7A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Chi-Square Independence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F42933C-A1CD-46BA-80B3-EEB6A9D181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Clr>
                <a:schemeClr val="tx1"/>
              </a:buClr>
              <a:buSzPct val="75000"/>
              <a:buFont typeface="Arial" panose="020B0604020202020204" pitchFamily="34" charset="0"/>
              <a:buNone/>
            </a:pPr>
            <a:r>
              <a:rPr lang="en-US" altLang="en-US" dirty="0"/>
              <a:t>To perform a chi-square independence test, these conditions must be met.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/>
              <a:t> The observed frequencies must be obtained by using a random sample.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/>
              <a:t> Each expected frequency must be greater than or equal to 5.</a:t>
            </a:r>
          </a:p>
          <a:p>
            <a:pPr marL="0" indent="0" eaLnBrk="1" hangingPunct="1"/>
            <a:endParaRPr lang="en-US" altLang="en-US" dirty="0"/>
          </a:p>
        </p:txBody>
      </p:sp>
      <p:sp>
        <p:nvSpPr>
          <p:cNvPr id="34819" name="Footer Placeholder 2">
            <a:extLst>
              <a:ext uri="{FF2B5EF4-FFF2-40B4-BE49-F238E27FC236}">
                <a16:creationId xmlns:a16="http://schemas.microsoft.com/office/drawing/2014/main" xmlns="" id="{C8BF31E9-22D5-4B95-89B2-283667AFFCC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375284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>
            <a:extLst>
              <a:ext uri="{FF2B5EF4-FFF2-40B4-BE49-F238E27FC236}">
                <a16:creationId xmlns:a16="http://schemas.microsoft.com/office/drawing/2014/main" xmlns="" id="{6F57E573-76D5-4E6A-901D-9B06CBCE8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Chi-Square Independence Test</a:t>
            </a:r>
          </a:p>
        </p:txBody>
      </p:sp>
      <p:sp>
        <p:nvSpPr>
          <p:cNvPr id="9220" name="Content Placeholder 5">
            <a:extLst>
              <a:ext uri="{FF2B5EF4-FFF2-40B4-BE49-F238E27FC236}">
                <a16:creationId xmlns:a16="http://schemas.microsoft.com/office/drawing/2014/main" xmlns="" id="{B9766E66-1589-4401-8934-98E574376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1288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en-US" sz="2600" dirty="0"/>
              <a:t>If these conditions are met, then the sampling distribution for the chi-square independence test is approximated by a chi-square distribution with </a:t>
            </a:r>
            <a:br>
              <a:rPr lang="en-US" altLang="en-US" sz="2600" dirty="0"/>
            </a:br>
            <a:r>
              <a:rPr lang="en-US" altLang="en-US" sz="2600" dirty="0"/>
              <a:t>    </a:t>
            </a:r>
            <a:r>
              <a:rPr lang="en-US" altLang="en-US" sz="2600" dirty="0" err="1"/>
              <a:t>d.f.</a:t>
            </a:r>
            <a:r>
              <a:rPr lang="en-US" altLang="en-US" sz="2600" dirty="0"/>
              <a:t> = (</a:t>
            </a:r>
            <a:r>
              <a:rPr lang="en-US" altLang="en-US" sz="2600" i="1" dirty="0"/>
              <a:t>r</a:t>
            </a:r>
            <a:r>
              <a:rPr lang="en-US" altLang="en-US" sz="2600" dirty="0"/>
              <a:t> – 1)(</a:t>
            </a:r>
            <a:r>
              <a:rPr lang="en-US" altLang="en-US" sz="2600" i="1" dirty="0"/>
              <a:t>c</a:t>
            </a:r>
            <a:r>
              <a:rPr lang="en-US" altLang="en-US" sz="2600" dirty="0"/>
              <a:t> – 1) </a:t>
            </a:r>
            <a:br>
              <a:rPr lang="en-US" altLang="en-US" sz="2600" dirty="0"/>
            </a:br>
            <a:r>
              <a:rPr lang="en-US" altLang="en-US" sz="2600" dirty="0"/>
              <a:t>degrees of freedom, where </a:t>
            </a:r>
            <a:r>
              <a:rPr lang="en-US" altLang="en-US" sz="2600" i="1" dirty="0"/>
              <a:t>r</a:t>
            </a:r>
            <a:r>
              <a:rPr lang="en-US" altLang="en-US" sz="2600" dirty="0"/>
              <a:t> and </a:t>
            </a:r>
            <a:r>
              <a:rPr lang="en-US" altLang="en-US" sz="2600" i="1" dirty="0"/>
              <a:t>c </a:t>
            </a:r>
            <a:r>
              <a:rPr lang="en-US" altLang="en-US" sz="2600" dirty="0"/>
              <a:t>are the number of rows and columns, respectively, of a contingency table. </a:t>
            </a:r>
          </a:p>
          <a:p>
            <a:pPr eaLnBrk="1" hangingPunct="1"/>
            <a:r>
              <a:rPr lang="en-US" altLang="en-US" sz="2600" dirty="0"/>
              <a:t>The </a:t>
            </a:r>
            <a:r>
              <a:rPr lang="en-US" altLang="en-US" sz="2600" b="1" dirty="0"/>
              <a:t>test statistic </a:t>
            </a:r>
            <a:r>
              <a:rPr lang="en-US" altLang="en-US" sz="2600" dirty="0"/>
              <a:t>for the chi-square independence test is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600" dirty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600" dirty="0"/>
              <a:t>	where </a:t>
            </a:r>
            <a:r>
              <a:rPr lang="en-US" altLang="en-US" sz="2600" i="1" dirty="0"/>
              <a:t>O</a:t>
            </a:r>
            <a:r>
              <a:rPr lang="en-US" altLang="en-US" sz="2600" dirty="0"/>
              <a:t> represents the observed frequencies and </a:t>
            </a:r>
            <a:r>
              <a:rPr lang="en-US" altLang="en-US" sz="2600" i="1" dirty="0"/>
              <a:t>E</a:t>
            </a:r>
            <a:r>
              <a:rPr lang="en-US" altLang="en-US" sz="2600" dirty="0"/>
              <a:t> represents the expected frequencies.</a:t>
            </a:r>
          </a:p>
          <a:p>
            <a:pPr eaLnBrk="1" hangingPunct="1"/>
            <a:endParaRPr lang="en-US" altLang="en-US" sz="2600" dirty="0"/>
          </a:p>
        </p:txBody>
      </p:sp>
      <p:graphicFrame>
        <p:nvGraphicFramePr>
          <p:cNvPr id="1100806" name="Object 6">
            <a:extLst>
              <a:ext uri="{FF2B5EF4-FFF2-40B4-BE49-F238E27FC236}">
                <a16:creationId xmlns:a16="http://schemas.microsoft.com/office/drawing/2014/main" xmlns="" id="{18E2589C-94F9-4D3C-BF37-C0BF9C2CCE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28813" y="4427538"/>
          <a:ext cx="2339975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Equation" r:id="rId4" imgW="1968500" imgH="685800" progId="Equation.DSMT4">
                  <p:embed/>
                </p:oleObj>
              </mc:Choice>
              <mc:Fallback>
                <p:oleObj name="Equation" r:id="rId4" imgW="1968500" imgH="685800" progId="Equation.DSMT4">
                  <p:embed/>
                  <p:pic>
                    <p:nvPicPr>
                      <p:cNvPr id="1100806" name="Object 6">
                        <a:extLst>
                          <a:ext uri="{FF2B5EF4-FFF2-40B4-BE49-F238E27FC236}">
                            <a16:creationId xmlns:a16="http://schemas.microsoft.com/office/drawing/2014/main" xmlns="" id="{18E2589C-94F9-4D3C-BF37-C0BF9C2CCE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813" y="4427538"/>
                        <a:ext cx="2339975" cy="814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9" name="Footer Placeholder 2">
            <a:extLst>
              <a:ext uri="{FF2B5EF4-FFF2-40B4-BE49-F238E27FC236}">
                <a16:creationId xmlns:a16="http://schemas.microsoft.com/office/drawing/2014/main" xmlns="" id="{34C6B47E-C7B4-4778-94E8-CE6F351BE55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6401586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>
            <a:extLst>
              <a:ext uri="{FF2B5EF4-FFF2-40B4-BE49-F238E27FC236}">
                <a16:creationId xmlns:a16="http://schemas.microsoft.com/office/drawing/2014/main" xmlns="" id="{3C7BF005-FF43-439B-8DF6-E99B135EDA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Performing a Chi</a:t>
            </a:r>
            <a:r>
              <a:rPr lang="en-US" altLang="en-US" dirty="0">
                <a:latin typeface="Times New Roman" panose="02020603050405020304" pitchFamily="18" charset="0"/>
              </a:rPr>
              <a:t>-</a:t>
            </a:r>
            <a:r>
              <a:rPr lang="en-US" altLang="en-US" dirty="0"/>
              <a:t>Square Independence Test</a:t>
            </a:r>
            <a:endParaRPr lang="el-GR" altLang="en-US" dirty="0"/>
          </a:p>
        </p:txBody>
      </p:sp>
      <p:sp>
        <p:nvSpPr>
          <p:cNvPr id="1085444" name="Text Box 4">
            <a:extLst>
              <a:ext uri="{FF2B5EF4-FFF2-40B4-BE49-F238E27FC236}">
                <a16:creationId xmlns:a16="http://schemas.microsoft.com/office/drawing/2014/main" xmlns="" id="{2421AA48-C038-4EF6-8FE3-B1F33CD108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3" y="1922049"/>
            <a:ext cx="4408487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Verify that the observed frequencies were from a random sample and each expected frequency is at least 5.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Identify the claim. State the null and alternative hypotheses.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Specify the level of significance.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/>
            </a:pP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5604" name="Text Box 8">
            <a:extLst>
              <a:ext uri="{FF2B5EF4-FFF2-40B4-BE49-F238E27FC236}">
                <a16:creationId xmlns:a16="http://schemas.microsoft.com/office/drawing/2014/main" xmlns="" id="{9A8C3AF9-ADE9-4914-8D2D-298C9A29A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400" y="4196337"/>
            <a:ext cx="2667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State </a:t>
            </a:r>
            <a:r>
              <a:rPr lang="en-US" altLang="en-US" sz="2600" i="1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>
                <a:latin typeface="Times New Roman" panose="02020603050405020304" pitchFamily="18" charset="0"/>
              </a:rPr>
              <a:t>0</a:t>
            </a:r>
            <a:r>
              <a:rPr lang="en-US" altLang="en-US" sz="2600">
                <a:latin typeface="Times New Roman" panose="02020603050405020304" pitchFamily="18" charset="0"/>
              </a:rPr>
              <a:t> and </a:t>
            </a:r>
            <a:r>
              <a:rPr lang="en-US" altLang="en-US" sz="2600" i="1">
                <a:latin typeface="Times New Roman" panose="02020603050405020304" pitchFamily="18" charset="0"/>
              </a:rPr>
              <a:t>H</a:t>
            </a:r>
            <a:r>
              <a:rPr lang="en-US" altLang="en-US" sz="2600" i="1" baseline="-25000">
                <a:latin typeface="Times New Roman" panose="02020603050405020304" pitchFamily="18" charset="0"/>
              </a:rPr>
              <a:t>a</a:t>
            </a:r>
            <a:r>
              <a:rPr lang="en-US" altLang="en-US" sz="2600"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1085449" name="Text Box 9">
            <a:extLst>
              <a:ext uri="{FF2B5EF4-FFF2-40B4-BE49-F238E27FC236}">
                <a16:creationId xmlns:a16="http://schemas.microsoft.com/office/drawing/2014/main" xmlns="" id="{E166554E-B242-4214-9098-B29FD0B31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375" y="5533012"/>
            <a:ext cx="163036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Identify </a:t>
            </a:r>
            <a:r>
              <a:rPr lang="el-GR" altLang="en-US" sz="2600" i="1">
                <a:latin typeface="Times New Roman" panose="02020603050405020304" pitchFamily="18" charset="0"/>
                <a:sym typeface="Symbol" panose="05050102010706020507" pitchFamily="18" charset="2"/>
              </a:rPr>
              <a:t>α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38917" name="Text Box 26">
            <a:extLst>
              <a:ext uri="{FF2B5EF4-FFF2-40B4-BE49-F238E27FC236}">
                <a16:creationId xmlns:a16="http://schemas.microsoft.com/office/drawing/2014/main" xmlns="" id="{BEE83DB5-CF5E-400D-887B-CBFF59717C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1457899"/>
            <a:ext cx="8240712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87376160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10854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>
            <a:extLst>
              <a:ext uri="{FF2B5EF4-FFF2-40B4-BE49-F238E27FC236}">
                <a16:creationId xmlns:a16="http://schemas.microsoft.com/office/drawing/2014/main" xmlns="" id="{350B8EB6-8AC0-41A4-988F-E5CBAEA3C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Performing a Chi</a:t>
            </a:r>
            <a:r>
              <a:rPr lang="en-US" altLang="en-US" dirty="0">
                <a:latin typeface="Times New Roman" panose="02020603050405020304" pitchFamily="18" charset="0"/>
              </a:rPr>
              <a:t>-</a:t>
            </a:r>
            <a:r>
              <a:rPr lang="en-US" altLang="en-US" dirty="0"/>
              <a:t>Square Independence Test</a:t>
            </a:r>
            <a:endParaRPr lang="el-GR" altLang="en-US" dirty="0"/>
          </a:p>
        </p:txBody>
      </p:sp>
      <p:sp>
        <p:nvSpPr>
          <p:cNvPr id="1085444" name="Text Box 4">
            <a:extLst>
              <a:ext uri="{FF2B5EF4-FFF2-40B4-BE49-F238E27FC236}">
                <a16:creationId xmlns:a16="http://schemas.microsoft.com/office/drawing/2014/main" xmlns="" id="{4431374D-740A-443B-8B2B-B611F83EF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3" y="1975135"/>
            <a:ext cx="4408487" cy="559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Determine the degrees of freedom.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Determine the critical value.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Determine the rejection region.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Find the test statistic and sketch the sampling distribution.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085452" name="Text Box 12">
            <a:extLst>
              <a:ext uri="{FF2B5EF4-FFF2-40B4-BE49-F238E27FC236}">
                <a16:creationId xmlns:a16="http://schemas.microsoft.com/office/drawing/2014/main" xmlns="" id="{3E0D46F3-20A1-4BB5-8B37-E71963A22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7688" y="2000535"/>
            <a:ext cx="28686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d.f. = (</a:t>
            </a:r>
            <a:r>
              <a:rPr lang="en-US" altLang="en-US" sz="2600" i="1">
                <a:latin typeface="Times New Roman" panose="02020603050405020304" pitchFamily="18" charset="0"/>
              </a:rPr>
              <a:t>r</a:t>
            </a:r>
            <a:r>
              <a:rPr lang="en-US" altLang="en-US" sz="2600">
                <a:latin typeface="Times New Roman" panose="02020603050405020304" pitchFamily="18" charset="0"/>
              </a:rPr>
              <a:t> – 1)(</a:t>
            </a:r>
            <a:r>
              <a:rPr lang="en-US" altLang="en-US" sz="2600" i="1">
                <a:latin typeface="Times New Roman" panose="02020603050405020304" pitchFamily="18" charset="0"/>
              </a:rPr>
              <a:t>c </a:t>
            </a:r>
            <a:r>
              <a:rPr lang="en-US" altLang="en-US" sz="2600">
                <a:latin typeface="Times New Roman" panose="02020603050405020304" pitchFamily="18" charset="0"/>
              </a:rPr>
              <a:t>–</a:t>
            </a:r>
            <a:r>
              <a:rPr lang="en-US" altLang="en-US" sz="2600" i="1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1)</a:t>
            </a:r>
            <a:r>
              <a:rPr lang="en-US" altLang="en-US" sz="2600">
                <a:latin typeface="Times New Roman" panose="02020603050405020304" pitchFamily="18" charset="0"/>
              </a:rPr>
              <a:t>  </a:t>
            </a: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0964" name="Text Box 26">
            <a:extLst>
              <a:ext uri="{FF2B5EF4-FFF2-40B4-BE49-F238E27FC236}">
                <a16:creationId xmlns:a16="http://schemas.microsoft.com/office/drawing/2014/main" xmlns="" id="{2B74BCA6-5720-46BC-97C1-D19B1C6C4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1467135"/>
            <a:ext cx="8240712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0965" name="Footer Placeholder 2">
            <a:extLst>
              <a:ext uri="{FF2B5EF4-FFF2-40B4-BE49-F238E27FC236}">
                <a16:creationId xmlns:a16="http://schemas.microsoft.com/office/drawing/2014/main" xmlns="" id="{D44298E6-04D3-4CD2-A3F1-515AE2FC56E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xmlns="" id="{0EA4F5E6-AB52-4221-9CE3-E9A703A0F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9788" y="2994310"/>
            <a:ext cx="272891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Use Table 6 in Appendix B.</a:t>
            </a: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xmlns="" id="{75380C3B-B084-488B-968F-C3795662E0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244928"/>
              </p:ext>
            </p:extLst>
          </p:nvPr>
        </p:nvGraphicFramePr>
        <p:xfrm>
          <a:off x="5954713" y="5113623"/>
          <a:ext cx="1931987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Equation" r:id="rId4" imgW="1968500" imgH="685800" progId="Equation.DSMT4">
                  <p:embed/>
                </p:oleObj>
              </mc:Choice>
              <mc:Fallback>
                <p:oleObj name="Equation" r:id="rId4" imgW="1968500" imgH="685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xmlns="" id="{75380C3B-B084-488B-968F-C3795662E01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4713" y="5113623"/>
                        <a:ext cx="1931987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297474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>
            <a:extLst>
              <a:ext uri="{FF2B5EF4-FFF2-40B4-BE49-F238E27FC236}">
                <a16:creationId xmlns:a16="http://schemas.microsoft.com/office/drawing/2014/main" xmlns="" id="{39B80D4D-B64F-4C07-96DC-ECA7ED079A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Performing a Chi</a:t>
            </a:r>
            <a:r>
              <a:rPr lang="en-US" altLang="en-US" dirty="0">
                <a:latin typeface="Times New Roman" panose="02020603050405020304" pitchFamily="18" charset="0"/>
              </a:rPr>
              <a:t>-</a:t>
            </a:r>
            <a:r>
              <a:rPr lang="en-US" altLang="en-US" dirty="0"/>
              <a:t>Square Independence Test</a:t>
            </a:r>
            <a:endParaRPr lang="el-GR" altLang="en-US" dirty="0"/>
          </a:p>
        </p:txBody>
      </p:sp>
      <p:sp>
        <p:nvSpPr>
          <p:cNvPr id="1087495" name="Text Box 7">
            <a:extLst>
              <a:ext uri="{FF2B5EF4-FFF2-40B4-BE49-F238E27FC236}">
                <a16:creationId xmlns:a16="http://schemas.microsoft.com/office/drawing/2014/main" xmlns="" id="{70EAC922-8C89-4ED5-ADC2-15B36FB9A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550" y="2019007"/>
            <a:ext cx="2595563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If </a:t>
            </a:r>
            <a:r>
              <a:rPr lang="el-GR" altLang="en-US" sz="2600" i="1">
                <a:latin typeface="Times New Roman" panose="02020603050405020304" pitchFamily="18" charset="0"/>
              </a:rPr>
              <a:t>χ</a:t>
            </a:r>
            <a:r>
              <a:rPr lang="en-US" altLang="en-US" sz="2600" baseline="30000">
                <a:latin typeface="Times New Roman" panose="02020603050405020304" pitchFamily="18" charset="0"/>
              </a:rPr>
              <a:t>2</a:t>
            </a:r>
            <a:r>
              <a:rPr lang="en-US" altLang="en-US" sz="2600">
                <a:latin typeface="Times New Roman" panose="02020603050405020304" pitchFamily="18" charset="0"/>
              </a:rPr>
              <a:t> is in the rejection region, reject </a:t>
            </a:r>
            <a:r>
              <a:rPr lang="en-US" altLang="en-US" sz="2600" i="1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>
                <a:latin typeface="Times New Roman" panose="02020603050405020304" pitchFamily="18" charset="0"/>
              </a:rPr>
              <a:t>0</a:t>
            </a:r>
            <a:r>
              <a:rPr lang="en-US" altLang="en-US" sz="2600">
                <a:latin typeface="Times New Roman" panose="02020603050405020304" pitchFamily="18" charset="0"/>
              </a:rPr>
              <a:t>.  Otherwise, fail to reject </a:t>
            </a:r>
            <a:r>
              <a:rPr lang="en-US" altLang="en-US" sz="2600" i="1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>
                <a:latin typeface="Times New Roman" panose="02020603050405020304" pitchFamily="18" charset="0"/>
              </a:rPr>
              <a:t>0</a:t>
            </a:r>
            <a:r>
              <a:rPr lang="en-US" altLang="en-US" sz="260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087496" name="Text Box 8">
            <a:extLst>
              <a:ext uri="{FF2B5EF4-FFF2-40B4-BE49-F238E27FC236}">
                <a16:creationId xmlns:a16="http://schemas.microsoft.com/office/drawing/2014/main" xmlns="" id="{460E3D43-D94F-49CC-8941-6665470E6F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1995195"/>
            <a:ext cx="5119688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8"/>
            </a:pP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Make a decision to reject or fail to reject the null hypothesis. </a:t>
            </a:r>
            <a:b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</a:b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8"/>
            </a:pP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8"/>
            </a:pP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Interpret the decision in the context of the original claim.</a:t>
            </a:r>
            <a:endParaRPr lang="en-US" altLang="en-US" sz="18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3012" name="Text Box 26">
            <a:extLst>
              <a:ext uri="{FF2B5EF4-FFF2-40B4-BE49-F238E27FC236}">
                <a16:creationId xmlns:a16="http://schemas.microsoft.com/office/drawing/2014/main" xmlns="" id="{198C25F0-7FFD-4072-94D3-476C3AEF66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1485607"/>
            <a:ext cx="8240712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3013" name="Footer Placeholder 2">
            <a:extLst>
              <a:ext uri="{FF2B5EF4-FFF2-40B4-BE49-F238E27FC236}">
                <a16:creationId xmlns:a16="http://schemas.microsoft.com/office/drawing/2014/main" xmlns="" id="{7DF93E4B-F9FC-437B-8711-B78C36FD3E1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90886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7496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xmlns="" id="{91343EEF-5E99-4828-9F66-4C257A143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98" y="76994"/>
            <a:ext cx="8823325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Example: Performing a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Chi-Square</a:t>
            </a:r>
            <a:r>
              <a:rPr lang="en-US" altLang="en-US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Independence Test</a:t>
            </a:r>
            <a:r>
              <a:rPr lang="en-US" altLang="en-US" dirty="0">
                <a:solidFill>
                  <a:srgbClr val="83BB35"/>
                </a:solidFill>
              </a:rPr>
              <a:t> </a:t>
            </a:r>
          </a:p>
        </p:txBody>
      </p:sp>
      <p:sp>
        <p:nvSpPr>
          <p:cNvPr id="45058" name="Content Placeholder 2">
            <a:extLst>
              <a:ext uri="{FF2B5EF4-FFF2-40B4-BE49-F238E27FC236}">
                <a16:creationId xmlns:a16="http://schemas.microsoft.com/office/drawing/2014/main" xmlns="" id="{606C9278-C45B-48F4-A135-C6E45910B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237" y="1219994"/>
            <a:ext cx="8229600" cy="4418012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The contingency table shows the results of a random sample of 2197 adults classified by their favorite way to eat ice cream and gender. The expected frequencies are displayed in parentheses. At </a:t>
            </a:r>
            <a:r>
              <a:rPr lang="en-US" sz="2400" i="1" dirty="0">
                <a:latin typeface="Symbol" panose="05050102010706020507" pitchFamily="18" charset="2"/>
              </a:rPr>
              <a:t>a</a:t>
            </a:r>
            <a:r>
              <a:rPr lang="en-US" sz="2400" dirty="0"/>
              <a:t> = 0.01, can you conclude that the variables </a:t>
            </a:r>
            <a:r>
              <a:rPr lang="en-US" sz="2400" i="1" dirty="0"/>
              <a:t>favorite way to eat ice cream </a:t>
            </a:r>
            <a:r>
              <a:rPr lang="en-US" sz="2400" dirty="0"/>
              <a:t>and </a:t>
            </a:r>
            <a:r>
              <a:rPr lang="en-US" sz="2400" i="1" dirty="0"/>
              <a:t>gender </a:t>
            </a:r>
            <a:r>
              <a:rPr lang="en-US" sz="2400" dirty="0"/>
              <a:t>are related?</a:t>
            </a:r>
            <a:endParaRPr lang="en-US" altLang="en-US" sz="2400" dirty="0"/>
          </a:p>
          <a:p>
            <a:pPr marL="0" indent="0" eaLnBrk="1" hangingPunct="1"/>
            <a:endParaRPr lang="en-US" altLang="en-US" sz="2400" dirty="0"/>
          </a:p>
        </p:txBody>
      </p:sp>
      <p:sp>
        <p:nvSpPr>
          <p:cNvPr id="45104" name="Footer Placeholder 2">
            <a:extLst>
              <a:ext uri="{FF2B5EF4-FFF2-40B4-BE49-F238E27FC236}">
                <a16:creationId xmlns:a16="http://schemas.microsoft.com/office/drawing/2014/main" xmlns="" id="{837E129B-F006-425C-A5C2-9ED186C6351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0B8A9822-33B1-4BAB-BD59-51B2C06FD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89" y="3216038"/>
            <a:ext cx="8220472" cy="306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84236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:a16="http://schemas.microsoft.com/office/drawing/2014/main" xmlns="" id="{A85D60A6-5396-4D86-AA69-601508342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sp>
        <p:nvSpPr>
          <p:cNvPr id="12290" name="Content Placeholder 2">
            <a:extLst>
              <a:ext uri="{FF2B5EF4-FFF2-40B4-BE49-F238E27FC236}">
                <a16:creationId xmlns:a16="http://schemas.microsoft.com/office/drawing/2014/main" xmlns="" id="{4D0E397A-1A5F-4501-82D4-3F4FC6152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10.1 Goodness-of-Fit Test</a:t>
            </a:r>
          </a:p>
          <a:p>
            <a:pPr eaLnBrk="1" hangingPunct="1"/>
            <a:r>
              <a:rPr lang="en-US" altLang="en-US" dirty="0"/>
              <a:t>10.2 Independence</a:t>
            </a:r>
          </a:p>
          <a:p>
            <a:pPr eaLnBrk="1" hangingPunct="1"/>
            <a:r>
              <a:rPr lang="en-US" altLang="en-US" dirty="0"/>
              <a:t>10.3 Comparing Two Variances</a:t>
            </a:r>
          </a:p>
          <a:p>
            <a:pPr eaLnBrk="1" hangingPunct="1"/>
            <a:r>
              <a:rPr lang="en-US" altLang="en-US" dirty="0"/>
              <a:t>10.4 Analysis of Variance</a:t>
            </a:r>
          </a:p>
        </p:txBody>
      </p:sp>
      <p:sp>
        <p:nvSpPr>
          <p:cNvPr id="12291" name="Footer Placeholder 2">
            <a:extLst>
              <a:ext uri="{FF2B5EF4-FFF2-40B4-BE49-F238E27FC236}">
                <a16:creationId xmlns:a16="http://schemas.microsoft.com/office/drawing/2014/main" xmlns="" id="{CAC64F23-2356-4D1B-83EB-CEDAA2187D4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848524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7B12B2FD-E342-47F8-87A1-6480D7B45E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92D050"/>
                </a:solidFill>
              </a:rPr>
              <a:t>Solution:</a:t>
            </a:r>
          </a:p>
          <a:p>
            <a:pPr marL="0" indent="0">
              <a:buNone/>
            </a:pPr>
            <a:r>
              <a:rPr lang="en-US" dirty="0"/>
              <a:t>The expected frequencies were calculated. Because each expected frequency is at least 5 and the adults were randomly selected, you can use the chi-square independence test to test whether the variables are independent. Here are the null and alternative hypotheses.</a:t>
            </a:r>
          </a:p>
          <a:p>
            <a:r>
              <a:rPr lang="en-US" i="1" dirty="0"/>
              <a:t>H</a:t>
            </a:r>
            <a:r>
              <a:rPr lang="en-US" baseline="-25000" dirty="0"/>
              <a:t>0</a:t>
            </a:r>
            <a:r>
              <a:rPr lang="en-US" dirty="0"/>
              <a:t>: The variables </a:t>
            </a:r>
            <a:r>
              <a:rPr lang="en-US" i="1" dirty="0"/>
              <a:t>favorite way to eat ice cream </a:t>
            </a:r>
            <a:r>
              <a:rPr lang="en-US" dirty="0"/>
              <a:t>and </a:t>
            </a:r>
            <a:r>
              <a:rPr lang="en-US" i="1" dirty="0"/>
              <a:t>gender </a:t>
            </a:r>
            <a:r>
              <a:rPr lang="en-US" dirty="0"/>
              <a:t>are independent.</a:t>
            </a:r>
          </a:p>
          <a:p>
            <a:r>
              <a:rPr lang="en-US" i="1" dirty="0"/>
              <a:t>H</a:t>
            </a:r>
            <a:r>
              <a:rPr lang="en-US" i="1" baseline="-25000" dirty="0"/>
              <a:t>a</a:t>
            </a:r>
            <a:r>
              <a:rPr lang="en-US" dirty="0"/>
              <a:t>: The variables </a:t>
            </a:r>
            <a:r>
              <a:rPr lang="en-US" i="1" dirty="0"/>
              <a:t>favorite way to eat ice cream </a:t>
            </a:r>
            <a:r>
              <a:rPr lang="en-US" dirty="0"/>
              <a:t>and </a:t>
            </a:r>
            <a:r>
              <a:rPr lang="en-US" i="1" dirty="0"/>
              <a:t>gender </a:t>
            </a:r>
            <a:r>
              <a:rPr lang="en-US" dirty="0"/>
              <a:t>are dependent. </a:t>
            </a:r>
            <a:r>
              <a:rPr lang="en-US" dirty="0">
                <a:solidFill>
                  <a:srgbClr val="C00000"/>
                </a:solidFill>
              </a:rPr>
              <a:t>(Claim)</a:t>
            </a:r>
          </a:p>
        </p:txBody>
      </p:sp>
      <p:sp>
        <p:nvSpPr>
          <p:cNvPr id="47105" name="Title 3">
            <a:extLst>
              <a:ext uri="{FF2B5EF4-FFF2-40B4-BE49-F238E27FC236}">
                <a16:creationId xmlns:a16="http://schemas.microsoft.com/office/drawing/2014/main" xmlns="" id="{FFC23294-94FC-4A24-8CB8-3B3EA2CB3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Solution: Performing a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Chi-Square</a:t>
            </a:r>
            <a:r>
              <a:rPr lang="en-US" altLang="en-US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Independence Test</a:t>
            </a:r>
            <a:r>
              <a:rPr lang="en-US" altLang="en-US" dirty="0">
                <a:solidFill>
                  <a:srgbClr val="83BB35"/>
                </a:solidFill>
              </a:rPr>
              <a:t> </a:t>
            </a:r>
            <a:endParaRPr lang="en-US" altLang="en-US" dirty="0"/>
          </a:p>
        </p:txBody>
      </p:sp>
      <p:sp>
        <p:nvSpPr>
          <p:cNvPr id="47113" name="Footer Placeholder 2">
            <a:extLst>
              <a:ext uri="{FF2B5EF4-FFF2-40B4-BE49-F238E27FC236}">
                <a16:creationId xmlns:a16="http://schemas.microsoft.com/office/drawing/2014/main" xmlns="" id="{B81AC26D-8404-44C4-BE09-7D1F876FED2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517470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7B12B2FD-E342-47F8-87A1-6480D7B45E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contingency table has two rows and five columns, so the chi-square distribution has</a:t>
            </a:r>
          </a:p>
          <a:p>
            <a:pPr marL="0" indent="0" algn="ctr">
              <a:buNone/>
            </a:pPr>
            <a:r>
              <a:rPr lang="pt-BR" dirty="0">
                <a:solidFill>
                  <a:srgbClr val="C00000"/>
                </a:solidFill>
              </a:rPr>
              <a:t>d.f. = (</a:t>
            </a:r>
            <a:r>
              <a:rPr lang="pt-BR" i="1" dirty="0">
                <a:solidFill>
                  <a:srgbClr val="C00000"/>
                </a:solidFill>
              </a:rPr>
              <a:t>r </a:t>
            </a:r>
            <a:r>
              <a:rPr lang="pt-BR" dirty="0">
                <a:solidFill>
                  <a:srgbClr val="C00000"/>
                </a:solidFill>
              </a:rPr>
              <a:t>– 1)(</a:t>
            </a:r>
            <a:r>
              <a:rPr lang="pt-BR" i="1" dirty="0">
                <a:solidFill>
                  <a:srgbClr val="C00000"/>
                </a:solidFill>
              </a:rPr>
              <a:t>c </a:t>
            </a:r>
            <a:r>
              <a:rPr lang="pt-BR" dirty="0">
                <a:solidFill>
                  <a:srgbClr val="C00000"/>
                </a:solidFill>
              </a:rPr>
              <a:t>– 1) = (2 – 1)(5 – 1) = 4</a:t>
            </a:r>
          </a:p>
          <a:p>
            <a:pPr marL="0" indent="0">
              <a:buNone/>
            </a:pPr>
            <a:r>
              <a:rPr lang="en-US" dirty="0"/>
              <a:t>degrees of freedom. Because </a:t>
            </a:r>
            <a:r>
              <a:rPr lang="en-US" dirty="0" err="1"/>
              <a:t>d.f.</a:t>
            </a:r>
            <a:r>
              <a:rPr lang="en-US" dirty="0"/>
              <a:t> = 4 and </a:t>
            </a:r>
            <a:r>
              <a:rPr lang="en-US" i="1" dirty="0">
                <a:latin typeface="Symbol" panose="05050102010706020507" pitchFamily="18" charset="2"/>
              </a:rPr>
              <a:t>a</a:t>
            </a:r>
            <a:r>
              <a:rPr lang="en-US" dirty="0"/>
              <a:t> = 0.01, the critical value is </a:t>
            </a:r>
            <a:r>
              <a:rPr lang="en-US" dirty="0">
                <a:sym typeface="Symbol" panose="05050102010706020507" pitchFamily="18" charset="2"/>
              </a:rPr>
              <a:t></a:t>
            </a:r>
            <a:r>
              <a:rPr lang="en-US" baseline="-25000" dirty="0"/>
              <a:t>0</a:t>
            </a:r>
            <a:r>
              <a:rPr lang="en-US" baseline="30000" dirty="0"/>
              <a:t>2</a:t>
            </a:r>
            <a:r>
              <a:rPr lang="en-US" dirty="0"/>
              <a:t>= 13.277.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rejection region is </a:t>
            </a:r>
            <a:r>
              <a:rPr lang="en-US" dirty="0">
                <a:sym typeface="Symbol" panose="05050102010706020507" pitchFamily="18" charset="2"/>
              </a:rPr>
              <a:t></a:t>
            </a:r>
            <a:r>
              <a:rPr lang="en-US" baseline="30000" dirty="0"/>
              <a:t>2</a:t>
            </a:r>
            <a:r>
              <a:rPr lang="en-US" dirty="0"/>
              <a:t> &gt; 13.277.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7105" name="Title 3">
            <a:extLst>
              <a:ext uri="{FF2B5EF4-FFF2-40B4-BE49-F238E27FC236}">
                <a16:creationId xmlns:a16="http://schemas.microsoft.com/office/drawing/2014/main" xmlns="" id="{FFC23294-94FC-4A24-8CB8-3B3EA2CB3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Solution: Performing a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Chi-Square</a:t>
            </a:r>
            <a:r>
              <a:rPr lang="en-US" altLang="en-US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Independence Test</a:t>
            </a:r>
            <a:r>
              <a:rPr lang="en-US" altLang="en-US" dirty="0">
                <a:solidFill>
                  <a:srgbClr val="83BB35"/>
                </a:solidFill>
              </a:rPr>
              <a:t> </a:t>
            </a:r>
            <a:endParaRPr lang="en-US" altLang="en-US" dirty="0"/>
          </a:p>
        </p:txBody>
      </p:sp>
      <p:sp>
        <p:nvSpPr>
          <p:cNvPr id="47113" name="Footer Placeholder 2">
            <a:extLst>
              <a:ext uri="{FF2B5EF4-FFF2-40B4-BE49-F238E27FC236}">
                <a16:creationId xmlns:a16="http://schemas.microsoft.com/office/drawing/2014/main" xmlns="" id="{B81AC26D-8404-44C4-BE09-7D1F876FED2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914990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xmlns="" id="{C1A5B4BC-E85E-4A44-9434-89039DD85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Solution: Performing a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Chi-Square</a:t>
            </a:r>
            <a:r>
              <a:rPr lang="en-US" altLang="en-US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Independence Test</a:t>
            </a:r>
            <a:r>
              <a:rPr lang="en-US" altLang="en-US" dirty="0">
                <a:solidFill>
                  <a:srgbClr val="83BB35"/>
                </a:solidFill>
              </a:rPr>
              <a:t> </a:t>
            </a:r>
            <a:endParaRPr lang="en-US" altLang="en-US" dirty="0"/>
          </a:p>
        </p:txBody>
      </p:sp>
      <p:sp>
        <p:nvSpPr>
          <p:cNvPr id="49156" name="Footer Placeholder 2">
            <a:extLst>
              <a:ext uri="{FF2B5EF4-FFF2-40B4-BE49-F238E27FC236}">
                <a16:creationId xmlns:a16="http://schemas.microsoft.com/office/drawing/2014/main" xmlns="" id="{5CDE3219-119F-47D1-9623-9DD419A1766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E62F2DFF-EBF4-4CCD-9A5E-019ED13987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82" y="1585794"/>
            <a:ext cx="6663842" cy="466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75634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xmlns="" id="{46242B0C-E7A3-4197-9DFE-FFA6CE9011E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63256"/>
                <a:ext cx="5019964" cy="4525963"/>
              </a:xfrm>
            </p:spPr>
            <p:txBody>
              <a:bodyPr/>
              <a:lstStyle/>
              <a:p>
                <a:r>
                  <a:rPr lang="en-US" dirty="0"/>
                  <a:t>The figure shows the location of the rejection region and the chi-square test statistic. Because </a:t>
                </a:r>
                <a:r>
                  <a:rPr lang="en-US" dirty="0">
                    <a:sym typeface="Symbol" panose="05050102010706020507" pitchFamily="18" charset="2"/>
                  </a:rPr>
                  <a:t></a:t>
                </a:r>
                <a:r>
                  <a:rPr lang="en-US" baseline="30000" dirty="0"/>
                  <a:t>2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20.067 is in the rejection region, you </a:t>
                </a:r>
                <a:r>
                  <a:rPr lang="en-US" dirty="0">
                    <a:solidFill>
                      <a:srgbClr val="C00000"/>
                    </a:solidFill>
                  </a:rPr>
                  <a:t>reject the null hypothesis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There is enough evidence at the 1% level of significance to conclude that the variables </a:t>
                </a:r>
                <a:r>
                  <a:rPr lang="en-US" i="1" dirty="0"/>
                  <a:t>favorite way to eat ice cream </a:t>
                </a:r>
                <a:r>
                  <a:rPr lang="en-US" dirty="0"/>
                  <a:t>and </a:t>
                </a:r>
                <a:r>
                  <a:rPr lang="en-US" i="1" dirty="0"/>
                  <a:t>gender </a:t>
                </a:r>
                <a:r>
                  <a:rPr lang="en-US" dirty="0"/>
                  <a:t>are dependent.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46242B0C-E7A3-4197-9DFE-FFA6CE9011E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63256"/>
                <a:ext cx="5019964" cy="4525963"/>
              </a:xfrm>
              <a:blipFill>
                <a:blip r:embed="rId3"/>
                <a:stretch>
                  <a:fillRect l="-2187" t="-1346" r="-1337" b="-113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201" name="Title 3">
            <a:extLst>
              <a:ext uri="{FF2B5EF4-FFF2-40B4-BE49-F238E27FC236}">
                <a16:creationId xmlns:a16="http://schemas.microsoft.com/office/drawing/2014/main" xmlns="" id="{4BDC0290-0AA9-416B-8122-0B538FAC1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Solution: Performing a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Chi-Square</a:t>
            </a:r>
            <a:r>
              <a:rPr lang="en-US" altLang="en-US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Independence Test</a:t>
            </a:r>
            <a:r>
              <a:rPr lang="en-US" altLang="en-US" dirty="0">
                <a:solidFill>
                  <a:srgbClr val="83BB35"/>
                </a:solidFill>
              </a:rPr>
              <a:t> </a:t>
            </a:r>
            <a:endParaRPr lang="en-US" altLang="en-US" dirty="0"/>
          </a:p>
        </p:txBody>
      </p:sp>
      <p:sp>
        <p:nvSpPr>
          <p:cNvPr id="51211" name="Footer Placeholder 2">
            <a:extLst>
              <a:ext uri="{FF2B5EF4-FFF2-40B4-BE49-F238E27FC236}">
                <a16:creationId xmlns:a16="http://schemas.microsoft.com/office/drawing/2014/main" xmlns="" id="{B5D10ADC-84B5-4AEB-82E4-00BE1C5EFB0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5" name="Picture 4" descr="A close up of a logo&#10;&#10;Description generated with high confidence">
            <a:extLst>
              <a:ext uri="{FF2B5EF4-FFF2-40B4-BE49-F238E27FC236}">
                <a16:creationId xmlns:a16="http://schemas.microsoft.com/office/drawing/2014/main" xmlns="" id="{60DD98E3-2692-4578-896A-C16E2808E6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165" y="1778261"/>
            <a:ext cx="3281825" cy="330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4410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xmlns="" id="{91343EEF-5E99-4828-9F66-4C257A143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37" y="122706"/>
            <a:ext cx="8823325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Example: Using Technology a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Chi-Square</a:t>
            </a:r>
            <a:r>
              <a:rPr lang="en-US" altLang="en-US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Independence Test</a:t>
            </a:r>
            <a:r>
              <a:rPr lang="en-US" altLang="en-US" dirty="0">
                <a:solidFill>
                  <a:srgbClr val="83BB35"/>
                </a:solidFill>
              </a:rPr>
              <a:t> </a:t>
            </a:r>
          </a:p>
        </p:txBody>
      </p:sp>
      <p:sp>
        <p:nvSpPr>
          <p:cNvPr id="45058" name="Content Placeholder 2">
            <a:extLst>
              <a:ext uri="{FF2B5EF4-FFF2-40B4-BE49-F238E27FC236}">
                <a16:creationId xmlns:a16="http://schemas.microsoft.com/office/drawing/2014/main" xmlns="" id="{606C9278-C45B-48F4-A135-C6E45910B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237" y="1219994"/>
            <a:ext cx="8229600" cy="441801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health club manager wants to determine whether the number of days per week that college students exercise is related to gender. A random sample of 275 college students is selected and the results are classified as shown in the table. At </a:t>
            </a:r>
            <a:r>
              <a:rPr lang="en-US" i="1" dirty="0">
                <a:latin typeface="Symbol" panose="05050102010706020507" pitchFamily="18" charset="2"/>
              </a:rPr>
              <a:t>a</a:t>
            </a:r>
            <a:r>
              <a:rPr lang="en-US" dirty="0"/>
              <a:t> = 0.05, is there enough evidence to conclude that the </a:t>
            </a:r>
            <a:r>
              <a:rPr lang="en-US" i="1" dirty="0"/>
              <a:t>number of days a student exercises per week </a:t>
            </a:r>
            <a:r>
              <a:rPr lang="en-US" dirty="0"/>
              <a:t>is related to </a:t>
            </a:r>
            <a:r>
              <a:rPr lang="en-US" i="1" dirty="0"/>
              <a:t>gender?</a:t>
            </a:r>
            <a:endParaRPr lang="en-US" altLang="en-US" sz="2400" dirty="0"/>
          </a:p>
        </p:txBody>
      </p:sp>
      <p:sp>
        <p:nvSpPr>
          <p:cNvPr id="45104" name="Footer Placeholder 2">
            <a:extLst>
              <a:ext uri="{FF2B5EF4-FFF2-40B4-BE49-F238E27FC236}">
                <a16:creationId xmlns:a16="http://schemas.microsoft.com/office/drawing/2014/main" xmlns="" id="{837E129B-F006-425C-A5C2-9ED186C6351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499ED29F-D25C-4CC2-BC57-1CBD66F28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43" y="4364134"/>
            <a:ext cx="5491820" cy="205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243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xmlns="" id="{91343EEF-5E99-4828-9F66-4C257A143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050" y="60925"/>
            <a:ext cx="8823325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Solution: Using Technology a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Chi-Square</a:t>
            </a:r>
            <a:r>
              <a:rPr lang="en-US" altLang="en-US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Independence Test</a:t>
            </a:r>
            <a:r>
              <a:rPr lang="en-US" altLang="en-US" dirty="0">
                <a:solidFill>
                  <a:srgbClr val="83BB35"/>
                </a:solidFill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058" name="Content Placeholder 2">
                <a:extLst>
                  <a:ext uri="{FF2B5EF4-FFF2-40B4-BE49-F238E27FC236}">
                    <a16:creationId xmlns:a16="http://schemas.microsoft.com/office/drawing/2014/main" xmlns="" id="{606C9278-C45B-48F4-A135-C6E45910B14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03237" y="1219994"/>
                <a:ext cx="8229600" cy="441801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dirty="0">
                    <a:solidFill>
                      <a:srgbClr val="92D050"/>
                    </a:solidFill>
                  </a:rPr>
                  <a:t>Solution:</a:t>
                </a:r>
              </a:p>
              <a:p>
                <a:pPr marL="0" indent="0">
                  <a:buNone/>
                </a:pPr>
                <a:r>
                  <a:rPr lang="en-US" dirty="0"/>
                  <a:t>Here are the null and alternative hypotheses.</a:t>
                </a:r>
              </a:p>
              <a:p>
                <a:r>
                  <a:rPr lang="en-US" i="1" dirty="0"/>
                  <a:t>H</a:t>
                </a:r>
                <a:r>
                  <a:rPr lang="en-US" baseline="-25000" dirty="0"/>
                  <a:t>0</a:t>
                </a:r>
                <a:r>
                  <a:rPr lang="en-US" dirty="0"/>
                  <a:t>: The </a:t>
                </a:r>
                <a:r>
                  <a:rPr lang="en-US" i="1" dirty="0"/>
                  <a:t>number of days of exercise per week </a:t>
                </a:r>
                <a:r>
                  <a:rPr lang="en-US" dirty="0"/>
                  <a:t>is independent of </a:t>
                </a:r>
                <a:r>
                  <a:rPr lang="en-US" i="1" dirty="0"/>
                  <a:t>gender.</a:t>
                </a:r>
              </a:p>
              <a:p>
                <a:r>
                  <a:rPr lang="en-US" i="1" dirty="0"/>
                  <a:t>H</a:t>
                </a:r>
                <a:r>
                  <a:rPr lang="en-US" i="1" baseline="-25000" dirty="0"/>
                  <a:t>a</a:t>
                </a:r>
                <a:r>
                  <a:rPr lang="en-US" dirty="0"/>
                  <a:t>: The </a:t>
                </a:r>
                <a:r>
                  <a:rPr lang="en-US" i="1" dirty="0"/>
                  <a:t>number of days of exercise per week </a:t>
                </a:r>
                <a:r>
                  <a:rPr lang="en-US" dirty="0"/>
                  <a:t>depends on </a:t>
                </a:r>
                <a:r>
                  <a:rPr lang="en-US" i="1" dirty="0"/>
                  <a:t>gender. </a:t>
                </a:r>
                <a:r>
                  <a:rPr lang="en-US" dirty="0">
                    <a:solidFill>
                      <a:srgbClr val="C00000"/>
                    </a:solidFill>
                  </a:rPr>
                  <a:t>(Claim)</a:t>
                </a:r>
              </a:p>
              <a:p>
                <a:pPr marL="0" indent="0">
                  <a:buNone/>
                </a:pPr>
                <a:r>
                  <a:rPr lang="en-US" dirty="0"/>
                  <a:t>Because </a:t>
                </a:r>
                <a:r>
                  <a:rPr lang="en-US" dirty="0" err="1"/>
                  <a:t>d.f.</a:t>
                </a:r>
                <a:r>
                  <a:rPr lang="en-US" dirty="0"/>
                  <a:t> = 3 and </a:t>
                </a:r>
                <a:r>
                  <a:rPr lang="en-US" i="1" dirty="0">
                    <a:latin typeface="Symbol" panose="05050102010706020507" pitchFamily="18" charset="2"/>
                  </a:rPr>
                  <a:t>a</a:t>
                </a:r>
                <a:r>
                  <a:rPr lang="en-US" dirty="0"/>
                  <a:t> = 0.05, the critical value is </a:t>
                </a:r>
                <a:br>
                  <a:rPr lang="en-US" dirty="0"/>
                </a:br>
                <a:r>
                  <a:rPr lang="en-US" i="1" dirty="0">
                    <a:sym typeface="Symbol" panose="05050102010706020507" pitchFamily="18" charset="2"/>
                  </a:rPr>
                  <a:t></a:t>
                </a:r>
                <a:r>
                  <a:rPr lang="en-US" baseline="-25000" dirty="0"/>
                  <a:t>0</a:t>
                </a:r>
                <a:r>
                  <a:rPr lang="en-US" baseline="30000" dirty="0"/>
                  <a:t>2</a:t>
                </a:r>
                <a:r>
                  <a:rPr lang="en-US" dirty="0"/>
                  <a:t> = 7.815. So, the rejection region is </a:t>
                </a:r>
                <a:r>
                  <a:rPr lang="en-US" i="1" dirty="0">
                    <a:sym typeface="Symbol" panose="05050102010706020507" pitchFamily="18" charset="2"/>
                  </a:rPr>
                  <a:t></a:t>
                </a:r>
                <a:r>
                  <a:rPr lang="en-US" baseline="30000" dirty="0"/>
                  <a:t>2</a:t>
                </a:r>
                <a:r>
                  <a:rPr lang="en-US" dirty="0"/>
                  <a:t> &gt; 7.815. Using Minitab, the test statistic is </a:t>
                </a:r>
                <a:r>
                  <a:rPr lang="en-US" i="1" dirty="0">
                    <a:sym typeface="Symbol" panose="05050102010706020507" pitchFamily="18" charset="2"/>
                  </a:rPr>
                  <a:t></a:t>
                </a:r>
                <a:r>
                  <a:rPr lang="en-US" baseline="30000" dirty="0"/>
                  <a:t>2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3.493. Because </a:t>
                </a:r>
                <a:br>
                  <a:rPr lang="en-US" dirty="0"/>
                </a:br>
                <a:r>
                  <a:rPr lang="en-US" i="1" dirty="0">
                    <a:sym typeface="Symbol" panose="05050102010706020507" pitchFamily="18" charset="2"/>
                  </a:rPr>
                  <a:t></a:t>
                </a:r>
                <a:r>
                  <a:rPr lang="en-US" baseline="30000" dirty="0"/>
                  <a:t>2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3.493 is not in the rejection region, you </a:t>
                </a:r>
                <a:r>
                  <a:rPr lang="en-US" dirty="0">
                    <a:solidFill>
                      <a:srgbClr val="C00000"/>
                    </a:solidFill>
                  </a:rPr>
                  <a:t>fail to reject the null hypothesis</a:t>
                </a:r>
                <a:r>
                  <a:rPr lang="en-US" dirty="0"/>
                  <a:t>.</a:t>
                </a:r>
                <a:endParaRPr lang="en-US" altLang="en-US" sz="2400" dirty="0"/>
              </a:p>
            </p:txBody>
          </p:sp>
        </mc:Choice>
        <mc:Fallback xmlns="">
          <p:sp>
            <p:nvSpPr>
              <p:cNvPr id="45058" name="Content Placeholder 2">
                <a:extLst>
                  <a:ext uri="{FF2B5EF4-FFF2-40B4-BE49-F238E27FC236}">
                    <a16:creationId xmlns:a16="http://schemas.microsoft.com/office/drawing/2014/main" id="{606C9278-C45B-48F4-A135-C6E45910B14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237" y="1219994"/>
                <a:ext cx="8229600" cy="4418012"/>
              </a:xfrm>
              <a:blipFill>
                <a:blip r:embed="rId3"/>
                <a:stretch>
                  <a:fillRect l="-1556" t="-1379" r="-2444" b="-19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104" name="Footer Placeholder 2">
            <a:extLst>
              <a:ext uri="{FF2B5EF4-FFF2-40B4-BE49-F238E27FC236}">
                <a16:creationId xmlns:a16="http://schemas.microsoft.com/office/drawing/2014/main" xmlns="" id="{837E129B-F006-425C-A5C2-9ED186C6351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615711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xmlns="" id="{91343EEF-5E99-4828-9F66-4C257A143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050" y="70550"/>
            <a:ext cx="8823325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Solution: Using Technology a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Chi-Square</a:t>
            </a:r>
            <a:r>
              <a:rPr lang="en-US" altLang="en-US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rgbClr val="83BB35"/>
                </a:solidFill>
                <a:cs typeface="Times New Roman" panose="02020603050405020304" pitchFamily="18" charset="0"/>
              </a:rPr>
              <a:t>Independence Test</a:t>
            </a:r>
            <a:r>
              <a:rPr lang="en-US" altLang="en-US" dirty="0">
                <a:solidFill>
                  <a:srgbClr val="83BB35"/>
                </a:solidFill>
              </a:rPr>
              <a:t> </a:t>
            </a:r>
          </a:p>
        </p:txBody>
      </p:sp>
      <p:sp>
        <p:nvSpPr>
          <p:cNvPr id="45058" name="Content Placeholder 2">
            <a:extLst>
              <a:ext uri="{FF2B5EF4-FFF2-40B4-BE49-F238E27FC236}">
                <a16:creationId xmlns:a16="http://schemas.microsoft.com/office/drawing/2014/main" xmlns="" id="{606C9278-C45B-48F4-A135-C6E45910B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2" y="4712968"/>
            <a:ext cx="8229600" cy="155553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There is not enough evidence to conclude that the number of days a student exercises per week is related to gender.</a:t>
            </a:r>
            <a:endParaRPr lang="en-US" altLang="en-US" sz="2400" dirty="0"/>
          </a:p>
        </p:txBody>
      </p:sp>
      <p:sp>
        <p:nvSpPr>
          <p:cNvPr id="45104" name="Footer Placeholder 2">
            <a:extLst>
              <a:ext uri="{FF2B5EF4-FFF2-40B4-BE49-F238E27FC236}">
                <a16:creationId xmlns:a16="http://schemas.microsoft.com/office/drawing/2014/main" xmlns="" id="{837E129B-F006-425C-A5C2-9ED186C6351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8DD55690-0392-4A0A-884D-D4C01434BC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71" y="1367265"/>
            <a:ext cx="6622911" cy="333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14371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5">
            <a:extLst>
              <a:ext uri="{FF2B5EF4-FFF2-40B4-BE49-F238E27FC236}">
                <a16:creationId xmlns:a16="http://schemas.microsoft.com/office/drawing/2014/main" xmlns="" id="{7FC19124-E069-40F9-B491-AE3FD48614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10.2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9D344EB8-B14B-4E52-9DEA-DB350CDCFA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ea typeface="Times New Roman" charset="0"/>
              </a:rPr>
              <a:t>Independence</a:t>
            </a:r>
          </a:p>
        </p:txBody>
      </p:sp>
      <p:sp>
        <p:nvSpPr>
          <p:cNvPr id="14339" name="Footer Placeholder 2">
            <a:extLst>
              <a:ext uri="{FF2B5EF4-FFF2-40B4-BE49-F238E27FC236}">
                <a16:creationId xmlns:a16="http://schemas.microsoft.com/office/drawing/2014/main" xmlns="" id="{3B7290EB-DE34-4108-8553-0BB971C02DE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857709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xmlns="" id="{18AC12A3-3EB9-4438-9382-730DCF97A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10.2 Objectives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xmlns="" id="{959CBF03-A5AC-4B1F-8F0C-05E44CCE3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How to use a contingency table to find expected frequencies</a:t>
            </a:r>
          </a:p>
          <a:p>
            <a:pPr eaLnBrk="1" hangingPunct="1"/>
            <a:r>
              <a:rPr lang="en-US" altLang="en-US"/>
              <a:t>How to use a chi-square distribution to test whether two variables are independent</a:t>
            </a:r>
          </a:p>
        </p:txBody>
      </p:sp>
      <p:sp>
        <p:nvSpPr>
          <p:cNvPr id="16387" name="Footer Placeholder 2">
            <a:extLst>
              <a:ext uri="{FF2B5EF4-FFF2-40B4-BE49-F238E27FC236}">
                <a16:creationId xmlns:a16="http://schemas.microsoft.com/office/drawing/2014/main" xmlns="" id="{42A663EE-E806-43A7-B002-D2F8EEFF0D1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66284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xmlns="" id="{8357FA54-9240-431A-9DAB-9F577BCD6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Contingency Tables</a:t>
            </a:r>
          </a:p>
        </p:txBody>
      </p:sp>
      <p:sp>
        <p:nvSpPr>
          <p:cNvPr id="62467" name="Content Placeholder 2">
            <a:extLst>
              <a:ext uri="{FF2B5EF4-FFF2-40B4-BE49-F238E27FC236}">
                <a16:creationId xmlns:a16="http://schemas.microsoft.com/office/drawing/2014/main" xmlns="" id="{B2061F47-A3FA-4810-9ECB-ECA805FCF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dirty="0"/>
              <a:t> </a:t>
            </a:r>
            <a:r>
              <a:rPr lang="en-US" altLang="en-US" b="1" i="1" dirty="0">
                <a:solidFill>
                  <a:schemeClr val="accent2"/>
                </a:solidFill>
              </a:rPr>
              <a:t>r</a:t>
            </a:r>
            <a:r>
              <a:rPr lang="en-US" altLang="en-US" b="1" dirty="0">
                <a:solidFill>
                  <a:schemeClr val="accent2"/>
                </a:solidFill>
              </a:rPr>
              <a:t> </a:t>
            </a:r>
            <a:r>
              <a:rPr lang="en-US" altLang="en-US" b="1" dirty="0">
                <a:solidFill>
                  <a:schemeClr val="accent2"/>
                </a:solidFill>
                <a:sym typeface="Symbol" panose="05050102010706020507" pitchFamily="18" charset="2"/>
              </a:rPr>
              <a:t>× </a:t>
            </a:r>
            <a:r>
              <a:rPr lang="en-US" altLang="en-US" b="1" i="1" dirty="0">
                <a:solidFill>
                  <a:schemeClr val="accent2"/>
                </a:solidFill>
                <a:sym typeface="Symbol" panose="05050102010706020507" pitchFamily="18" charset="2"/>
              </a:rPr>
              <a:t>c</a:t>
            </a:r>
            <a:r>
              <a:rPr lang="en-US" altLang="en-US" b="1" dirty="0">
                <a:solidFill>
                  <a:schemeClr val="accent2"/>
                </a:solidFill>
                <a:sym typeface="Symbol" panose="05050102010706020507" pitchFamily="18" charset="2"/>
              </a:rPr>
              <a:t>  contingency table</a:t>
            </a:r>
            <a:r>
              <a:rPr lang="en-US" altLang="en-US" dirty="0">
                <a:solidFill>
                  <a:schemeClr val="accent2"/>
                </a:solidFill>
              </a:rPr>
              <a:t> </a:t>
            </a:r>
          </a:p>
          <a:p>
            <a:pPr eaLnBrk="1" hangingPunct="1"/>
            <a:r>
              <a:rPr lang="en-US" altLang="en-US" dirty="0"/>
              <a:t>Shows the observed frequencies for two variables. </a:t>
            </a:r>
          </a:p>
          <a:p>
            <a:pPr eaLnBrk="1" hangingPunct="1"/>
            <a:r>
              <a:rPr lang="en-US" altLang="en-US" dirty="0"/>
              <a:t>The observed frequencies are arranged in </a:t>
            </a:r>
            <a:r>
              <a:rPr lang="en-US" altLang="en-US" i="1" dirty="0"/>
              <a:t>r </a:t>
            </a:r>
            <a:r>
              <a:rPr lang="en-US" altLang="en-US" dirty="0"/>
              <a:t>rows and </a:t>
            </a:r>
            <a:r>
              <a:rPr lang="en-US" altLang="en-US" i="1" dirty="0"/>
              <a:t>c</a:t>
            </a:r>
            <a:r>
              <a:rPr lang="en-US" altLang="en-US" dirty="0"/>
              <a:t> columns.  </a:t>
            </a:r>
          </a:p>
          <a:p>
            <a:pPr eaLnBrk="1" hangingPunct="1"/>
            <a:r>
              <a:rPr lang="en-US" altLang="en-US" dirty="0"/>
              <a:t>The intersection of a row and a column is called a </a:t>
            </a:r>
            <a:r>
              <a:rPr lang="en-US" altLang="en-US" b="1" dirty="0"/>
              <a:t>cell</a:t>
            </a:r>
            <a:r>
              <a:rPr lang="en-US" altLang="en-US" dirty="0"/>
              <a:t>.</a:t>
            </a:r>
          </a:p>
        </p:txBody>
      </p:sp>
      <p:sp>
        <p:nvSpPr>
          <p:cNvPr id="18435" name="Footer Placeholder 2">
            <a:extLst>
              <a:ext uri="{FF2B5EF4-FFF2-40B4-BE49-F238E27FC236}">
                <a16:creationId xmlns:a16="http://schemas.microsoft.com/office/drawing/2014/main" xmlns="" id="{5548EB4A-B965-4F99-9EFC-5332D9CBAFF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088871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>
            <a:extLst>
              <a:ext uri="{FF2B5EF4-FFF2-40B4-BE49-F238E27FC236}">
                <a16:creationId xmlns:a16="http://schemas.microsoft.com/office/drawing/2014/main" xmlns="" id="{7F52F028-3239-4ADB-B5A1-C64DC6C6A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Contingency Tables</a:t>
            </a:r>
          </a:p>
        </p:txBody>
      </p:sp>
      <p:sp>
        <p:nvSpPr>
          <p:cNvPr id="20482" name="Content Placeholder 2">
            <a:extLst>
              <a:ext uri="{FF2B5EF4-FFF2-40B4-BE49-F238E27FC236}">
                <a16:creationId xmlns:a16="http://schemas.microsoft.com/office/drawing/2014/main" xmlns="" id="{E6300F69-8C4A-4FFF-B5CB-E7E591742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325" y="1265238"/>
            <a:ext cx="8229600" cy="227012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 dirty="0"/>
              <a:t>Example:</a:t>
            </a:r>
          </a:p>
          <a:p>
            <a:pPr eaLnBrk="1" hangingPunct="1"/>
            <a:r>
              <a:rPr lang="en-US" altLang="en-US" dirty="0"/>
              <a:t>The contingency table shows the results of a random sample of 2197 adults classified by their favorite way to eat ice cream and gender</a:t>
            </a:r>
            <a:r>
              <a:rPr lang="en-US" altLang="en-US" sz="2400" i="1" dirty="0"/>
              <a:t>.</a:t>
            </a:r>
            <a:r>
              <a:rPr lang="en-US" altLang="en-US" sz="2400" i="1" dirty="0">
                <a:solidFill>
                  <a:schemeClr val="tx2"/>
                </a:solidFill>
              </a:rPr>
              <a:t> </a:t>
            </a:r>
            <a:r>
              <a:rPr lang="en-US" altLang="en-US" sz="2400" i="1" dirty="0">
                <a:solidFill>
                  <a:schemeClr val="tx2">
                    <a:lumMod val="75000"/>
                  </a:schemeClr>
                </a:solidFill>
              </a:rPr>
              <a:t>(Adapted from Harris Poll)</a:t>
            </a:r>
          </a:p>
        </p:txBody>
      </p:sp>
      <p:sp>
        <p:nvSpPr>
          <p:cNvPr id="20483" name="Footer Placeholder 2">
            <a:extLst>
              <a:ext uri="{FF2B5EF4-FFF2-40B4-BE49-F238E27FC236}">
                <a16:creationId xmlns:a16="http://schemas.microsoft.com/office/drawing/2014/main" xmlns="" id="{A88C9F01-9C77-4A7D-8B26-3096CFFC836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4B06A7BF-CA82-4525-A6EB-670263B3AD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24" y="3535363"/>
            <a:ext cx="7449883" cy="214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13908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xmlns="" id="{5EC1E0A1-2CD4-49A3-A2DF-8A4AEFC6E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sz="4000" dirty="0"/>
              <a:t>Finding the Expected Frequency for Contingency Table Cells</a:t>
            </a:r>
          </a:p>
        </p:txBody>
      </p:sp>
      <p:sp>
        <p:nvSpPr>
          <p:cNvPr id="5124" name="Content Placeholder 5">
            <a:extLst>
              <a:ext uri="{FF2B5EF4-FFF2-40B4-BE49-F238E27FC236}">
                <a16:creationId xmlns:a16="http://schemas.microsoft.com/office/drawing/2014/main" xmlns="" id="{8F905F72-F07E-47EB-80AE-6336BF7C22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Assuming the two variables are independent, you can use the contingency table to find the expected frequency for each cell.</a:t>
            </a:r>
          </a:p>
          <a:p>
            <a:pPr eaLnBrk="1" hangingPunct="1"/>
            <a:r>
              <a:rPr lang="en-US" altLang="en-US" dirty="0"/>
              <a:t>The expected frequency for a cell </a:t>
            </a:r>
            <a:r>
              <a:rPr lang="en-US" altLang="en-US" i="1" dirty="0" err="1"/>
              <a:t>E</a:t>
            </a:r>
            <a:r>
              <a:rPr lang="en-US" altLang="en-US" i="1" baseline="-25000" dirty="0" err="1"/>
              <a:t>r,c</a:t>
            </a:r>
            <a:r>
              <a:rPr lang="en-US" altLang="en-US" i="1" dirty="0"/>
              <a:t> </a:t>
            </a:r>
            <a:r>
              <a:rPr lang="en-US" altLang="en-US" dirty="0"/>
              <a:t>in a contingency table is </a:t>
            </a:r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</p:txBody>
      </p:sp>
      <p:graphicFrame>
        <p:nvGraphicFramePr>
          <p:cNvPr id="1093673" name="Object 41">
            <a:extLst>
              <a:ext uri="{FF2B5EF4-FFF2-40B4-BE49-F238E27FC236}">
                <a16:creationId xmlns:a16="http://schemas.microsoft.com/office/drawing/2014/main" xmlns="" id="{B62A3150-B927-4C57-9E64-6528C8D4928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17550" y="4064000"/>
          <a:ext cx="7707313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Equation" r:id="rId4" imgW="7581900" imgH="685800" progId="Equation.DSMT4">
                  <p:embed/>
                </p:oleObj>
              </mc:Choice>
              <mc:Fallback>
                <p:oleObj name="Equation" r:id="rId4" imgW="7581900" imgH="685800" progId="Equation.DSMT4">
                  <p:embed/>
                  <p:pic>
                    <p:nvPicPr>
                      <p:cNvPr id="1093673" name="Object 41">
                        <a:extLst>
                          <a:ext uri="{FF2B5EF4-FFF2-40B4-BE49-F238E27FC236}">
                            <a16:creationId xmlns:a16="http://schemas.microsoft.com/office/drawing/2014/main" xmlns="" id="{B62A3150-B927-4C57-9E64-6528C8D492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" y="4064000"/>
                        <a:ext cx="7707313" cy="69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Footer Placeholder 2">
            <a:extLst>
              <a:ext uri="{FF2B5EF4-FFF2-40B4-BE49-F238E27FC236}">
                <a16:creationId xmlns:a16="http://schemas.microsoft.com/office/drawing/2014/main" xmlns="" id="{1AE6C34E-321B-422D-AD92-21AC9ACA37A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005962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xmlns="" id="{5EC1E0A1-2CD4-49A3-A2DF-8A4AEFC6E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sz="4000" dirty="0"/>
              <a:t>Finding the Expected Frequency for Contingency Table Cells</a:t>
            </a:r>
          </a:p>
        </p:txBody>
      </p:sp>
      <p:sp>
        <p:nvSpPr>
          <p:cNvPr id="5124" name="Content Placeholder 5">
            <a:extLst>
              <a:ext uri="{FF2B5EF4-FFF2-40B4-BE49-F238E27FC236}">
                <a16:creationId xmlns:a16="http://schemas.microsoft.com/office/drawing/2014/main" xmlns="" id="{8F905F72-F07E-47EB-80AE-6336BF7C22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you find the sum of each row and column in a contingency table, you are calculating the </a:t>
            </a:r>
            <a:r>
              <a:rPr lang="en-US" b="1" dirty="0"/>
              <a:t>marginal frequencies. </a:t>
            </a:r>
          </a:p>
          <a:p>
            <a:r>
              <a:rPr lang="en-US" dirty="0"/>
              <a:t>A marginal frequency is the frequency that an entire category of one of the variables occurs. </a:t>
            </a:r>
          </a:p>
          <a:p>
            <a:r>
              <a:rPr lang="en-US" dirty="0"/>
              <a:t>The observed frequencies in the interior of a contingency table are called </a:t>
            </a:r>
            <a:r>
              <a:rPr lang="en-US" b="1" dirty="0"/>
              <a:t>joint frequencies.</a:t>
            </a:r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</p:txBody>
      </p:sp>
      <p:sp>
        <p:nvSpPr>
          <p:cNvPr id="22532" name="Footer Placeholder 2">
            <a:extLst>
              <a:ext uri="{FF2B5EF4-FFF2-40B4-BE49-F238E27FC236}">
                <a16:creationId xmlns:a16="http://schemas.microsoft.com/office/drawing/2014/main" xmlns="" id="{1AE6C34E-321B-422D-AD92-21AC9ACA37A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09363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43D6FD0B-3EA8-4282-B3FB-9CBF50C35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2" y="2540434"/>
            <a:ext cx="8607480" cy="2688791"/>
          </a:xfrm>
          <a:prstGeom prst="rect">
            <a:avLst/>
          </a:prstGeom>
        </p:spPr>
      </p:pic>
      <p:sp>
        <p:nvSpPr>
          <p:cNvPr id="24577" name="Title 1">
            <a:extLst>
              <a:ext uri="{FF2B5EF4-FFF2-40B4-BE49-F238E27FC236}">
                <a16:creationId xmlns:a16="http://schemas.microsoft.com/office/drawing/2014/main" xmlns="" id="{0C66B442-5F0A-4F84-94CC-AD4800CB8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32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Example: Finding Expected Frequencies</a:t>
            </a:r>
          </a:p>
        </p:txBody>
      </p:sp>
      <p:sp>
        <p:nvSpPr>
          <p:cNvPr id="24578" name="Content Placeholder 2">
            <a:extLst>
              <a:ext uri="{FF2B5EF4-FFF2-40B4-BE49-F238E27FC236}">
                <a16:creationId xmlns:a16="http://schemas.microsoft.com/office/drawing/2014/main" xmlns="" id="{01EBD27F-58D1-407C-96FC-5D638F7B30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658" y="1194233"/>
            <a:ext cx="8229600" cy="135572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dirty="0"/>
              <a:t>Find the expected frequency for each cell in the contingency table. Assume that the variables, </a:t>
            </a:r>
            <a:r>
              <a:rPr lang="en-US" altLang="en-US" i="1" dirty="0"/>
              <a:t>favorite way to eat ice cream</a:t>
            </a:r>
            <a:r>
              <a:rPr lang="en-US" altLang="en-US" dirty="0"/>
              <a:t> and </a:t>
            </a:r>
            <a:r>
              <a:rPr lang="en-US" altLang="en-US" i="1" dirty="0"/>
              <a:t>gender</a:t>
            </a:r>
            <a:r>
              <a:rPr lang="en-US" altLang="en-US" dirty="0"/>
              <a:t>, are independent.</a:t>
            </a:r>
          </a:p>
        </p:txBody>
      </p:sp>
      <p:sp>
        <p:nvSpPr>
          <p:cNvPr id="64561" name="TextBox 4">
            <a:extLst>
              <a:ext uri="{FF2B5EF4-FFF2-40B4-BE49-F238E27FC236}">
                <a16:creationId xmlns:a16="http://schemas.microsoft.com/office/drawing/2014/main" xmlns="" id="{367A9061-8389-4C83-91DD-C87B7996F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438" y="5776913"/>
            <a:ext cx="24685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>
                <a:solidFill>
                  <a:schemeClr val="accent2"/>
                </a:solidFill>
                <a:latin typeface="Times New Roman" panose="02020603050405020304" pitchFamily="18" charset="0"/>
              </a:rPr>
              <a:t>marginal totals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xmlns="" id="{E938B5BE-31E7-4816-B2E8-AA0F07208515}"/>
              </a:ext>
            </a:extLst>
          </p:cNvPr>
          <p:cNvSpPr/>
          <p:nvPr/>
        </p:nvSpPr>
        <p:spPr>
          <a:xfrm>
            <a:off x="1662900" y="4707222"/>
            <a:ext cx="5637213" cy="39687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xmlns="" id="{46FF8163-8111-4A87-A06D-7B2945DAAE79}"/>
              </a:ext>
            </a:extLst>
          </p:cNvPr>
          <p:cNvSpPr/>
          <p:nvPr/>
        </p:nvSpPr>
        <p:spPr>
          <a:xfrm>
            <a:off x="7621288" y="3861488"/>
            <a:ext cx="762000" cy="120332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xmlns="" id="{5F49D18B-294E-4486-B625-393640DC7589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5399773" y="5104097"/>
            <a:ext cx="878791" cy="793466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5C7FF2BC-2F40-4AE5-99C2-EE176E0AF8A3}"/>
              </a:ext>
            </a:extLst>
          </p:cNvPr>
          <p:cNvCxnSpPr>
            <a:cxnSpLocks noChangeShapeType="1"/>
            <a:endCxn id="19" idx="2"/>
          </p:cNvCxnSpPr>
          <p:nvPr/>
        </p:nvCxnSpPr>
        <p:spPr bwMode="auto">
          <a:xfrm flipV="1">
            <a:off x="7210125" y="5077513"/>
            <a:ext cx="792163" cy="703262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4562654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61" grpId="0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</TotalTime>
  <Words>1085</Words>
  <Application>Microsoft Office PowerPoint</Application>
  <PresentationFormat>On-screen Show (4:3)</PresentationFormat>
  <Paragraphs>154</Paragraphs>
  <Slides>26</Slides>
  <Notes>26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MS PGothic</vt:lpstr>
      <vt:lpstr>Arial</vt:lpstr>
      <vt:lpstr>Calibri</vt:lpstr>
      <vt:lpstr>Cambria Math</vt:lpstr>
      <vt:lpstr>Symbol</vt:lpstr>
      <vt:lpstr>Times New Roman</vt:lpstr>
      <vt:lpstr>Wingdings</vt:lpstr>
      <vt:lpstr>lf4template</vt:lpstr>
      <vt:lpstr>Equation</vt:lpstr>
      <vt:lpstr>PowerPoint Presentation</vt:lpstr>
      <vt:lpstr>Chapter Outline</vt:lpstr>
      <vt:lpstr>Section 10.2</vt:lpstr>
      <vt:lpstr>Section 10.2 Objectives</vt:lpstr>
      <vt:lpstr>Contingency Tables</vt:lpstr>
      <vt:lpstr>Contingency Tables</vt:lpstr>
      <vt:lpstr>Finding the Expected Frequency for Contingency Table Cells</vt:lpstr>
      <vt:lpstr>Finding the Expected Frequency for Contingency Table Cells</vt:lpstr>
      <vt:lpstr>Example: Finding Expected Frequencies</vt:lpstr>
      <vt:lpstr>Solution: Finding Expected Frequencies</vt:lpstr>
      <vt:lpstr>Solution: Finding Expected Frequencies</vt:lpstr>
      <vt:lpstr>Solution: Finding Expected Frequencies</vt:lpstr>
      <vt:lpstr>Chi-Square Independence Test</vt:lpstr>
      <vt:lpstr>Chi-Square Independence Test</vt:lpstr>
      <vt:lpstr>Chi-Square Independence Test</vt:lpstr>
      <vt:lpstr>Performing a Chi-Square Independence Test</vt:lpstr>
      <vt:lpstr>Performing a Chi-Square Independence Test</vt:lpstr>
      <vt:lpstr>Performing a Chi-Square Independence Test</vt:lpstr>
      <vt:lpstr>Example: Performing a Chi-Square Independence Test </vt:lpstr>
      <vt:lpstr>Solution: Performing a Chi-Square Independence Test </vt:lpstr>
      <vt:lpstr>Solution: Performing a Chi-Square Independence Test </vt:lpstr>
      <vt:lpstr>Solution: Performing a Chi-Square Independence Test </vt:lpstr>
      <vt:lpstr>Solution: Performing a Chi-Square Independence Test </vt:lpstr>
      <vt:lpstr>Example: Using Technology a Chi-Square Independence Test </vt:lpstr>
      <vt:lpstr>Solution: Using Technology a Chi-Square Independence Test </vt:lpstr>
      <vt:lpstr>Solution: Using Technology a Chi-Square Independence Test 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</dc:title>
  <dc:subject>Elementary Statistics  7e</dc:subject>
  <dc:creator>Ron Larson, Betsy Farber</dc:creator>
  <cp:lastModifiedBy>Sandra Scholten</cp:lastModifiedBy>
  <cp:revision>88</cp:revision>
  <dcterms:created xsi:type="dcterms:W3CDTF">2007-07-18T23:54:35Z</dcterms:created>
  <dcterms:modified xsi:type="dcterms:W3CDTF">2019-02-12T18:55:50Z</dcterms:modified>
</cp:coreProperties>
</file>