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handoutMasterIdLst>
    <p:handoutMasterId r:id="rId27"/>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9" r:id="rId20"/>
    <p:sldId id="280" r:id="rId21"/>
    <p:sldId id="275" r:id="rId22"/>
    <p:sldId id="276" r:id="rId23"/>
    <p:sldId id="281" r:id="rId24"/>
    <p:sldId id="277" r:id="rId2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9"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3E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8</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11032606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8</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84520805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286122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xmlns="" id="{AB740ED4-17FA-412E-B53A-57628EADCB3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F6AFD46-E10D-4787-8867-5A765CF5C328}"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24578" name="Rectangle 2">
            <a:extLst>
              <a:ext uri="{FF2B5EF4-FFF2-40B4-BE49-F238E27FC236}">
                <a16:creationId xmlns:a16="http://schemas.microsoft.com/office/drawing/2014/main" xmlns="" id="{72551C47-1E1A-47A3-A630-8124211C066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a16="http://schemas.microsoft.com/office/drawing/2014/main" xmlns="" id="{2508B8E6-2DAA-4230-9202-56683DFCF48E}"/>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5684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xmlns="" id="{C5874F4D-5AEA-4911-881D-30DD14D7D76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7C4B1BF-D793-4BDD-A64B-6AF4D2323262}"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
        <p:nvSpPr>
          <p:cNvPr id="26626" name="Rectangle 2">
            <a:extLst>
              <a:ext uri="{FF2B5EF4-FFF2-40B4-BE49-F238E27FC236}">
                <a16:creationId xmlns:a16="http://schemas.microsoft.com/office/drawing/2014/main" xmlns="" id="{4FF55844-6FDD-4D8C-A871-7E16E6AA99F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xmlns="" id="{B2E228CC-68BB-431F-940C-D7C8F25EF329}"/>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376640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a16="http://schemas.microsoft.com/office/drawing/2014/main" xmlns="" id="{93469F76-464F-43AD-B86F-5C21A7963F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2237DD0-DDBC-42DD-849C-BD679EA04E8A}"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28674" name="Rectangle 2">
            <a:extLst>
              <a:ext uri="{FF2B5EF4-FFF2-40B4-BE49-F238E27FC236}">
                <a16:creationId xmlns:a16="http://schemas.microsoft.com/office/drawing/2014/main" xmlns="" id="{7A70B2CB-8FF0-4DD2-B593-B4F07702CB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a16="http://schemas.microsoft.com/office/drawing/2014/main" xmlns="" id="{64C2BBCC-A3E1-4A7B-BD70-FA8819B686CC}"/>
              </a:ext>
            </a:extLst>
          </p:cNvPr>
          <p:cNvSpPr>
            <a:spLocks noGrp="1" noChangeArrowheads="1"/>
          </p:cNvSpPr>
          <p:nvPr>
            <p:ph type="body" idx="1"/>
          </p:nvPr>
        </p:nvSpPr>
        <p:spPr bwMode="auto">
          <a:xfrm>
            <a:off x="838200" y="42672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754520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Hypothesis Testing with Two Samples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Rectangle 3">
            <a:extLst>
              <a:ext uri="{FF2B5EF4-FFF2-40B4-BE49-F238E27FC236}">
                <a16:creationId xmlns:a16="http://schemas.microsoft.com/office/drawing/2014/main" xmlns="" id="{AADE9B05-E361-4985-AA4E-420EDC772E9C}"/>
              </a:ext>
            </a:extLst>
          </p:cNvPr>
          <p:cNvSpPr>
            <a:spLocks noGrp="1" noChangeArrowheads="1"/>
          </p:cNvSpPr>
          <p:nvPr>
            <p:ph type="title"/>
          </p:nvPr>
        </p:nvSpPr>
        <p:spPr>
          <a:noFill/>
        </p:spPr>
        <p:txBody>
          <a:bodyPr/>
          <a:lstStyle/>
          <a:p>
            <a:pPr eaLnBrk="1" hangingPunct="1"/>
            <a:r>
              <a:rPr lang="en-US" altLang="en-US" sz="4400" dirty="0"/>
              <a:t>Two Sample Hypothesis Test with Independent Samples</a:t>
            </a:r>
          </a:p>
        </p:txBody>
      </p:sp>
      <p:sp>
        <p:nvSpPr>
          <p:cNvPr id="19458" name="TextBox 4">
            <a:extLst>
              <a:ext uri="{FF2B5EF4-FFF2-40B4-BE49-F238E27FC236}">
                <a16:creationId xmlns:a16="http://schemas.microsoft.com/office/drawing/2014/main" xmlns="" id="{DB9FAE7B-BCF8-41BB-AB97-D78AB2068DA1}"/>
              </a:ext>
            </a:extLst>
          </p:cNvPr>
          <p:cNvSpPr txBox="1">
            <a:spLocks noChangeArrowheads="1"/>
          </p:cNvSpPr>
          <p:nvPr/>
        </p:nvSpPr>
        <p:spPr bwMode="auto">
          <a:xfrm>
            <a:off x="685800" y="2133600"/>
            <a:ext cx="2514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Times New Roman" panose="02020603050405020304" pitchFamily="18" charset="0"/>
              </a:rPr>
              <a:t>H</a:t>
            </a:r>
            <a:r>
              <a:rPr lang="en-US" altLang="en-US" sz="2800" baseline="-25000">
                <a:latin typeface="Times New Roman" panose="02020603050405020304" pitchFamily="18" charset="0"/>
              </a:rPr>
              <a:t>0</a:t>
            </a:r>
            <a:r>
              <a:rPr lang="en-US" altLang="en-US" sz="2800">
                <a:latin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p>
          <a:p>
            <a:pPr eaLnBrk="1" hangingPunct="1"/>
            <a:r>
              <a:rPr lang="en-US" altLang="en-US" sz="2800" i="1">
                <a:latin typeface="Times New Roman" panose="02020603050405020304" pitchFamily="18" charset="0"/>
              </a:rPr>
              <a:t>H</a:t>
            </a:r>
            <a:r>
              <a:rPr lang="en-US" altLang="en-US" sz="2800" baseline="-25000">
                <a:latin typeface="Times New Roman" panose="02020603050405020304" pitchFamily="18" charset="0"/>
              </a:rPr>
              <a:t>a</a:t>
            </a:r>
            <a:r>
              <a:rPr lang="en-US" altLang="en-US" sz="2800">
                <a:latin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r>
              <a:rPr lang="en-US" altLang="en-US" sz="2800">
                <a:latin typeface="Times New Roman" panose="02020603050405020304" pitchFamily="18" charset="0"/>
                <a:cs typeface="Times New Roman" panose="02020603050405020304" pitchFamily="18" charset="0"/>
              </a:rPr>
              <a:t>  </a:t>
            </a:r>
            <a:endParaRPr lang="en-US" altLang="en-US" sz="2800" baseline="-25000">
              <a:latin typeface="Times New Roman" panose="02020603050405020304" pitchFamily="18" charset="0"/>
            </a:endParaRPr>
          </a:p>
        </p:txBody>
      </p:sp>
      <p:sp>
        <p:nvSpPr>
          <p:cNvPr id="19459" name="TextBox 5">
            <a:extLst>
              <a:ext uri="{FF2B5EF4-FFF2-40B4-BE49-F238E27FC236}">
                <a16:creationId xmlns:a16="http://schemas.microsoft.com/office/drawing/2014/main" xmlns="" id="{20FF2C7B-71D1-42F7-A532-7161B85FD4A1}"/>
              </a:ext>
            </a:extLst>
          </p:cNvPr>
          <p:cNvSpPr txBox="1">
            <a:spLocks noChangeArrowheads="1"/>
          </p:cNvSpPr>
          <p:nvPr/>
        </p:nvSpPr>
        <p:spPr bwMode="auto">
          <a:xfrm>
            <a:off x="3238500" y="2133600"/>
            <a:ext cx="2514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Times New Roman" panose="02020603050405020304" pitchFamily="18" charset="0"/>
              </a:rPr>
              <a:t>H</a:t>
            </a:r>
            <a:r>
              <a:rPr lang="en-US" altLang="en-US" sz="2800" baseline="-25000">
                <a:latin typeface="Times New Roman" panose="02020603050405020304" pitchFamily="18" charset="0"/>
              </a:rPr>
              <a:t>0</a:t>
            </a:r>
            <a:r>
              <a:rPr lang="en-US" altLang="en-US" sz="2800">
                <a:latin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p>
          <a:p>
            <a:pPr eaLnBrk="1" hangingPunct="1"/>
            <a:r>
              <a:rPr lang="en-US" altLang="en-US" sz="2800" i="1">
                <a:latin typeface="Times New Roman" panose="02020603050405020304" pitchFamily="18" charset="0"/>
              </a:rPr>
              <a:t>H</a:t>
            </a:r>
            <a:r>
              <a:rPr lang="en-US" altLang="en-US" sz="2800" baseline="-25000">
                <a:latin typeface="Times New Roman" panose="02020603050405020304" pitchFamily="18" charset="0"/>
              </a:rPr>
              <a:t>a</a:t>
            </a:r>
            <a:r>
              <a:rPr lang="en-US" altLang="en-US" sz="2800">
                <a:latin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&gt;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r>
              <a:rPr lang="en-US" altLang="en-US" sz="2800">
                <a:latin typeface="Times New Roman" panose="02020603050405020304" pitchFamily="18" charset="0"/>
                <a:cs typeface="Times New Roman" panose="02020603050405020304" pitchFamily="18" charset="0"/>
              </a:rPr>
              <a:t>  </a:t>
            </a:r>
            <a:endParaRPr lang="en-US" altLang="en-US" sz="2800" baseline="-25000">
              <a:latin typeface="Times New Roman" panose="02020603050405020304" pitchFamily="18" charset="0"/>
            </a:endParaRPr>
          </a:p>
        </p:txBody>
      </p:sp>
      <p:sp>
        <p:nvSpPr>
          <p:cNvPr id="19460" name="TextBox 6">
            <a:extLst>
              <a:ext uri="{FF2B5EF4-FFF2-40B4-BE49-F238E27FC236}">
                <a16:creationId xmlns:a16="http://schemas.microsoft.com/office/drawing/2014/main" xmlns="" id="{D90042C9-928F-4A51-9581-11458547E95B}"/>
              </a:ext>
            </a:extLst>
          </p:cNvPr>
          <p:cNvSpPr txBox="1">
            <a:spLocks noChangeArrowheads="1"/>
          </p:cNvSpPr>
          <p:nvPr/>
        </p:nvSpPr>
        <p:spPr bwMode="auto">
          <a:xfrm>
            <a:off x="5791200" y="2133600"/>
            <a:ext cx="2514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Times New Roman" panose="02020603050405020304" pitchFamily="18" charset="0"/>
              </a:rPr>
              <a:t>H</a:t>
            </a:r>
            <a:r>
              <a:rPr lang="en-US" altLang="en-US" sz="2800" baseline="-25000">
                <a:latin typeface="Times New Roman" panose="02020603050405020304" pitchFamily="18" charset="0"/>
              </a:rPr>
              <a:t>0</a:t>
            </a:r>
            <a:r>
              <a:rPr lang="en-US" altLang="en-US" sz="2800">
                <a:latin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p>
          <a:p>
            <a:pPr eaLnBrk="1" hangingPunct="1"/>
            <a:r>
              <a:rPr lang="en-US" altLang="en-US" sz="2800" i="1">
                <a:latin typeface="Times New Roman" panose="02020603050405020304" pitchFamily="18" charset="0"/>
              </a:rPr>
              <a:t>H</a:t>
            </a:r>
            <a:r>
              <a:rPr lang="en-US" altLang="en-US" sz="2800" baseline="-25000">
                <a:latin typeface="Times New Roman" panose="02020603050405020304" pitchFamily="18" charset="0"/>
              </a:rPr>
              <a:t>a</a:t>
            </a:r>
            <a:r>
              <a:rPr lang="en-US" altLang="en-US" sz="2800">
                <a:latin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&lt;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r>
              <a:rPr lang="en-US" altLang="en-US" sz="2800">
                <a:latin typeface="Times New Roman" panose="02020603050405020304" pitchFamily="18" charset="0"/>
                <a:cs typeface="Times New Roman" panose="02020603050405020304" pitchFamily="18" charset="0"/>
              </a:rPr>
              <a:t>  </a:t>
            </a:r>
            <a:endParaRPr lang="en-US" altLang="en-US" sz="2800" baseline="-25000">
              <a:latin typeface="Times New Roman" panose="02020603050405020304" pitchFamily="18" charset="0"/>
            </a:endParaRPr>
          </a:p>
        </p:txBody>
      </p:sp>
      <p:sp>
        <p:nvSpPr>
          <p:cNvPr id="8" name="Left Brace 7">
            <a:extLst>
              <a:ext uri="{FF2B5EF4-FFF2-40B4-BE49-F238E27FC236}">
                <a16:creationId xmlns:a16="http://schemas.microsoft.com/office/drawing/2014/main" xmlns="" id="{F3CC0827-1718-495C-AE18-BFC0A58348E0}"/>
              </a:ext>
            </a:extLst>
          </p:cNvPr>
          <p:cNvSpPr/>
          <p:nvPr/>
        </p:nvSpPr>
        <p:spPr>
          <a:xfrm>
            <a:off x="457200" y="2147888"/>
            <a:ext cx="282576" cy="942975"/>
          </a:xfrm>
          <a:prstGeom prst="leftBrace">
            <a:avLst>
              <a:gd name="adj1" fmla="val 45802"/>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462" name="TextBox 10">
            <a:extLst>
              <a:ext uri="{FF2B5EF4-FFF2-40B4-BE49-F238E27FC236}">
                <a16:creationId xmlns:a16="http://schemas.microsoft.com/office/drawing/2014/main" xmlns="" id="{04C5003A-1A77-40E7-8CAF-F078D8362DF8}"/>
              </a:ext>
            </a:extLst>
          </p:cNvPr>
          <p:cNvSpPr txBox="1">
            <a:spLocks noChangeArrowheads="1"/>
          </p:cNvSpPr>
          <p:nvPr/>
        </p:nvSpPr>
        <p:spPr bwMode="auto">
          <a:xfrm>
            <a:off x="685800" y="3873500"/>
            <a:ext cx="7620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Times New Roman" panose="02020603050405020304" pitchFamily="18" charset="0"/>
              </a:rPr>
              <a:t>Regardless of which hypotheses you use, you always assume there is no difference between the population means, or</a:t>
            </a:r>
            <a:r>
              <a:rPr lang="el-GR" altLang="en-US" sz="2800">
                <a:latin typeface="Times New Roman" panose="02020603050405020304" pitchFamily="18" charset="0"/>
                <a:cs typeface="Times New Roman" panose="02020603050405020304" pitchFamily="18" charset="0"/>
              </a:rPr>
              <a:t>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1</a:t>
            </a:r>
            <a:r>
              <a:rPr lang="en-US" altLang="en-US" sz="2800">
                <a:latin typeface="Times New Roman" panose="02020603050405020304" pitchFamily="18" charset="0"/>
                <a:cs typeface="Times New Roman" panose="02020603050405020304" pitchFamily="18" charset="0"/>
              </a:rPr>
              <a:t> = </a:t>
            </a:r>
            <a:r>
              <a:rPr lang="el-GR" altLang="en-US" sz="2800" i="1">
                <a:latin typeface="Times New Roman" panose="02020603050405020304" pitchFamily="18" charset="0"/>
                <a:cs typeface="Times New Roman" panose="02020603050405020304" pitchFamily="18" charset="0"/>
              </a:rPr>
              <a:t>μ</a:t>
            </a:r>
            <a:r>
              <a:rPr lang="en-US" altLang="en-US" sz="2800" baseline="-25000">
                <a:latin typeface="Times New Roman" panose="02020603050405020304" pitchFamily="18" charset="0"/>
                <a:cs typeface="Times New Roman" panose="02020603050405020304" pitchFamily="18" charset="0"/>
              </a:rPr>
              <a:t>2</a:t>
            </a:r>
            <a:r>
              <a:rPr lang="en-US" altLang="en-US" sz="2800">
                <a:latin typeface="Times New Roman" panose="02020603050405020304" pitchFamily="18" charset="0"/>
                <a:cs typeface="Times New Roman" panose="02020603050405020304" pitchFamily="18" charset="0"/>
              </a:rPr>
              <a:t>.</a:t>
            </a:r>
            <a:r>
              <a:rPr lang="en-US" altLang="en-US" sz="2800">
                <a:latin typeface="Times New Roman" panose="02020603050405020304" pitchFamily="18" charset="0"/>
              </a:rPr>
              <a:t> </a:t>
            </a:r>
          </a:p>
        </p:txBody>
      </p:sp>
      <p:sp>
        <p:nvSpPr>
          <p:cNvPr id="19465" name="Footer Placeholder 2">
            <a:extLst>
              <a:ext uri="{FF2B5EF4-FFF2-40B4-BE49-F238E27FC236}">
                <a16:creationId xmlns:a16="http://schemas.microsoft.com/office/drawing/2014/main" xmlns="" id="{5E4E5A73-E6CB-4851-9912-57A69E225FB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3" name="Left Brace 12">
            <a:extLst>
              <a:ext uri="{FF2B5EF4-FFF2-40B4-BE49-F238E27FC236}">
                <a16:creationId xmlns:a16="http://schemas.microsoft.com/office/drawing/2014/main" xmlns="" id="{7A969C02-1D69-4A11-B71C-75DAF36B3B3B}"/>
              </a:ext>
            </a:extLst>
          </p:cNvPr>
          <p:cNvSpPr/>
          <p:nvPr/>
        </p:nvSpPr>
        <p:spPr>
          <a:xfrm>
            <a:off x="5611812" y="2191009"/>
            <a:ext cx="282576" cy="942975"/>
          </a:xfrm>
          <a:prstGeom prst="leftBrace">
            <a:avLst>
              <a:gd name="adj1" fmla="val 45802"/>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 name="Left Brace 13">
            <a:extLst>
              <a:ext uri="{FF2B5EF4-FFF2-40B4-BE49-F238E27FC236}">
                <a16:creationId xmlns:a16="http://schemas.microsoft.com/office/drawing/2014/main" xmlns="" id="{EFD962CD-77B9-4D0D-B71A-D0D8EB72E709}"/>
              </a:ext>
            </a:extLst>
          </p:cNvPr>
          <p:cNvSpPr/>
          <p:nvPr/>
        </p:nvSpPr>
        <p:spPr>
          <a:xfrm>
            <a:off x="3048000" y="2203450"/>
            <a:ext cx="282576" cy="942975"/>
          </a:xfrm>
          <a:prstGeom prst="leftBrace">
            <a:avLst>
              <a:gd name="adj1" fmla="val 45802"/>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317526666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xmlns="" id="{240490BF-389D-4326-95B7-14C7FFFB268A}"/>
              </a:ext>
            </a:extLst>
          </p:cNvPr>
          <p:cNvSpPr>
            <a:spLocks noGrp="1" noChangeArrowheads="1"/>
          </p:cNvSpPr>
          <p:nvPr>
            <p:ph type="title"/>
          </p:nvPr>
        </p:nvSpPr>
        <p:spPr>
          <a:noFill/>
        </p:spPr>
        <p:txBody>
          <a:bodyPr/>
          <a:lstStyle/>
          <a:p>
            <a:pPr eaLnBrk="1" hangingPunct="1"/>
            <a:r>
              <a:rPr lang="en-US" altLang="en-US" dirty="0"/>
              <a:t>Two Sample </a:t>
            </a:r>
            <a:r>
              <a:rPr lang="en-US" altLang="en-US" i="1" dirty="0"/>
              <a:t>z</a:t>
            </a:r>
            <a:r>
              <a:rPr lang="en-US" altLang="en-US" dirty="0">
                <a:latin typeface="Times New Roman" panose="02020603050405020304" pitchFamily="18" charset="0"/>
              </a:rPr>
              <a:t>-</a:t>
            </a:r>
            <a:r>
              <a:rPr lang="en-US" altLang="en-US" dirty="0"/>
              <a:t>Test for the Difference Between Means</a:t>
            </a:r>
          </a:p>
        </p:txBody>
      </p:sp>
      <p:sp>
        <p:nvSpPr>
          <p:cNvPr id="5" name="Content Placeholder 4">
            <a:extLst>
              <a:ext uri="{FF2B5EF4-FFF2-40B4-BE49-F238E27FC236}">
                <a16:creationId xmlns:a16="http://schemas.microsoft.com/office/drawing/2014/main" xmlns="" id="{BB68AF53-5A92-4B1B-A78D-DFE413900051}"/>
              </a:ext>
            </a:extLst>
          </p:cNvPr>
          <p:cNvSpPr>
            <a:spLocks noGrp="1"/>
          </p:cNvSpPr>
          <p:nvPr>
            <p:ph idx="1"/>
          </p:nvPr>
        </p:nvSpPr>
        <p:spPr>
          <a:xfrm>
            <a:off x="457200" y="1752600"/>
            <a:ext cx="8229600" cy="4359442"/>
          </a:xfrm>
        </p:spPr>
        <p:txBody>
          <a:bodyPr/>
          <a:lstStyle/>
          <a:p>
            <a:pPr marL="0" indent="0" eaLnBrk="1" hangingPunct="1">
              <a:buFont typeface="Arial" panose="020B0604020202020204" pitchFamily="34" charset="0"/>
              <a:buNone/>
            </a:pPr>
            <a:r>
              <a:rPr lang="en-US" altLang="en-US" dirty="0"/>
              <a:t>To perform a </a:t>
            </a:r>
            <a:r>
              <a:rPr lang="en-US" altLang="en-US" i="1" dirty="0"/>
              <a:t>z-</a:t>
            </a:r>
            <a:r>
              <a:rPr lang="en-US" altLang="en-US" dirty="0"/>
              <a:t>test for the difference between two population means </a:t>
            </a:r>
            <a:r>
              <a:rPr lang="el-GR" altLang="en-US" i="1" dirty="0"/>
              <a:t>μ</a:t>
            </a:r>
            <a:r>
              <a:rPr lang="en-US" altLang="en-US" baseline="-25000" dirty="0"/>
              <a:t>1</a:t>
            </a:r>
            <a:r>
              <a:rPr lang="en-US" altLang="en-US" dirty="0"/>
              <a:t> and </a:t>
            </a:r>
            <a:r>
              <a:rPr lang="el-GR" altLang="en-US" i="1" dirty="0"/>
              <a:t>μ</a:t>
            </a:r>
            <a:r>
              <a:rPr lang="en-US" altLang="en-US" baseline="-25000" dirty="0"/>
              <a:t>2 </a:t>
            </a:r>
            <a:r>
              <a:rPr lang="en-US" altLang="en-US" dirty="0"/>
              <a:t>when the samples are independent, the following conditions are necessary.</a:t>
            </a:r>
          </a:p>
          <a:p>
            <a:pPr marL="514350" indent="-514350" eaLnBrk="1" hangingPunct="1">
              <a:spcBef>
                <a:spcPct val="35000"/>
              </a:spcBef>
              <a:buFont typeface="+mj-lt"/>
              <a:buAutoNum type="arabicPeriod"/>
            </a:pPr>
            <a:r>
              <a:rPr lang="en-US" altLang="en-US" dirty="0"/>
              <a:t> The population standard deviations are </a:t>
            </a:r>
            <a:r>
              <a:rPr lang="en-US" altLang="en-US" dirty="0">
                <a:sym typeface="Symbol" panose="05050102010706020507" pitchFamily="18" charset="2"/>
              </a:rPr>
              <a:t>known.</a:t>
            </a:r>
          </a:p>
          <a:p>
            <a:pPr marL="514350" indent="-514350" eaLnBrk="1" hangingPunct="1">
              <a:spcBef>
                <a:spcPct val="35000"/>
              </a:spcBef>
              <a:buFont typeface="+mj-lt"/>
              <a:buAutoNum type="arabicPeriod"/>
            </a:pPr>
            <a:r>
              <a:rPr lang="en-US" altLang="en-US" dirty="0">
                <a:sym typeface="Symbol" panose="05050102010706020507" pitchFamily="18" charset="2"/>
              </a:rPr>
              <a:t> T</a:t>
            </a:r>
            <a:r>
              <a:rPr lang="en-US" altLang="en-US" dirty="0"/>
              <a:t>he samples are randomly selected.</a:t>
            </a:r>
          </a:p>
          <a:p>
            <a:pPr marL="514350" indent="-514350" eaLnBrk="1" hangingPunct="1">
              <a:spcBef>
                <a:spcPct val="35000"/>
              </a:spcBef>
              <a:buFont typeface="+mj-lt"/>
              <a:buAutoNum type="arabicPeriod"/>
            </a:pPr>
            <a:r>
              <a:rPr lang="en-US" altLang="en-US" dirty="0"/>
              <a:t> The samples are independent.  </a:t>
            </a:r>
          </a:p>
          <a:p>
            <a:pPr marL="514350" indent="-514350" eaLnBrk="1" hangingPunct="1">
              <a:spcBef>
                <a:spcPct val="35000"/>
              </a:spcBef>
              <a:buFont typeface="+mj-lt"/>
              <a:buAutoNum type="arabicPeriod"/>
            </a:pPr>
            <a:r>
              <a:rPr lang="en-US" altLang="en-US" dirty="0"/>
              <a:t>The populations are normally distributed </a:t>
            </a:r>
            <a:r>
              <a:rPr lang="en-US" altLang="en-US" i="1" dirty="0"/>
              <a:t>or</a:t>
            </a:r>
            <a:r>
              <a:rPr lang="en-US" altLang="en-US" dirty="0"/>
              <a:t> each sample size is at least 30.</a:t>
            </a:r>
          </a:p>
        </p:txBody>
      </p:sp>
      <p:sp>
        <p:nvSpPr>
          <p:cNvPr id="20483" name="Footer Placeholder 2">
            <a:extLst>
              <a:ext uri="{FF2B5EF4-FFF2-40B4-BE49-F238E27FC236}">
                <a16:creationId xmlns:a16="http://schemas.microsoft.com/office/drawing/2014/main" xmlns="" id="{9776F496-05C0-4AED-A3FF-D982201B03C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692476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xmlns="" id="{A470DFD2-306B-44D5-B911-A0F5BD650157}"/>
              </a:ext>
            </a:extLst>
          </p:cNvPr>
          <p:cNvSpPr>
            <a:spLocks noGrp="1" noChangeArrowheads="1"/>
          </p:cNvSpPr>
          <p:nvPr>
            <p:ph type="title"/>
          </p:nvPr>
        </p:nvSpPr>
        <p:spPr>
          <a:xfrm>
            <a:off x="457200" y="137549"/>
            <a:ext cx="8229600" cy="1143000"/>
          </a:xfrm>
          <a:noFill/>
        </p:spPr>
        <p:txBody>
          <a:bodyPr/>
          <a:lstStyle/>
          <a:p>
            <a:pPr eaLnBrk="1" hangingPunct="1"/>
            <a:r>
              <a:rPr lang="en-US" altLang="en-US" dirty="0"/>
              <a:t>Two Sample </a:t>
            </a:r>
            <a:r>
              <a:rPr lang="en-US" altLang="en-US" i="1" dirty="0"/>
              <a:t>z</a:t>
            </a:r>
            <a:r>
              <a:rPr lang="en-US" altLang="en-US" dirty="0">
                <a:latin typeface="Times New Roman" panose="02020603050405020304" pitchFamily="18" charset="0"/>
              </a:rPr>
              <a:t>-</a:t>
            </a:r>
            <a:r>
              <a:rPr lang="en-US" altLang="en-US" dirty="0"/>
              <a:t>Test for the Difference Between Means</a:t>
            </a:r>
          </a:p>
        </p:txBody>
      </p:sp>
      <mc:AlternateContent xmlns:mc="http://schemas.openxmlformats.org/markup-compatibility/2006" xmlns:a14="http://schemas.microsoft.com/office/drawing/2010/main">
        <mc:Choice Requires="a14">
          <p:sp>
            <p:nvSpPr>
              <p:cNvPr id="21506" name="Rectangle 5">
                <a:extLst>
                  <a:ext uri="{FF2B5EF4-FFF2-40B4-BE49-F238E27FC236}">
                    <a16:creationId xmlns:a16="http://schemas.microsoft.com/office/drawing/2014/main" xmlns="" id="{7FBBA24B-80F8-48B6-8CE1-3A134ADAA5C1}"/>
                  </a:ext>
                </a:extLst>
              </p:cNvPr>
              <p:cNvSpPr>
                <a:spLocks noChangeArrowheads="1"/>
              </p:cNvSpPr>
              <p:nvPr/>
            </p:nvSpPr>
            <p:spPr bwMode="auto">
              <a:xfrm>
                <a:off x="457200" y="1371600"/>
                <a:ext cx="8382000" cy="97790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chemeClr val="tx1"/>
                  </a:buClr>
                  <a:buSzPct val="75000"/>
                </a:pPr>
                <a:r>
                  <a:rPr lang="en-US" altLang="en-US" sz="2800" dirty="0">
                    <a:latin typeface="Times New Roman" panose="02020603050405020304" pitchFamily="18" charset="0"/>
                  </a:rPr>
                  <a:t>When these conditions are met, the </a:t>
                </a:r>
                <a:r>
                  <a:rPr lang="en-US" altLang="en-US" sz="2800" b="1" dirty="0">
                    <a:latin typeface="Times New Roman" panose="02020603050405020304" pitchFamily="18" charset="0"/>
                  </a:rPr>
                  <a:t>sampling distribution for </a:t>
                </a:r>
                <a14:m>
                  <m:oMath xmlns:m="http://schemas.openxmlformats.org/officeDocument/2006/math">
                    <m:acc>
                      <m:accPr>
                        <m:chr m:val="̅"/>
                        <m:ctrlPr>
                          <a:rPr lang="en-US" altLang="en-US" sz="2800" b="1" i="1" smtClean="0">
                            <a:latin typeface="Cambria Math" panose="02040503050406030204" pitchFamily="18" charset="0"/>
                          </a:rPr>
                        </m:ctrlPr>
                      </m:accPr>
                      <m:e>
                        <m:r>
                          <m:rPr>
                            <m:nor/>
                          </m:rPr>
                          <a:rPr lang="en-US" altLang="en-US" sz="2800" b="1" i="1" dirty="0">
                            <a:latin typeface="Times New Roman" panose="02020603050405020304" pitchFamily="18" charset="0"/>
                          </a:rPr>
                          <m:t>x</m:t>
                        </m:r>
                      </m:e>
                    </m:acc>
                  </m:oMath>
                </a14:m>
                <a:r>
                  <a:rPr lang="en-US" altLang="en-US" sz="2800" b="1" baseline="-25000" dirty="0">
                    <a:latin typeface="Times New Roman" panose="02020603050405020304" pitchFamily="18" charset="0"/>
                  </a:rPr>
                  <a:t>1</a:t>
                </a:r>
                <a:r>
                  <a:rPr lang="en-US" altLang="en-US" sz="2800" b="1" dirty="0">
                    <a:latin typeface="Times New Roman" panose="02020603050405020304" pitchFamily="18" charset="0"/>
                  </a:rPr>
                  <a:t> </a:t>
                </a:r>
                <a14:m>
                  <m:oMath xmlns:m="http://schemas.openxmlformats.org/officeDocument/2006/math">
                    <m:r>
                      <a:rPr lang="en-US" altLang="en-US" sz="2800" b="1" i="1" smtClean="0">
                        <a:latin typeface="Cambria Math" panose="02040503050406030204" pitchFamily="18" charset="0"/>
                      </a:rPr>
                      <m:t>− </m:t>
                    </m:r>
                    <m:acc>
                      <m:accPr>
                        <m:chr m:val="̅"/>
                        <m:ctrlPr>
                          <a:rPr lang="en-US" altLang="en-US" sz="2800" b="1" i="1" smtClean="0">
                            <a:latin typeface="Cambria Math" panose="02040503050406030204" pitchFamily="18" charset="0"/>
                          </a:rPr>
                        </m:ctrlPr>
                      </m:accPr>
                      <m:e>
                        <m:r>
                          <m:rPr>
                            <m:nor/>
                          </m:rPr>
                          <a:rPr lang="en-US" altLang="en-US" sz="2800" b="1" i="1" dirty="0">
                            <a:latin typeface="Times New Roman" panose="02020603050405020304" pitchFamily="18" charset="0"/>
                          </a:rPr>
                          <m:t>x</m:t>
                        </m:r>
                      </m:e>
                    </m:acc>
                  </m:oMath>
                </a14:m>
                <a:r>
                  <a:rPr lang="en-US" altLang="en-US" sz="2800" b="1" baseline="-25000" dirty="0">
                    <a:latin typeface="Times New Roman" panose="02020603050405020304" pitchFamily="18" charset="0"/>
                  </a:rPr>
                  <a:t>2</a:t>
                </a:r>
                <a:r>
                  <a:rPr lang="en-US" altLang="en-US" sz="2800" b="1" dirty="0">
                    <a:latin typeface="Times New Roman" panose="02020603050405020304" pitchFamily="18" charset="0"/>
                  </a:rPr>
                  <a:t>, the difference of the sample means, </a:t>
                </a:r>
                <a:r>
                  <a:rPr lang="en-US" altLang="en-US" sz="2800" dirty="0">
                    <a:latin typeface="Times New Roman" panose="02020603050405020304" pitchFamily="18" charset="0"/>
                  </a:rPr>
                  <a:t>is a normal distribution with mean and standard error as shown.</a:t>
                </a:r>
                <a:endParaRPr lang="en-US" altLang="en-US" sz="2800" baseline="-25000" dirty="0">
                  <a:latin typeface="Times New Roman" panose="02020603050405020304" pitchFamily="18" charset="0"/>
                </a:endParaRPr>
              </a:p>
            </p:txBody>
          </p:sp>
        </mc:Choice>
        <mc:Fallback xmlns="">
          <p:sp>
            <p:nvSpPr>
              <p:cNvPr id="21506" name="Rectangle 5">
                <a:extLst>
                  <a:ext uri="{FF2B5EF4-FFF2-40B4-BE49-F238E27FC236}">
                    <a16:creationId xmlns:a16="http://schemas.microsoft.com/office/drawing/2014/main" id="{7FBBA24B-80F8-48B6-8CE1-3A134ADAA5C1}"/>
                  </a:ext>
                </a:extLst>
              </p:cNvPr>
              <p:cNvSpPr>
                <a:spLocks noRot="1" noChangeAspect="1" noMove="1" noResize="1" noEditPoints="1" noAdjustHandles="1" noChangeArrowheads="1" noChangeShapeType="1" noTextEdit="1"/>
              </p:cNvSpPr>
              <p:nvPr/>
            </p:nvSpPr>
            <p:spPr bwMode="auto">
              <a:xfrm>
                <a:off x="457200" y="1371600"/>
                <a:ext cx="8382000" cy="977900"/>
              </a:xfrm>
              <a:prstGeom prst="rect">
                <a:avLst/>
              </a:prstGeom>
              <a:blipFill>
                <a:blip r:embed="rId2"/>
                <a:stretch>
                  <a:fillRect l="-1455" t="-6250" b="-10187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1514" name="Footer Placeholder 2">
            <a:extLst>
              <a:ext uri="{FF2B5EF4-FFF2-40B4-BE49-F238E27FC236}">
                <a16:creationId xmlns:a16="http://schemas.microsoft.com/office/drawing/2014/main" xmlns="" id="{BCA5AC50-3879-42A2-B150-D8DFF392D64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close up of a logo&#10;&#10;Description generated with very high confidence">
            <a:extLst>
              <a:ext uri="{FF2B5EF4-FFF2-40B4-BE49-F238E27FC236}">
                <a16:creationId xmlns:a16="http://schemas.microsoft.com/office/drawing/2014/main" xmlns="" id="{B45EDE59-1C09-45D6-8880-568E9736AE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3384752"/>
            <a:ext cx="2801399" cy="2312318"/>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xmlns="" id="{B578DB30-596F-4DCA-A425-C766D9AAD5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5703" y="3205644"/>
            <a:ext cx="5723497" cy="2670533"/>
          </a:xfrm>
          <a:prstGeom prst="rect">
            <a:avLst/>
          </a:prstGeom>
        </p:spPr>
      </p:pic>
    </p:spTree>
    <p:extLst>
      <p:ext uri="{BB962C8B-B14F-4D97-AF65-F5344CB8AC3E}">
        <p14:creationId xmlns:p14="http://schemas.microsoft.com/office/powerpoint/2010/main" val="210686710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9" name="Rectangle 2">
            <a:extLst>
              <a:ext uri="{FF2B5EF4-FFF2-40B4-BE49-F238E27FC236}">
                <a16:creationId xmlns:a16="http://schemas.microsoft.com/office/drawing/2014/main" xmlns="" id="{4B65E048-0394-488B-92BC-C715AA2E6E42}"/>
              </a:ext>
            </a:extLst>
          </p:cNvPr>
          <p:cNvSpPr>
            <a:spLocks noGrp="1" noChangeArrowheads="1"/>
          </p:cNvSpPr>
          <p:nvPr>
            <p:ph type="title"/>
          </p:nvPr>
        </p:nvSpPr>
        <p:spPr>
          <a:noFill/>
        </p:spPr>
        <p:txBody>
          <a:bodyPr/>
          <a:lstStyle/>
          <a:p>
            <a:pPr eaLnBrk="1" hangingPunct="1"/>
            <a:r>
              <a:rPr lang="en-US" altLang="en-US"/>
              <a:t>Two Sample </a:t>
            </a:r>
            <a:r>
              <a:rPr lang="en-US" altLang="en-US" i="1"/>
              <a:t>z</a:t>
            </a:r>
            <a:r>
              <a:rPr lang="en-US" altLang="en-US">
                <a:latin typeface="Times New Roman" panose="02020603050405020304" pitchFamily="18" charset="0"/>
              </a:rPr>
              <a:t>-</a:t>
            </a:r>
            <a:r>
              <a:rPr lang="en-US" altLang="en-US"/>
              <a:t>Test for the Difference Between Means</a:t>
            </a:r>
          </a:p>
        </p:txBody>
      </p:sp>
      <mc:AlternateContent xmlns:mc="http://schemas.openxmlformats.org/markup-compatibility/2006" xmlns:a14="http://schemas.microsoft.com/office/drawing/2010/main">
        <mc:Choice Requires="a14">
          <p:sp>
            <p:nvSpPr>
              <p:cNvPr id="2053" name="Content Placeholder 5">
                <a:extLst>
                  <a:ext uri="{FF2B5EF4-FFF2-40B4-BE49-F238E27FC236}">
                    <a16:creationId xmlns:a16="http://schemas.microsoft.com/office/drawing/2014/main" xmlns="" id="{892172BD-C51A-4177-BD0B-2D0A6A2B6E16}"/>
                  </a:ext>
                </a:extLst>
              </p:cNvPr>
              <p:cNvSpPr>
                <a:spLocks noGrp="1"/>
              </p:cNvSpPr>
              <p:nvPr>
                <p:ph idx="1"/>
              </p:nvPr>
            </p:nvSpPr>
            <p:spPr>
              <a:xfrm>
                <a:off x="363250" y="1554955"/>
                <a:ext cx="8605260" cy="4861719"/>
              </a:xfrm>
            </p:spPr>
            <p:txBody>
              <a:bodyPr/>
              <a:lstStyle/>
              <a:p>
                <a:pPr marL="0" indent="0">
                  <a:spcBef>
                    <a:spcPts val="0"/>
                  </a:spcBef>
                  <a:buNone/>
                </a:pPr>
                <a:r>
                  <a:rPr lang="en-US" dirty="0"/>
                  <a:t>A </a:t>
                </a:r>
                <a:r>
                  <a:rPr lang="en-US" b="1" dirty="0"/>
                  <a:t>two-sample </a:t>
                </a:r>
                <a:r>
                  <a:rPr lang="en-US" b="1" i="1" dirty="0"/>
                  <a:t>z</a:t>
                </a:r>
                <a:r>
                  <a:rPr lang="en-US" dirty="0"/>
                  <a:t>-</a:t>
                </a:r>
                <a:r>
                  <a:rPr lang="en-US" b="1" dirty="0"/>
                  <a:t>test </a:t>
                </a:r>
                <a:r>
                  <a:rPr lang="en-US" dirty="0"/>
                  <a:t>can be used to test the difference between two population means </a:t>
                </a:r>
                <a:r>
                  <a:rPr lang="en-US" i="1" dirty="0">
                    <a:latin typeface="Symbol" panose="05050102010706020507" pitchFamily="18" charset="2"/>
                  </a:rPr>
                  <a:t>m</a:t>
                </a:r>
                <a:r>
                  <a:rPr lang="en-US" baseline="-25000" dirty="0"/>
                  <a:t>1</a:t>
                </a:r>
                <a:r>
                  <a:rPr lang="en-US" dirty="0"/>
                  <a:t> and </a:t>
                </a:r>
                <a:r>
                  <a:rPr lang="en-US" i="1" dirty="0">
                    <a:latin typeface="Symbol" panose="05050102010706020507" pitchFamily="18" charset="2"/>
                  </a:rPr>
                  <a:t>m</a:t>
                </a:r>
                <a:r>
                  <a:rPr lang="en-US" baseline="-25000" dirty="0"/>
                  <a:t>2</a:t>
                </a:r>
                <a:r>
                  <a:rPr lang="en-US" dirty="0"/>
                  <a:t> when these conditions are met.</a:t>
                </a:r>
              </a:p>
              <a:p>
                <a:pPr marL="514350" indent="-514350">
                  <a:spcBef>
                    <a:spcPts val="0"/>
                  </a:spcBef>
                  <a:buFont typeface="+mj-lt"/>
                  <a:buAutoNum type="arabicPeriod"/>
                </a:pPr>
                <a:r>
                  <a:rPr lang="en-US" dirty="0"/>
                  <a:t>Both </a:t>
                </a:r>
                <a:r>
                  <a:rPr lang="en-US" i="1" dirty="0">
                    <a:latin typeface="Symbol" panose="05050102010706020507" pitchFamily="18" charset="2"/>
                  </a:rPr>
                  <a:t>s</a:t>
                </a:r>
                <a:r>
                  <a:rPr lang="en-US" baseline="-25000" dirty="0"/>
                  <a:t>1</a:t>
                </a:r>
                <a:r>
                  <a:rPr lang="en-US" dirty="0"/>
                  <a:t> and </a:t>
                </a:r>
                <a:r>
                  <a:rPr lang="en-US" i="1" dirty="0">
                    <a:latin typeface="Symbol" panose="05050102010706020507" pitchFamily="18" charset="2"/>
                  </a:rPr>
                  <a:t>s</a:t>
                </a:r>
                <a:r>
                  <a:rPr lang="en-US" baseline="-25000" dirty="0"/>
                  <a:t>2</a:t>
                </a:r>
                <a:r>
                  <a:rPr lang="en-US" dirty="0"/>
                  <a:t> are known.</a:t>
                </a:r>
              </a:p>
              <a:p>
                <a:pPr marL="514350" indent="-514350">
                  <a:spcBef>
                    <a:spcPts val="0"/>
                  </a:spcBef>
                  <a:buFont typeface="+mj-lt"/>
                  <a:buAutoNum type="arabicPeriod"/>
                </a:pPr>
                <a:r>
                  <a:rPr lang="en-US" dirty="0"/>
                  <a:t>The samples are random.</a:t>
                </a:r>
              </a:p>
              <a:p>
                <a:pPr marL="514350" indent="-514350">
                  <a:spcBef>
                    <a:spcPts val="0"/>
                  </a:spcBef>
                  <a:buFont typeface="+mj-lt"/>
                  <a:buAutoNum type="arabicPeriod"/>
                </a:pPr>
                <a:r>
                  <a:rPr lang="en-US" dirty="0"/>
                  <a:t>The samples are independent.</a:t>
                </a:r>
              </a:p>
              <a:p>
                <a:pPr marL="514350" indent="-514350">
                  <a:spcBef>
                    <a:spcPts val="0"/>
                  </a:spcBef>
                  <a:buFont typeface="+mj-lt"/>
                  <a:buAutoNum type="arabicPeriod"/>
                </a:pPr>
                <a:r>
                  <a:rPr lang="en-US" dirty="0"/>
                  <a:t>The populations are normally distributed </a:t>
                </a:r>
                <a:r>
                  <a:rPr lang="en-US" i="1" dirty="0"/>
                  <a:t>or </a:t>
                </a:r>
                <a:r>
                  <a:rPr lang="en-US" dirty="0"/>
                  <a:t>both </a:t>
                </a:r>
                <a:br>
                  <a:rPr lang="en-US" dirty="0"/>
                </a:br>
                <a:r>
                  <a:rPr lang="en-US" i="1" dirty="0"/>
                  <a:t>n</a:t>
                </a:r>
                <a:r>
                  <a:rPr lang="en-US" baseline="-25000" dirty="0"/>
                  <a:t>1</a:t>
                </a:r>
                <a:r>
                  <a:rPr lang="en-US" dirty="0"/>
                  <a:t> </a:t>
                </a:r>
                <a:r>
                  <a:rPr lang="en-US" dirty="0">
                    <a:sym typeface="Symbol" panose="05050102010706020507" pitchFamily="18" charset="2"/>
                  </a:rPr>
                  <a:t></a:t>
                </a:r>
                <a:r>
                  <a:rPr lang="en-US" dirty="0"/>
                  <a:t> 30 and </a:t>
                </a:r>
                <a:r>
                  <a:rPr lang="en-US" i="1" dirty="0"/>
                  <a:t>n</a:t>
                </a:r>
                <a:r>
                  <a:rPr lang="en-US" baseline="-25000" dirty="0"/>
                  <a:t>2</a:t>
                </a:r>
                <a:r>
                  <a:rPr lang="en-US" dirty="0"/>
                  <a:t> </a:t>
                </a:r>
                <a:r>
                  <a:rPr lang="en-US" dirty="0">
                    <a:sym typeface="Symbol" panose="05050102010706020507" pitchFamily="18" charset="2"/>
                  </a:rPr>
                  <a:t>≥</a:t>
                </a:r>
                <a:r>
                  <a:rPr lang="en-US" dirty="0"/>
                  <a:t> 30.</a:t>
                </a:r>
              </a:p>
              <a:p>
                <a:pPr marL="0" indent="0">
                  <a:spcBef>
                    <a:spcPts val="0"/>
                  </a:spcBef>
                  <a:buNone/>
                </a:pPr>
                <a:r>
                  <a:rPr lang="en-US" dirty="0"/>
                  <a:t>The </a:t>
                </a:r>
                <a:r>
                  <a:rPr lang="en-US" b="1" dirty="0"/>
                  <a:t>test statistic </a:t>
                </a:r>
                <a:r>
                  <a:rPr lang="en-US" dirty="0"/>
                  <a:t>is </a:t>
                </a:r>
                <a14:m>
                  <m:oMath xmlns:m="http://schemas.openxmlformats.org/officeDocument/2006/math">
                    <m:acc>
                      <m:accPr>
                        <m:chr m:val="̅"/>
                        <m:ctrlPr>
                          <a:rPr lang="en-US" altLang="en-US" i="1">
                            <a:latin typeface="Cambria Math" panose="02040503050406030204" pitchFamily="18" charset="0"/>
                          </a:rPr>
                        </m:ctrlPr>
                      </m:accPr>
                      <m:e>
                        <m:r>
                          <m:rPr>
                            <m:nor/>
                          </m:rPr>
                          <a:rPr lang="en-US" altLang="en-US" i="1" dirty="0"/>
                          <m:t>x</m:t>
                        </m:r>
                      </m:e>
                    </m:acc>
                  </m:oMath>
                </a14:m>
                <a:r>
                  <a:rPr lang="en-US" altLang="en-US" baseline="-25000" dirty="0"/>
                  <a:t>1</a:t>
                </a:r>
                <a:r>
                  <a:rPr lang="en-US" dirty="0"/>
                  <a:t> – </a:t>
                </a:r>
                <a14:m>
                  <m:oMath xmlns:m="http://schemas.openxmlformats.org/officeDocument/2006/math">
                    <m:acc>
                      <m:accPr>
                        <m:chr m:val="̅"/>
                        <m:ctrlPr>
                          <a:rPr lang="en-US" altLang="en-US" i="1">
                            <a:latin typeface="Cambria Math" panose="02040503050406030204" pitchFamily="18" charset="0"/>
                          </a:rPr>
                        </m:ctrlPr>
                      </m:accPr>
                      <m:e>
                        <m:r>
                          <m:rPr>
                            <m:nor/>
                          </m:rPr>
                          <a:rPr lang="en-US" altLang="en-US" i="1" dirty="0"/>
                          <m:t>x</m:t>
                        </m:r>
                      </m:e>
                    </m:acc>
                  </m:oMath>
                </a14:m>
                <a:r>
                  <a:rPr lang="en-US" altLang="en-US" baseline="-25000" dirty="0"/>
                  <a:t>2</a:t>
                </a:r>
                <a:r>
                  <a:rPr lang="en-US" dirty="0"/>
                  <a:t>. The </a:t>
                </a:r>
                <a:r>
                  <a:rPr lang="en-US" b="1" dirty="0"/>
                  <a:t>standardized test statistic </a:t>
                </a:r>
                <a:r>
                  <a:rPr lang="en-US" dirty="0"/>
                  <a:t>is</a:t>
                </a:r>
                <a:endParaRPr lang="el-GR" altLang="en-US" sz="2600" dirty="0"/>
              </a:p>
            </p:txBody>
          </p:sp>
        </mc:Choice>
        <mc:Fallback xmlns="">
          <p:sp>
            <p:nvSpPr>
              <p:cNvPr id="2053" name="Content Placeholder 5">
                <a:extLst>
                  <a:ext uri="{FF2B5EF4-FFF2-40B4-BE49-F238E27FC236}">
                    <a16:creationId xmlns:a16="http://schemas.microsoft.com/office/drawing/2014/main" xmlns:a14="http://schemas.microsoft.com/office/drawing/2010/main" xmlns="" id="{892172BD-C51A-4177-BD0B-2D0A6A2B6E16}"/>
                  </a:ext>
                </a:extLst>
              </p:cNvPr>
              <p:cNvSpPr>
                <a:spLocks noGrp="1" noRot="1" noChangeAspect="1" noMove="1" noResize="1" noEditPoints="1" noAdjustHandles="1" noChangeArrowheads="1" noChangeShapeType="1" noTextEdit="1"/>
              </p:cNvSpPr>
              <p:nvPr>
                <p:ph idx="1"/>
              </p:nvPr>
            </p:nvSpPr>
            <p:spPr>
              <a:xfrm>
                <a:off x="363250" y="1554955"/>
                <a:ext cx="8605260" cy="4861719"/>
              </a:xfrm>
              <a:blipFill rotWithShape="1">
                <a:blip r:embed="rId3"/>
                <a:stretch>
                  <a:fillRect l="-1488" t="-1253" r="-2481"/>
                </a:stretch>
              </a:blipFill>
            </p:spPr>
            <p:txBody>
              <a:bodyPr/>
              <a:lstStyle/>
              <a:p>
                <a:r>
                  <a:rPr lang="en-US">
                    <a:noFill/>
                  </a:rPr>
                  <a:t> </a:t>
                </a:r>
              </a:p>
            </p:txBody>
          </p:sp>
        </mc:Fallback>
      </mc:AlternateContent>
      <p:graphicFrame>
        <p:nvGraphicFramePr>
          <p:cNvPr id="1065988" name="Object 4">
            <a:extLst>
              <a:ext uri="{FF2B5EF4-FFF2-40B4-BE49-F238E27FC236}">
                <a16:creationId xmlns:a16="http://schemas.microsoft.com/office/drawing/2014/main" xmlns="" id="{EF50DA2B-B09E-4995-A3EE-4D3F78347467}"/>
              </a:ext>
            </a:extLst>
          </p:cNvPr>
          <p:cNvGraphicFramePr>
            <a:graphicFrameLocks noChangeAspect="1"/>
          </p:cNvGraphicFramePr>
          <p:nvPr>
            <p:extLst>
              <p:ext uri="{D42A27DB-BD31-4B8C-83A1-F6EECF244321}">
                <p14:modId xmlns:p14="http://schemas.microsoft.com/office/powerpoint/2010/main" val="2673436446"/>
              </p:ext>
            </p:extLst>
          </p:nvPr>
        </p:nvGraphicFramePr>
        <p:xfrm>
          <a:off x="1492250" y="5459016"/>
          <a:ext cx="5956300" cy="889000"/>
        </p:xfrm>
        <a:graphic>
          <a:graphicData uri="http://schemas.openxmlformats.org/presentationml/2006/ole">
            <mc:AlternateContent xmlns:mc="http://schemas.openxmlformats.org/markup-compatibility/2006">
              <mc:Choice xmlns:v="urn:schemas-microsoft-com:vml" Requires="v">
                <p:oleObj spid="_x0000_s2082" name="Equation" r:id="rId4" imgW="5956300" imgH="889000" progId="Equation.DSMT4">
                  <p:embed/>
                </p:oleObj>
              </mc:Choice>
              <mc:Fallback>
                <p:oleObj name="Equation" r:id="rId4" imgW="5956300" imgH="889000" progId="Equation.DSMT4">
                  <p:embed/>
                  <p:pic>
                    <p:nvPicPr>
                      <p:cNvPr id="1065988" name="Object 4">
                        <a:extLst>
                          <a:ext uri="{FF2B5EF4-FFF2-40B4-BE49-F238E27FC236}">
                            <a16:creationId xmlns:a16="http://schemas.microsoft.com/office/drawing/2014/main" xmlns="" id="{EF50DA2B-B09E-4995-A3EE-4D3F783474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2250" y="5459016"/>
                        <a:ext cx="59563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2533" name="Footer Placeholder 2">
            <a:extLst>
              <a:ext uri="{FF2B5EF4-FFF2-40B4-BE49-F238E27FC236}">
                <a16:creationId xmlns:a16="http://schemas.microsoft.com/office/drawing/2014/main" xmlns="" id="{1C291703-BC22-4F5C-BF3F-5949852B3C4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948313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65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xmlns="" id="{87D07A7E-7E56-4E40-AD22-3787462009D7}"/>
              </a:ext>
            </a:extLst>
          </p:cNvPr>
          <p:cNvSpPr>
            <a:spLocks noGrp="1" noChangeArrowheads="1"/>
          </p:cNvSpPr>
          <p:nvPr>
            <p:ph type="title"/>
          </p:nvPr>
        </p:nvSpPr>
        <p:spPr>
          <a:xfrm>
            <a:off x="0" y="274638"/>
            <a:ext cx="9144000" cy="1184560"/>
          </a:xfrm>
        </p:spPr>
        <p:txBody>
          <a:bodyPr/>
          <a:lstStyle/>
          <a:p>
            <a:pPr eaLnBrk="1" hangingPunct="1"/>
            <a:r>
              <a:rPr lang="en-US" altLang="en-US" sz="3600" dirty="0"/>
              <a:t>Using a Two</a:t>
            </a:r>
            <a:r>
              <a:rPr lang="en-US" altLang="en-US" sz="3600" dirty="0">
                <a:latin typeface="Times New Roman" panose="02020603050405020304" pitchFamily="18" charset="0"/>
              </a:rPr>
              <a:t>-</a:t>
            </a:r>
            <a:r>
              <a:rPr lang="en-US" altLang="en-US" sz="3600" dirty="0"/>
              <a:t>Sample </a:t>
            </a:r>
            <a:r>
              <a:rPr lang="en-US" altLang="en-US" sz="3600" i="1" dirty="0"/>
              <a:t>z</a:t>
            </a:r>
            <a:r>
              <a:rPr lang="en-US" altLang="en-US" sz="3600" dirty="0">
                <a:latin typeface="Times New Roman" panose="02020603050405020304" pitchFamily="18" charset="0"/>
              </a:rPr>
              <a:t>-</a:t>
            </a:r>
            <a:r>
              <a:rPr lang="en-US" altLang="en-US" sz="3600" dirty="0"/>
              <a:t>Test for the Difference Between Means (Independent Samples, </a:t>
            </a:r>
            <a:r>
              <a:rPr lang="en-US" sz="3600" i="1" dirty="0">
                <a:latin typeface="Symbol" panose="05050102010706020507" pitchFamily="18" charset="2"/>
              </a:rPr>
              <a:t>s</a:t>
            </a:r>
            <a:r>
              <a:rPr lang="en-US" sz="3600" baseline="-25000" dirty="0"/>
              <a:t>1</a:t>
            </a:r>
            <a:r>
              <a:rPr lang="en-US" sz="3600" dirty="0"/>
              <a:t> and </a:t>
            </a:r>
            <a:r>
              <a:rPr lang="en-US" sz="3600" i="1" dirty="0">
                <a:latin typeface="Symbol" panose="05050102010706020507" pitchFamily="18" charset="2"/>
              </a:rPr>
              <a:t>s</a:t>
            </a:r>
            <a:r>
              <a:rPr lang="en-US" sz="3600" baseline="-25000" dirty="0"/>
              <a:t>2</a:t>
            </a:r>
            <a:r>
              <a:rPr lang="en-US" altLang="en-US" sz="3600" dirty="0"/>
              <a:t>  Known)</a:t>
            </a:r>
            <a:endParaRPr lang="el-GR" altLang="en-US" sz="3600" i="1" dirty="0"/>
          </a:p>
        </p:txBody>
      </p:sp>
      <p:sp>
        <p:nvSpPr>
          <p:cNvPr id="23554" name="Text Box 3">
            <a:extLst>
              <a:ext uri="{FF2B5EF4-FFF2-40B4-BE49-F238E27FC236}">
                <a16:creationId xmlns:a16="http://schemas.microsoft.com/office/drawing/2014/main" xmlns="" id="{6841EE4E-4C41-4B81-80E4-4C6F2C58C6DB}"/>
              </a:ext>
            </a:extLst>
          </p:cNvPr>
          <p:cNvSpPr txBox="1">
            <a:spLocks noChangeArrowheads="1"/>
          </p:cNvSpPr>
          <p:nvPr/>
        </p:nvSpPr>
        <p:spPr bwMode="auto">
          <a:xfrm>
            <a:off x="276225" y="1274616"/>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068036" name="Text Box 4">
            <a:extLst>
              <a:ext uri="{FF2B5EF4-FFF2-40B4-BE49-F238E27FC236}">
                <a16:creationId xmlns:a16="http://schemas.microsoft.com/office/drawing/2014/main" xmlns="" id="{E5F1146E-ACCF-4343-8592-C3D8C3EAFB84}"/>
              </a:ext>
            </a:extLst>
          </p:cNvPr>
          <p:cNvSpPr txBox="1">
            <a:spLocks noChangeArrowheads="1"/>
          </p:cNvSpPr>
          <p:nvPr/>
        </p:nvSpPr>
        <p:spPr bwMode="auto">
          <a:xfrm>
            <a:off x="276225" y="2300573"/>
            <a:ext cx="5119688" cy="3882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35000"/>
              </a:spcBef>
              <a:buClr>
                <a:srgbClr val="FFC000"/>
              </a:buClr>
              <a:buFont typeface="Wingdings" panose="05000000000000000000" pitchFamily="2" charset="2"/>
              <a:buAutoNum type="arabicPeriod"/>
            </a:pPr>
            <a:r>
              <a:rPr lang="en-US" altLang="en-US" sz="2600" dirty="0">
                <a:solidFill>
                  <a:srgbClr val="000000"/>
                </a:solidFill>
                <a:latin typeface="Times New Roman" panose="02020603050405020304" pitchFamily="18" charset="0"/>
                <a:cs typeface="Times New Roman" panose="02020603050405020304" pitchFamily="18" charset="0"/>
              </a:rPr>
              <a:t>Verify that </a:t>
            </a:r>
            <a:r>
              <a:rPr lang="el-GR" altLang="en-US" sz="2600" i="1" dirty="0">
                <a:latin typeface="Times New Roman" panose="02020603050405020304" pitchFamily="18" charset="0"/>
                <a:cs typeface="Times New Roman" panose="02020603050405020304" pitchFamily="18" charset="0"/>
              </a:rPr>
              <a:t>σ</a:t>
            </a:r>
            <a:r>
              <a:rPr lang="en-US" altLang="en-US" sz="2600" baseline="-250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1 </a:t>
            </a:r>
            <a:r>
              <a:rPr lang="en-US" altLang="en-US" sz="26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and </a:t>
            </a:r>
            <a:r>
              <a:rPr lang="el-GR" altLang="en-US" sz="2600" i="1" dirty="0">
                <a:latin typeface="Times New Roman" panose="02020603050405020304" pitchFamily="18" charset="0"/>
                <a:cs typeface="Times New Roman" panose="02020603050405020304" pitchFamily="18" charset="0"/>
              </a:rPr>
              <a:t>σ</a:t>
            </a:r>
            <a:r>
              <a:rPr lang="en-US" altLang="en-US" sz="2600" baseline="-250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2 </a:t>
            </a:r>
            <a:r>
              <a:rPr lang="en-US" altLang="en-US" sz="26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are known, the samples are random and independent, and either the populations are normally distributed </a:t>
            </a:r>
            <a:r>
              <a:rPr lang="en-US" altLang="en-US" sz="2600" i="1"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or</a:t>
            </a:r>
            <a:r>
              <a:rPr lang="en-US" altLang="en-US" sz="26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rPr>
              <a:t> both </a:t>
            </a:r>
            <a:r>
              <a:rPr lang="en-US" altLang="en-US" i="1" dirty="0">
                <a:latin typeface="Times New Roman" panose="02020603050405020304" pitchFamily="18" charset="0"/>
                <a:cs typeface="Times New Roman" panose="02020603050405020304" pitchFamily="18" charset="0"/>
              </a:rPr>
              <a:t>n</a:t>
            </a:r>
            <a:r>
              <a:rPr lang="en-US" altLang="en-US" baseline="-25000" dirty="0">
                <a:latin typeface="Times New Roman" panose="02020603050405020304" pitchFamily="18" charset="0"/>
                <a:cs typeface="Times New Roman" panose="02020603050405020304" pitchFamily="18" charset="0"/>
              </a:rPr>
              <a:t>1 </a:t>
            </a:r>
            <a:r>
              <a:rPr lang="en-US" altLang="en-US" dirty="0">
                <a:latin typeface="Times New Roman" panose="02020603050405020304" pitchFamily="18" charset="0"/>
                <a:cs typeface="Times New Roman" panose="02020603050405020304" pitchFamily="18" charset="0"/>
                <a:sym typeface="Symbol" panose="05050102010706020507" pitchFamily="18" charset="2"/>
              </a:rPr>
              <a:t> 30</a:t>
            </a:r>
            <a:r>
              <a:rPr lang="en-US" altLang="en-US" baseline="-25000" dirty="0">
                <a:latin typeface="Times New Roman" panose="02020603050405020304" pitchFamily="18" charset="0"/>
                <a:cs typeface="Times New Roman" panose="02020603050405020304" pitchFamily="18" charset="0"/>
                <a:sym typeface="Symbol" panose="05050102010706020507" pitchFamily="18" charset="2"/>
              </a:rPr>
              <a:t> </a:t>
            </a:r>
            <a:r>
              <a:rPr lang="en-US" altLang="en-US" dirty="0">
                <a:latin typeface="Times New Roman" panose="02020603050405020304" pitchFamily="18" charset="0"/>
                <a:cs typeface="Times New Roman" panose="02020603050405020304" pitchFamily="18" charset="0"/>
              </a:rPr>
              <a:t>and </a:t>
            </a:r>
            <a:br>
              <a:rPr lang="en-US" altLang="en-US" dirty="0">
                <a:latin typeface="Times New Roman" panose="02020603050405020304" pitchFamily="18" charset="0"/>
                <a:cs typeface="Times New Roman" panose="02020603050405020304" pitchFamily="18" charset="0"/>
              </a:rPr>
            </a:br>
            <a:r>
              <a:rPr lang="en-US" altLang="en-US" i="1" dirty="0">
                <a:latin typeface="Times New Roman" panose="02020603050405020304" pitchFamily="18" charset="0"/>
                <a:cs typeface="Times New Roman" panose="02020603050405020304" pitchFamily="18" charset="0"/>
              </a:rPr>
              <a:t>n</a:t>
            </a:r>
            <a:r>
              <a:rPr lang="en-US" altLang="en-US" baseline="-25000" dirty="0">
                <a:latin typeface="Times New Roman" panose="02020603050405020304" pitchFamily="18" charset="0"/>
                <a:cs typeface="Times New Roman" panose="02020603050405020304" pitchFamily="18" charset="0"/>
              </a:rPr>
              <a:t>2</a:t>
            </a:r>
            <a:r>
              <a:rPr lang="en-US"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sym typeface="Symbol" panose="05050102010706020507" pitchFamily="18" charset="2"/>
              </a:rPr>
              <a:t> 30</a:t>
            </a:r>
            <a:r>
              <a:rPr lang="en-US" altLang="en-US" baseline="-25000" dirty="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600" dirty="0">
              <a:solidFill>
                <a:srgbClr val="000000"/>
              </a:solidFill>
              <a:latin typeface="Times New Roman" panose="02020603050405020304" pitchFamily="18" charset="0"/>
              <a:cs typeface="Times New Roman" panose="02020603050405020304" pitchFamily="18" charset="0"/>
              <a:sym typeface="Symbol" panose="05050102010706020507" pitchFamily="18" charset="2"/>
            </a:endParaRPr>
          </a:p>
          <a:p>
            <a:pPr eaLnBrk="1" hangingPunct="1">
              <a:spcBef>
                <a:spcPct val="55000"/>
              </a:spcBef>
              <a:buClr>
                <a:schemeClr val="accent1"/>
              </a:buClr>
              <a:buFontTx/>
              <a:buAutoNum type="arabicPeriod"/>
            </a:pPr>
            <a:r>
              <a:rPr lang="en-US" altLang="en-US" sz="2600" dirty="0">
                <a:latin typeface="Times New Roman" panose="02020603050405020304" pitchFamily="18" charset="0"/>
                <a:cs typeface="Arial" panose="020B0604020202020204" pitchFamily="34" charset="0"/>
              </a:rPr>
              <a:t>State the claim mathematically and verbally.  Identify the null and alternative hypotheses</a:t>
            </a:r>
            <a:r>
              <a:rPr lang="en-US" altLang="en-US" sz="2600" dirty="0">
                <a:latin typeface="Times New Roman" panose="02020603050405020304" pitchFamily="18" charset="0"/>
                <a:cs typeface="Arial" panose="020B0604020202020204" pitchFamily="34" charset="0"/>
                <a:sym typeface="Symbol" panose="05050102010706020507" pitchFamily="18" charset="2"/>
              </a:rPr>
              <a:t>.</a:t>
            </a:r>
          </a:p>
        </p:txBody>
      </p:sp>
      <p:sp>
        <p:nvSpPr>
          <p:cNvPr id="22533" name="Text Box 8">
            <a:extLst>
              <a:ext uri="{FF2B5EF4-FFF2-40B4-BE49-F238E27FC236}">
                <a16:creationId xmlns:a16="http://schemas.microsoft.com/office/drawing/2014/main" xmlns="" id="{1EBDB4A6-E3F2-44D9-9738-51DD7B064758}"/>
              </a:ext>
            </a:extLst>
          </p:cNvPr>
          <p:cNvSpPr txBox="1">
            <a:spLocks noChangeArrowheads="1"/>
          </p:cNvSpPr>
          <p:nvPr/>
        </p:nvSpPr>
        <p:spPr bwMode="auto">
          <a:xfrm>
            <a:off x="5894388" y="4910657"/>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State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and </a:t>
            </a:r>
            <a:r>
              <a:rPr lang="en-US" altLang="en-US" sz="2600" i="1" dirty="0">
                <a:latin typeface="Times New Roman" panose="02020603050405020304" pitchFamily="18" charset="0"/>
              </a:rPr>
              <a:t>H</a:t>
            </a:r>
            <a:r>
              <a:rPr lang="en-US" altLang="en-US" sz="2600" i="1" baseline="-25000" dirty="0">
                <a:latin typeface="Times New Roman" panose="02020603050405020304" pitchFamily="18" charset="0"/>
              </a:rPr>
              <a:t>a</a:t>
            </a:r>
            <a:r>
              <a:rPr lang="en-US" altLang="en-US" sz="2600" dirty="0">
                <a:latin typeface="Times New Roman" panose="02020603050405020304" pitchFamily="18" charset="0"/>
              </a:rPr>
              <a:t>. </a:t>
            </a:r>
          </a:p>
        </p:txBody>
      </p:sp>
      <p:sp>
        <p:nvSpPr>
          <p:cNvPr id="23558" name="Text Box 26">
            <a:extLst>
              <a:ext uri="{FF2B5EF4-FFF2-40B4-BE49-F238E27FC236}">
                <a16:creationId xmlns:a16="http://schemas.microsoft.com/office/drawing/2014/main" xmlns="" id="{75638078-DE43-49F4-BD7B-EDCAC889DB83}"/>
              </a:ext>
            </a:extLst>
          </p:cNvPr>
          <p:cNvSpPr txBox="1">
            <a:spLocks noChangeArrowheads="1"/>
          </p:cNvSpPr>
          <p:nvPr/>
        </p:nvSpPr>
        <p:spPr bwMode="auto">
          <a:xfrm>
            <a:off x="320675" y="1743360"/>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3559" name="Footer Placeholder 2">
            <a:extLst>
              <a:ext uri="{FF2B5EF4-FFF2-40B4-BE49-F238E27FC236}">
                <a16:creationId xmlns:a16="http://schemas.microsoft.com/office/drawing/2014/main" xmlns="" id="{5D9B32A0-EE77-44CA-80F4-18690A81CCA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7578788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803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xmlns="" id="{FEE7A39C-3F48-44AE-B799-077D5E61FECE}"/>
              </a:ext>
            </a:extLst>
          </p:cNvPr>
          <p:cNvSpPr>
            <a:spLocks noGrp="1" noChangeArrowheads="1"/>
          </p:cNvSpPr>
          <p:nvPr>
            <p:ph type="title"/>
          </p:nvPr>
        </p:nvSpPr>
        <p:spPr>
          <a:xfrm>
            <a:off x="64870" y="274965"/>
            <a:ext cx="9033309" cy="1143000"/>
          </a:xfrm>
        </p:spPr>
        <p:txBody>
          <a:bodyPr/>
          <a:lstStyle/>
          <a:p>
            <a:pPr eaLnBrk="1" hangingPunct="1"/>
            <a:r>
              <a:rPr lang="en-US" altLang="en-US" sz="3600" dirty="0"/>
              <a:t>Using a Two</a:t>
            </a:r>
            <a:r>
              <a:rPr lang="en-US" altLang="en-US" sz="3600" dirty="0">
                <a:latin typeface="Times New Roman" panose="02020603050405020304" pitchFamily="18" charset="0"/>
              </a:rPr>
              <a:t>-</a:t>
            </a:r>
            <a:r>
              <a:rPr lang="en-US" altLang="en-US" sz="3600" dirty="0"/>
              <a:t>Sample </a:t>
            </a:r>
            <a:r>
              <a:rPr lang="en-US" altLang="en-US" sz="3600" i="1" dirty="0"/>
              <a:t>z</a:t>
            </a:r>
            <a:r>
              <a:rPr lang="en-US" altLang="en-US" sz="3600" dirty="0">
                <a:latin typeface="Times New Roman" panose="02020603050405020304" pitchFamily="18" charset="0"/>
              </a:rPr>
              <a:t>-</a:t>
            </a:r>
            <a:r>
              <a:rPr lang="en-US" altLang="en-US" sz="3600" dirty="0"/>
              <a:t>Test for the Difference Between Means (Independent Samples, </a:t>
            </a:r>
            <a:r>
              <a:rPr lang="en-US" sz="3600" i="1" dirty="0">
                <a:latin typeface="Symbol" panose="05050102010706020507" pitchFamily="18" charset="2"/>
              </a:rPr>
              <a:t>s</a:t>
            </a:r>
            <a:r>
              <a:rPr lang="en-US" sz="3600" baseline="-25000" dirty="0"/>
              <a:t>1</a:t>
            </a:r>
            <a:r>
              <a:rPr lang="en-US" sz="3600" dirty="0"/>
              <a:t> and </a:t>
            </a:r>
            <a:r>
              <a:rPr lang="en-US" sz="3600" i="1" dirty="0">
                <a:latin typeface="Symbol" panose="05050102010706020507" pitchFamily="18" charset="2"/>
              </a:rPr>
              <a:t>s</a:t>
            </a:r>
            <a:r>
              <a:rPr lang="en-US" sz="3600" baseline="-25000" dirty="0"/>
              <a:t>2</a:t>
            </a:r>
            <a:r>
              <a:rPr lang="en-US" altLang="en-US" sz="3600" dirty="0"/>
              <a:t>  Known)</a:t>
            </a:r>
            <a:endParaRPr lang="el-GR" altLang="en-US" sz="3600" i="1" dirty="0"/>
          </a:p>
        </p:txBody>
      </p:sp>
      <p:sp>
        <p:nvSpPr>
          <p:cNvPr id="25602" name="Text Box 3">
            <a:extLst>
              <a:ext uri="{FF2B5EF4-FFF2-40B4-BE49-F238E27FC236}">
                <a16:creationId xmlns:a16="http://schemas.microsoft.com/office/drawing/2014/main" xmlns="" id="{5DCD1D7D-AFC8-4FBF-ADA9-D0042480A7E3}"/>
              </a:ext>
            </a:extLst>
          </p:cNvPr>
          <p:cNvSpPr txBox="1">
            <a:spLocks noChangeArrowheads="1"/>
          </p:cNvSpPr>
          <p:nvPr/>
        </p:nvSpPr>
        <p:spPr bwMode="auto">
          <a:xfrm>
            <a:off x="276225" y="1219200"/>
            <a:ext cx="861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068036" name="Text Box 4">
            <a:extLst>
              <a:ext uri="{FF2B5EF4-FFF2-40B4-BE49-F238E27FC236}">
                <a16:creationId xmlns:a16="http://schemas.microsoft.com/office/drawing/2014/main" xmlns="" id="{62100F88-52AA-4D26-B28F-79FB1CC22FD9}"/>
              </a:ext>
            </a:extLst>
          </p:cNvPr>
          <p:cNvSpPr txBox="1">
            <a:spLocks noChangeArrowheads="1"/>
          </p:cNvSpPr>
          <p:nvPr/>
        </p:nvSpPr>
        <p:spPr bwMode="auto">
          <a:xfrm>
            <a:off x="325438" y="2715773"/>
            <a:ext cx="5068887" cy="355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mj-lt"/>
              <a:buAutoNum type="arabicPeriod" startAt="3"/>
            </a:pPr>
            <a:r>
              <a:rPr lang="en-US" altLang="en-US" sz="2600" dirty="0">
                <a:latin typeface="Times New Roman" panose="02020603050405020304" pitchFamily="18" charset="0"/>
                <a:sym typeface="Symbol" panose="05050102010706020507" pitchFamily="18" charset="2"/>
              </a:rPr>
              <a:t>Specify the level of significance.</a:t>
            </a:r>
          </a:p>
          <a:p>
            <a:pPr eaLnBrk="1" hangingPunct="1">
              <a:spcBef>
                <a:spcPct val="55000"/>
              </a:spcBef>
              <a:buClr>
                <a:schemeClr val="accent1"/>
              </a:buClr>
              <a:buFont typeface="Arial" panose="020B0604020202020204" pitchFamily="34" charset="0"/>
              <a:buAutoNum type="arabicPeriod" startAt="3"/>
            </a:pPr>
            <a:r>
              <a:rPr lang="en-US" altLang="en-US" sz="2600" dirty="0">
                <a:latin typeface="Times New Roman" panose="02020603050405020304" pitchFamily="18" charset="0"/>
                <a:sym typeface="Symbol" panose="05050102010706020507" pitchFamily="18" charset="2"/>
              </a:rPr>
              <a:t>Determine the critical value(s).</a:t>
            </a:r>
          </a:p>
          <a:p>
            <a:pPr eaLnBrk="1" hangingPunct="1">
              <a:spcBef>
                <a:spcPct val="55000"/>
              </a:spcBef>
              <a:buClr>
                <a:schemeClr val="accent1"/>
              </a:buClr>
              <a:buFont typeface="Arial" panose="020B0604020202020204" pitchFamily="34" charset="0"/>
              <a:buAutoNum type="arabicPeriod" startAt="3"/>
            </a:pPr>
            <a:r>
              <a:rPr lang="en-US" altLang="en-US" sz="2600" dirty="0">
                <a:latin typeface="Times New Roman" panose="02020603050405020304" pitchFamily="18" charset="0"/>
                <a:sym typeface="Symbol" panose="05050102010706020507" pitchFamily="18" charset="2"/>
              </a:rPr>
              <a:t>Determine the rejection region(s).</a:t>
            </a:r>
          </a:p>
          <a:p>
            <a:pPr eaLnBrk="1" hangingPunct="1">
              <a:spcBef>
                <a:spcPct val="55000"/>
              </a:spcBef>
              <a:buClr>
                <a:schemeClr val="accent1"/>
              </a:buClr>
              <a:buFont typeface="Arial" panose="020B0604020202020204" pitchFamily="34" charset="0"/>
              <a:buAutoNum type="arabicPeriod" startAt="3"/>
            </a:pPr>
            <a:r>
              <a:rPr lang="en-US" altLang="en-US" sz="2600" dirty="0">
                <a:latin typeface="Times New Roman" panose="02020603050405020304" pitchFamily="18" charset="0"/>
                <a:sym typeface="Symbol" panose="05050102010706020507" pitchFamily="18" charset="2"/>
              </a:rPr>
              <a:t>Find the standardized test statistic and sketch the sampling distribution.</a:t>
            </a:r>
          </a:p>
        </p:txBody>
      </p:sp>
      <p:graphicFrame>
        <p:nvGraphicFramePr>
          <p:cNvPr id="23557" name="Object 2">
            <a:extLst>
              <a:ext uri="{FF2B5EF4-FFF2-40B4-BE49-F238E27FC236}">
                <a16:creationId xmlns:a16="http://schemas.microsoft.com/office/drawing/2014/main" xmlns="" id="{37936ABB-14E8-44E3-889C-70DC03F9129A}"/>
              </a:ext>
            </a:extLst>
          </p:cNvPr>
          <p:cNvGraphicFramePr>
            <a:graphicFrameLocks noChangeAspect="1"/>
          </p:cNvGraphicFramePr>
          <p:nvPr>
            <p:extLst>
              <p:ext uri="{D42A27DB-BD31-4B8C-83A1-F6EECF244321}">
                <p14:modId xmlns:p14="http://schemas.microsoft.com/office/powerpoint/2010/main" val="2669740573"/>
              </p:ext>
            </p:extLst>
          </p:nvPr>
        </p:nvGraphicFramePr>
        <p:xfrm>
          <a:off x="5884862" y="4952516"/>
          <a:ext cx="2933700" cy="850900"/>
        </p:xfrm>
        <a:graphic>
          <a:graphicData uri="http://schemas.openxmlformats.org/presentationml/2006/ole">
            <mc:AlternateContent xmlns:mc="http://schemas.openxmlformats.org/markup-compatibility/2006">
              <mc:Choice xmlns:v="urn:schemas-microsoft-com:vml" Requires="v">
                <p:oleObj spid="_x0000_s3104" name="Equation" r:id="rId4" imgW="2933640" imgH="850680" progId="Equation.DSMT4">
                  <p:embed/>
                </p:oleObj>
              </mc:Choice>
              <mc:Fallback>
                <p:oleObj name="Equation" r:id="rId4" imgW="2933640" imgH="850680" progId="Equation.DSMT4">
                  <p:embed/>
                  <p:pic>
                    <p:nvPicPr>
                      <p:cNvPr id="23557" name="Object 2">
                        <a:extLst>
                          <a:ext uri="{FF2B5EF4-FFF2-40B4-BE49-F238E27FC236}">
                            <a16:creationId xmlns:a16="http://schemas.microsoft.com/office/drawing/2014/main" xmlns="" id="{37936ABB-14E8-44E3-889C-70DC03F9129A}"/>
                          </a:ext>
                        </a:extLst>
                      </p:cNvPr>
                      <p:cNvPicPr>
                        <a:picLocks noChangeAspect="1" noChangeArrowheads="1"/>
                      </p:cNvPicPr>
                      <p:nvPr/>
                    </p:nvPicPr>
                    <p:blipFill>
                      <a:blip r:embed="rId5"/>
                      <a:srcRect/>
                      <a:stretch>
                        <a:fillRect/>
                      </a:stretch>
                    </p:blipFill>
                    <p:spPr bwMode="auto">
                      <a:xfrm>
                        <a:off x="5884862" y="4952516"/>
                        <a:ext cx="29337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5605" name="Text Box 26">
            <a:extLst>
              <a:ext uri="{FF2B5EF4-FFF2-40B4-BE49-F238E27FC236}">
                <a16:creationId xmlns:a16="http://schemas.microsoft.com/office/drawing/2014/main" xmlns="" id="{8643B767-6EEF-4C1D-AC74-CCC3073B2F89}"/>
              </a:ext>
            </a:extLst>
          </p:cNvPr>
          <p:cNvSpPr txBox="1">
            <a:spLocks noChangeArrowheads="1"/>
          </p:cNvSpPr>
          <p:nvPr/>
        </p:nvSpPr>
        <p:spPr bwMode="auto">
          <a:xfrm>
            <a:off x="320675" y="1817248"/>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5606" name="Footer Placeholder 2">
            <a:extLst>
              <a:ext uri="{FF2B5EF4-FFF2-40B4-BE49-F238E27FC236}">
                <a16:creationId xmlns:a16="http://schemas.microsoft.com/office/drawing/2014/main" xmlns="" id="{E415DCE8-D036-4743-A336-577FF9BA98C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9" name="Text Box 10">
            <a:extLst>
              <a:ext uri="{FF2B5EF4-FFF2-40B4-BE49-F238E27FC236}">
                <a16:creationId xmlns:a16="http://schemas.microsoft.com/office/drawing/2014/main" xmlns="" id="{0544E7CC-76E9-4F0F-8D5B-0465EBB943F6}"/>
              </a:ext>
            </a:extLst>
          </p:cNvPr>
          <p:cNvSpPr txBox="1">
            <a:spLocks noChangeArrowheads="1"/>
          </p:cNvSpPr>
          <p:nvPr/>
        </p:nvSpPr>
        <p:spPr bwMode="auto">
          <a:xfrm>
            <a:off x="5924935" y="3340943"/>
            <a:ext cx="22098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4 in Appendix B.</a:t>
            </a:r>
            <a:endParaRPr lang="en-US" altLang="en-US" sz="2600" dirty="0">
              <a:latin typeface="Times New Roman" panose="02020603050405020304" pitchFamily="18" charset="0"/>
              <a:sym typeface="Symbol" panose="05050102010706020507" pitchFamily="18" charset="2"/>
            </a:endParaRPr>
          </a:p>
        </p:txBody>
      </p:sp>
      <p:sp>
        <p:nvSpPr>
          <p:cNvPr id="10" name="Text Box 9">
            <a:extLst>
              <a:ext uri="{FF2B5EF4-FFF2-40B4-BE49-F238E27FC236}">
                <a16:creationId xmlns:a16="http://schemas.microsoft.com/office/drawing/2014/main" xmlns="" id="{05AF073C-395F-46BF-8B50-8FDDD41C5034}"/>
              </a:ext>
            </a:extLst>
          </p:cNvPr>
          <p:cNvSpPr txBox="1">
            <a:spLocks noChangeArrowheads="1"/>
          </p:cNvSpPr>
          <p:nvPr/>
        </p:nvSpPr>
        <p:spPr bwMode="auto">
          <a:xfrm>
            <a:off x="5924935" y="2727190"/>
            <a:ext cx="19812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Identify </a:t>
            </a:r>
            <a:r>
              <a:rPr lang="en-US" altLang="en-US" sz="2600" i="1" dirty="0">
                <a:latin typeface="Times New Roman" panose="02020603050405020304" pitchFamily="18" charset="0"/>
                <a:sym typeface="Symbol" panose="05050102010706020507" pitchFamily="18" charset="2"/>
              </a:rPr>
              <a:t></a:t>
            </a:r>
            <a:r>
              <a:rPr lang="en-US" altLang="en-US" sz="2600" dirty="0">
                <a:latin typeface="Times New Roman" panose="02020603050405020304" pitchFamily="18" charset="0"/>
                <a:sym typeface="Symbol" panose="05050102010706020507" pitchFamily="18" charset="2"/>
              </a:rPr>
              <a:t>.</a:t>
            </a:r>
          </a:p>
        </p:txBody>
      </p:sp>
    </p:spTree>
    <p:extLst>
      <p:ext uri="{BB962C8B-B14F-4D97-AF65-F5344CB8AC3E}">
        <p14:creationId xmlns:p14="http://schemas.microsoft.com/office/powerpoint/2010/main" val="1497840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803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6803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6803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a:extLst>
              <a:ext uri="{FF2B5EF4-FFF2-40B4-BE49-F238E27FC236}">
                <a16:creationId xmlns:a16="http://schemas.microsoft.com/office/drawing/2014/main" xmlns="" id="{6D256E2D-FCAB-4B63-89F3-8C509939A08B}"/>
              </a:ext>
            </a:extLst>
          </p:cNvPr>
          <p:cNvSpPr txBox="1">
            <a:spLocks noChangeArrowheads="1"/>
          </p:cNvSpPr>
          <p:nvPr/>
        </p:nvSpPr>
        <p:spPr bwMode="auto">
          <a:xfrm>
            <a:off x="276225" y="1219200"/>
            <a:ext cx="861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068036" name="Text Box 4">
            <a:extLst>
              <a:ext uri="{FF2B5EF4-FFF2-40B4-BE49-F238E27FC236}">
                <a16:creationId xmlns:a16="http://schemas.microsoft.com/office/drawing/2014/main" xmlns="" id="{9D51D9AD-06BF-4E34-B195-B708885052CB}"/>
              </a:ext>
            </a:extLst>
          </p:cNvPr>
          <p:cNvSpPr txBox="1">
            <a:spLocks noChangeArrowheads="1"/>
          </p:cNvSpPr>
          <p:nvPr/>
        </p:nvSpPr>
        <p:spPr bwMode="auto">
          <a:xfrm>
            <a:off x="366713" y="2748679"/>
            <a:ext cx="5068887" cy="2312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startAt="7"/>
            </a:pPr>
            <a:r>
              <a:rPr lang="en-US" altLang="en-US" sz="2600" dirty="0">
                <a:latin typeface="Times New Roman" panose="02020603050405020304" pitchFamily="18" charset="0"/>
                <a:sym typeface="Symbol" panose="05050102010706020507" pitchFamily="18" charset="2"/>
              </a:rPr>
              <a:t>Make a decision to reject or fail to reject the null hypothesis.</a:t>
            </a:r>
            <a:br>
              <a:rPr lang="en-US" altLang="en-US" sz="2600" dirty="0">
                <a:latin typeface="Times New Roman" panose="02020603050405020304" pitchFamily="18" charset="0"/>
                <a:sym typeface="Symbol" panose="05050102010706020507" pitchFamily="18" charset="2"/>
              </a:rPr>
            </a:b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startAt="7"/>
            </a:pPr>
            <a:r>
              <a:rPr lang="en-US" altLang="en-US" sz="2600" dirty="0">
                <a:latin typeface="Times New Roman" panose="02020603050405020304" pitchFamily="18" charset="0"/>
                <a:sym typeface="Symbol" panose="05050102010706020507" pitchFamily="18" charset="2"/>
              </a:rPr>
              <a:t>Interpret the decision in the context of the original claim.</a:t>
            </a:r>
          </a:p>
        </p:txBody>
      </p:sp>
      <p:sp>
        <p:nvSpPr>
          <p:cNvPr id="10" name="Text Box 7">
            <a:extLst>
              <a:ext uri="{FF2B5EF4-FFF2-40B4-BE49-F238E27FC236}">
                <a16:creationId xmlns:a16="http://schemas.microsoft.com/office/drawing/2014/main" xmlns="" id="{DB4204B8-76E4-4EF1-A568-E4B02782DA58}"/>
              </a:ext>
            </a:extLst>
          </p:cNvPr>
          <p:cNvSpPr txBox="1">
            <a:spLocks noChangeArrowheads="1"/>
          </p:cNvSpPr>
          <p:nvPr/>
        </p:nvSpPr>
        <p:spPr bwMode="auto">
          <a:xfrm>
            <a:off x="5730875" y="2769317"/>
            <a:ext cx="305435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z</a:t>
            </a:r>
            <a:r>
              <a:rPr lang="en-US" altLang="en-US" sz="2600">
                <a:latin typeface="Times New Roman" panose="02020603050405020304" pitchFamily="18" charset="0"/>
              </a:rPr>
              <a:t> 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r>
              <a:rPr lang="en-US" altLang="en-US" sz="2600" baseline="-25000">
                <a:latin typeface="Times New Roman" panose="02020603050405020304" pitchFamily="18" charset="0"/>
              </a:rPr>
              <a:t>  </a:t>
            </a:r>
            <a:r>
              <a:rPr lang="en-US" altLang="en-US" sz="2600">
                <a:latin typeface="Times New Roman" panose="02020603050405020304" pitchFamily="18" charset="0"/>
              </a:rPr>
              <a:t>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endParaRPr lang="en-US" altLang="en-US" sz="2600">
              <a:latin typeface="Times New Roman" panose="02020603050405020304" pitchFamily="18" charset="0"/>
              <a:sym typeface="Symbol" panose="05050102010706020507" pitchFamily="18" charset="2"/>
            </a:endParaRPr>
          </a:p>
        </p:txBody>
      </p:sp>
      <p:sp>
        <p:nvSpPr>
          <p:cNvPr id="27653" name="Text Box 26">
            <a:extLst>
              <a:ext uri="{FF2B5EF4-FFF2-40B4-BE49-F238E27FC236}">
                <a16:creationId xmlns:a16="http://schemas.microsoft.com/office/drawing/2014/main" xmlns="" id="{566327E7-CCCE-4D38-A627-CE5CB66511E5}"/>
              </a:ext>
            </a:extLst>
          </p:cNvPr>
          <p:cNvSpPr txBox="1">
            <a:spLocks noChangeArrowheads="1"/>
          </p:cNvSpPr>
          <p:nvPr/>
        </p:nvSpPr>
        <p:spPr bwMode="auto">
          <a:xfrm>
            <a:off x="366713" y="1835867"/>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7654" name="Footer Placeholder 2">
            <a:extLst>
              <a:ext uri="{FF2B5EF4-FFF2-40B4-BE49-F238E27FC236}">
                <a16:creationId xmlns:a16="http://schemas.microsoft.com/office/drawing/2014/main" xmlns="" id="{60BEC51E-2492-464E-AE5C-E0702BBD45B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1" name="Rectangle 2">
            <a:extLst>
              <a:ext uri="{FF2B5EF4-FFF2-40B4-BE49-F238E27FC236}">
                <a16:creationId xmlns:a16="http://schemas.microsoft.com/office/drawing/2014/main" xmlns="" id="{3D9B9247-A441-4BE0-B8C2-F87399F2A96B}"/>
              </a:ext>
            </a:extLst>
          </p:cNvPr>
          <p:cNvSpPr>
            <a:spLocks noGrp="1" noChangeArrowheads="1"/>
          </p:cNvSpPr>
          <p:nvPr>
            <p:ph type="title"/>
          </p:nvPr>
        </p:nvSpPr>
        <p:spPr>
          <a:xfrm>
            <a:off x="69683" y="313455"/>
            <a:ext cx="9023684" cy="1143000"/>
          </a:xfrm>
        </p:spPr>
        <p:txBody>
          <a:bodyPr/>
          <a:lstStyle/>
          <a:p>
            <a:pPr eaLnBrk="1" hangingPunct="1"/>
            <a:r>
              <a:rPr lang="en-US" altLang="en-US" sz="3600" dirty="0"/>
              <a:t>Using a Two</a:t>
            </a:r>
            <a:r>
              <a:rPr lang="en-US" altLang="en-US" sz="3600" dirty="0">
                <a:latin typeface="Times New Roman" panose="02020603050405020304" pitchFamily="18" charset="0"/>
              </a:rPr>
              <a:t>-</a:t>
            </a:r>
            <a:r>
              <a:rPr lang="en-US" altLang="en-US" sz="3600" dirty="0"/>
              <a:t>Sample </a:t>
            </a:r>
            <a:r>
              <a:rPr lang="en-US" altLang="en-US" sz="3600" i="1" dirty="0"/>
              <a:t>z</a:t>
            </a:r>
            <a:r>
              <a:rPr lang="en-US" altLang="en-US" sz="3600" dirty="0">
                <a:latin typeface="Times New Roman" panose="02020603050405020304" pitchFamily="18" charset="0"/>
              </a:rPr>
              <a:t>-</a:t>
            </a:r>
            <a:r>
              <a:rPr lang="en-US" altLang="en-US" sz="3600" dirty="0"/>
              <a:t>Test for the Difference Between Means (Independent Samples, </a:t>
            </a:r>
            <a:r>
              <a:rPr lang="en-US" sz="3600" i="1" dirty="0">
                <a:latin typeface="Symbol" panose="05050102010706020507" pitchFamily="18" charset="2"/>
              </a:rPr>
              <a:t>s</a:t>
            </a:r>
            <a:r>
              <a:rPr lang="en-US" sz="3600" baseline="-25000" dirty="0"/>
              <a:t>1</a:t>
            </a:r>
            <a:r>
              <a:rPr lang="en-US" sz="3600" dirty="0"/>
              <a:t> and </a:t>
            </a:r>
            <a:r>
              <a:rPr lang="en-US" sz="3600" i="1" dirty="0">
                <a:latin typeface="Symbol" panose="05050102010706020507" pitchFamily="18" charset="2"/>
              </a:rPr>
              <a:t>s</a:t>
            </a:r>
            <a:r>
              <a:rPr lang="en-US" sz="3600" baseline="-25000" dirty="0"/>
              <a:t>2</a:t>
            </a:r>
            <a:r>
              <a:rPr lang="en-US" altLang="en-US" sz="3600" dirty="0"/>
              <a:t>  Known)</a:t>
            </a:r>
            <a:endParaRPr lang="el-GR" altLang="en-US" sz="3600" i="1" dirty="0"/>
          </a:p>
        </p:txBody>
      </p:sp>
    </p:spTree>
    <p:extLst>
      <p:ext uri="{BB962C8B-B14F-4D97-AF65-F5344CB8AC3E}">
        <p14:creationId xmlns:p14="http://schemas.microsoft.com/office/powerpoint/2010/main" val="12375483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6803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02F8F-2389-469F-B96F-210E24566220}"/>
              </a:ext>
            </a:extLst>
          </p:cNvPr>
          <p:cNvSpPr>
            <a:spLocks noGrp="1"/>
          </p:cNvSpPr>
          <p:nvPr>
            <p:ph type="title"/>
          </p:nvPr>
        </p:nvSpPr>
        <p:spPr>
          <a:xfrm>
            <a:off x="0" y="114300"/>
            <a:ext cx="9144000" cy="1143000"/>
          </a:xfrm>
        </p:spPr>
        <p:txBody>
          <a:bodyPr/>
          <a:lstStyle/>
          <a:p>
            <a:pPr eaLnBrk="1" hangingPunct="1">
              <a:defRPr/>
            </a:pPr>
            <a:r>
              <a:rPr lang="en-US" dirty="0">
                <a:solidFill>
                  <a:schemeClr val="accent3"/>
                </a:solidFill>
                <a:ea typeface="+mj-ea"/>
                <a:cs typeface="+mj-cs"/>
              </a:rPr>
              <a:t>Example: Two</a:t>
            </a:r>
            <a:r>
              <a:rPr lang="en-US" dirty="0">
                <a:solidFill>
                  <a:schemeClr val="accent3"/>
                </a:solidFill>
                <a:latin typeface="Times New Roman" pitchFamily="18" charset="0"/>
                <a:ea typeface="+mj-ea"/>
                <a:cs typeface="+mj-cs"/>
              </a:rPr>
              <a:t>-</a:t>
            </a:r>
            <a:r>
              <a:rPr lang="en-US" dirty="0">
                <a:solidFill>
                  <a:schemeClr val="accent3"/>
                </a:solidFill>
                <a:ea typeface="+mj-ea"/>
                <a:cs typeface="+mj-cs"/>
              </a:rPr>
              <a:t>Sample </a:t>
            </a:r>
            <a:r>
              <a:rPr lang="en-US" i="1" dirty="0">
                <a:solidFill>
                  <a:schemeClr val="accent3"/>
                </a:solidFill>
                <a:ea typeface="+mj-ea"/>
                <a:cs typeface="+mj-cs"/>
              </a:rPr>
              <a:t>z</a:t>
            </a:r>
            <a:r>
              <a:rPr lang="en-US" dirty="0">
                <a:solidFill>
                  <a:schemeClr val="accent3"/>
                </a:solidFill>
                <a:latin typeface="Times New Roman" pitchFamily="18" charset="0"/>
                <a:ea typeface="+mj-ea"/>
                <a:cs typeface="+mj-cs"/>
              </a:rPr>
              <a:t>-</a:t>
            </a:r>
            <a:r>
              <a:rPr lang="en-US" dirty="0">
                <a:solidFill>
                  <a:schemeClr val="accent3"/>
                </a:solidFill>
                <a:ea typeface="+mj-ea"/>
                <a:cs typeface="+mj-cs"/>
              </a:rPr>
              <a:t>Test for the Difference Between Means</a:t>
            </a:r>
          </a:p>
        </p:txBody>
      </p:sp>
      <p:sp>
        <p:nvSpPr>
          <p:cNvPr id="25603" name="Content Placeholder 2">
            <a:extLst>
              <a:ext uri="{FF2B5EF4-FFF2-40B4-BE49-F238E27FC236}">
                <a16:creationId xmlns:a16="http://schemas.microsoft.com/office/drawing/2014/main" xmlns="" id="{13A54FD7-D983-4FA1-8639-C1D90E7AF032}"/>
              </a:ext>
            </a:extLst>
          </p:cNvPr>
          <p:cNvSpPr>
            <a:spLocks noGrp="1"/>
          </p:cNvSpPr>
          <p:nvPr>
            <p:ph idx="1"/>
          </p:nvPr>
        </p:nvSpPr>
        <p:spPr>
          <a:xfrm>
            <a:off x="457200" y="1230313"/>
            <a:ext cx="8485188" cy="3341687"/>
          </a:xfrm>
        </p:spPr>
        <p:txBody>
          <a:bodyPr/>
          <a:lstStyle/>
          <a:p>
            <a:pPr marL="0" indent="0">
              <a:buNone/>
            </a:pPr>
            <a:r>
              <a:rPr lang="en-US" altLang="en-US" dirty="0"/>
              <a:t>A credit card watchdog group claims that there is a difference in the mean credit card debts of households in California and Florida. The results of a random survey of 250 households from each state are shown at the left. The two samples are independent. Assume that </a:t>
            </a:r>
            <a:r>
              <a:rPr lang="el-GR" altLang="en-US" i="1" dirty="0"/>
              <a:t>σ</a:t>
            </a:r>
            <a:r>
              <a:rPr lang="en-US" altLang="en-US" baseline="-25000" dirty="0"/>
              <a:t>1</a:t>
            </a:r>
            <a:r>
              <a:rPr lang="en-US" altLang="en-US" dirty="0"/>
              <a:t> = $960 for California and </a:t>
            </a:r>
            <a:r>
              <a:rPr lang="el-GR" altLang="en-US" i="1" dirty="0"/>
              <a:t>σ</a:t>
            </a:r>
            <a:r>
              <a:rPr lang="en-US" altLang="en-US" baseline="-25000" dirty="0"/>
              <a:t>2</a:t>
            </a:r>
            <a:r>
              <a:rPr lang="en-US" altLang="en-US" dirty="0"/>
              <a:t> = $845 for Florida. Do the results support the group’s claim? Use </a:t>
            </a:r>
            <a:r>
              <a:rPr lang="el-GR" altLang="en-US" i="1" dirty="0"/>
              <a:t>α</a:t>
            </a:r>
            <a:r>
              <a:rPr lang="en-US" altLang="en-US" dirty="0"/>
              <a:t> = 0.05. </a:t>
            </a:r>
            <a:r>
              <a:rPr lang="en-US" i="1" dirty="0">
                <a:solidFill>
                  <a:schemeClr val="tx2">
                    <a:lumMod val="75000"/>
                  </a:schemeClr>
                </a:solidFill>
              </a:rPr>
              <a:t>(</a:t>
            </a:r>
            <a:r>
              <a:rPr lang="en-US" i="1" dirty="0">
                <a:solidFill>
                  <a:srgbClr val="2C3E76"/>
                </a:solidFill>
              </a:rPr>
              <a:t>Adapted from </a:t>
            </a:r>
            <a:r>
              <a:rPr lang="en-US" i="1" dirty="0">
                <a:solidFill>
                  <a:schemeClr val="tx2">
                    <a:lumMod val="75000"/>
                  </a:schemeClr>
                </a:solidFill>
              </a:rPr>
              <a:t>Federal Reserve Bank of New York)</a:t>
            </a:r>
            <a:endParaRPr lang="en-US" altLang="en-US" dirty="0">
              <a:solidFill>
                <a:schemeClr val="tx2">
                  <a:lumMod val="75000"/>
                </a:schemeClr>
              </a:solidFill>
            </a:endParaRPr>
          </a:p>
        </p:txBody>
      </p:sp>
      <p:sp>
        <p:nvSpPr>
          <p:cNvPr id="29701" name="Footer Placeholder 2">
            <a:extLst>
              <a:ext uri="{FF2B5EF4-FFF2-40B4-BE49-F238E27FC236}">
                <a16:creationId xmlns:a16="http://schemas.microsoft.com/office/drawing/2014/main" xmlns="" id="{B4A23737-F941-4E68-B915-7B3414EF41E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screenshot of a cell phone&#10;&#10;Description generated with very high confidence">
            <a:extLst>
              <a:ext uri="{FF2B5EF4-FFF2-40B4-BE49-F238E27FC236}">
                <a16:creationId xmlns:a16="http://schemas.microsoft.com/office/drawing/2014/main" xmlns="" id="{6CF1E0B7-5E76-4BA2-B140-9D26412820DD}"/>
              </a:ext>
            </a:extLst>
          </p:cNvPr>
          <p:cNvPicPr>
            <a:picLocks noChangeAspect="1"/>
          </p:cNvPicPr>
          <p:nvPr/>
        </p:nvPicPr>
        <p:blipFill rotWithShape="1">
          <a:blip r:embed="rId2">
            <a:extLst>
              <a:ext uri="{28A0092B-C50C-407E-A947-70E740481C1C}">
                <a14:useLocalDpi xmlns:a14="http://schemas.microsoft.com/office/drawing/2010/main" val="0"/>
              </a:ext>
            </a:extLst>
          </a:blip>
          <a:srcRect l="4531" t="37804" r="4416"/>
          <a:stretch/>
        </p:blipFill>
        <p:spPr>
          <a:xfrm>
            <a:off x="2502568" y="4846319"/>
            <a:ext cx="3337913" cy="1410101"/>
          </a:xfrm>
          <a:prstGeom prst="rect">
            <a:avLst/>
          </a:prstGeom>
        </p:spPr>
      </p:pic>
    </p:spTree>
    <p:extLst>
      <p:ext uri="{BB962C8B-B14F-4D97-AF65-F5344CB8AC3E}">
        <p14:creationId xmlns:p14="http://schemas.microsoft.com/office/powerpoint/2010/main" val="340559539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BC4B31B3-73F8-4E68-829C-48DE1ED74A98}"/>
                  </a:ext>
                </a:extLst>
              </p:cNvPr>
              <p:cNvSpPr>
                <a:spLocks noGrp="1"/>
              </p:cNvSpPr>
              <p:nvPr>
                <p:ph idx="1"/>
              </p:nvPr>
            </p:nvSpPr>
            <p:spPr>
              <a:xfrm>
                <a:off x="457200" y="1417638"/>
                <a:ext cx="8229600" cy="4525963"/>
              </a:xfrm>
            </p:spPr>
            <p:txBody>
              <a:bodyPr/>
              <a:lstStyle/>
              <a:p>
                <a:pPr marL="0" indent="0">
                  <a:buNone/>
                </a:pPr>
                <a:r>
                  <a:rPr lang="en-US" b="1" dirty="0">
                    <a:solidFill>
                      <a:schemeClr val="accent3"/>
                    </a:solidFill>
                    <a:latin typeface="+mn-lt"/>
                  </a:rPr>
                  <a:t>Solution:</a:t>
                </a:r>
              </a:p>
              <a:p>
                <a:pPr marL="0" indent="0">
                  <a:buNone/>
                </a:pPr>
                <a:r>
                  <a:rPr lang="en-US" i="1" dirty="0">
                    <a:latin typeface="Symbol" panose="05050102010706020507" pitchFamily="18" charset="2"/>
                  </a:rPr>
                  <a:t>s</a:t>
                </a:r>
                <a:r>
                  <a:rPr lang="en-US" baseline="-25000" dirty="0"/>
                  <a:t>1</a:t>
                </a:r>
                <a:r>
                  <a:rPr lang="en-US" dirty="0"/>
                  <a:t> and </a:t>
                </a:r>
                <a:r>
                  <a:rPr lang="en-US" i="1" dirty="0">
                    <a:latin typeface="Symbol" panose="05050102010706020507" pitchFamily="18" charset="2"/>
                  </a:rPr>
                  <a:t>s</a:t>
                </a:r>
                <a:r>
                  <a:rPr lang="en-US" baseline="-25000" dirty="0"/>
                  <a:t>2</a:t>
                </a:r>
                <a:r>
                  <a:rPr lang="en-US" dirty="0"/>
                  <a:t> are known, the samples are random and independent, and both </a:t>
                </a:r>
                <a:r>
                  <a:rPr lang="en-US" i="1" dirty="0"/>
                  <a:t>n</a:t>
                </a:r>
                <a:r>
                  <a:rPr lang="en-US" baseline="-25000" dirty="0"/>
                  <a:t>1</a:t>
                </a:r>
                <a:r>
                  <a:rPr lang="en-US" dirty="0"/>
                  <a:t> and </a:t>
                </a:r>
                <a:r>
                  <a:rPr lang="en-US" i="1" dirty="0"/>
                  <a:t>n</a:t>
                </a:r>
                <a:r>
                  <a:rPr lang="en-US" baseline="-25000" dirty="0"/>
                  <a:t>2</a:t>
                </a:r>
                <a:r>
                  <a:rPr lang="en-US" dirty="0"/>
                  <a:t> are at least 30. So, you can use the </a:t>
                </a:r>
                <a:r>
                  <a:rPr lang="en-US" i="1" dirty="0"/>
                  <a:t>z</a:t>
                </a:r>
                <a:r>
                  <a:rPr lang="en-US" dirty="0"/>
                  <a:t>-test. The claim is “there is a difference in the mean credit card debts of people in California and Florida.” So, the null and alternative hypotheses are</a:t>
                </a:r>
              </a:p>
              <a:p>
                <a:pPr marL="0" indent="0" algn="ctr">
                  <a:buNone/>
                </a:pPr>
                <a:r>
                  <a:rPr lang="en-US" i="1" dirty="0"/>
                  <a:t>H</a:t>
                </a:r>
                <a:r>
                  <a:rPr lang="en-US" baseline="-25000" dirty="0"/>
                  <a:t>0</a:t>
                </a:r>
                <a:r>
                  <a:rPr lang="en-US" dirty="0"/>
                  <a:t>: </a:t>
                </a:r>
                <a:r>
                  <a:rPr lang="en-US" i="1" dirty="0">
                    <a:latin typeface="Symbol" panose="05050102010706020507" pitchFamily="18" charset="2"/>
                  </a:rPr>
                  <a:t>m</a:t>
                </a:r>
                <a:r>
                  <a:rPr lang="en-US" baseline="-25000" dirty="0"/>
                  <a:t>1</a:t>
                </a:r>
                <a:r>
                  <a:rPr lang="en-US" dirty="0"/>
                  <a:t> = </a:t>
                </a:r>
                <a:r>
                  <a:rPr lang="en-US" i="1" dirty="0">
                    <a:latin typeface="Symbol" panose="05050102010706020507" pitchFamily="18" charset="2"/>
                  </a:rPr>
                  <a:t>m</a:t>
                </a:r>
                <a:r>
                  <a:rPr lang="en-US" baseline="-25000" dirty="0"/>
                  <a:t>2</a:t>
                </a:r>
                <a:r>
                  <a:rPr lang="en-US" dirty="0"/>
                  <a:t> and </a:t>
                </a:r>
                <a:r>
                  <a:rPr lang="en-US" i="1" dirty="0"/>
                  <a:t>H</a:t>
                </a:r>
                <a:r>
                  <a:rPr lang="en-US" i="1" baseline="-25000" dirty="0"/>
                  <a:t>a</a:t>
                </a:r>
                <a:r>
                  <a:rPr lang="en-US" dirty="0"/>
                  <a:t>: </a:t>
                </a:r>
                <a:r>
                  <a:rPr lang="en-US" i="1" dirty="0">
                    <a:latin typeface="Symbol" panose="05050102010706020507" pitchFamily="18" charset="2"/>
                  </a:rPr>
                  <a:t>m</a:t>
                </a:r>
                <a:r>
                  <a:rPr lang="en-US" baseline="-25000" dirty="0"/>
                  <a:t>1</a:t>
                </a:r>
                <a:r>
                  <a:rPr lang="en-US" dirty="0"/>
                  <a:t> </a:t>
                </a:r>
                <a:r>
                  <a:rPr lang="en-US" dirty="0">
                    <a:sym typeface="Symbol" panose="05050102010706020507" pitchFamily="18" charset="2"/>
                  </a:rPr>
                  <a:t></a:t>
                </a:r>
                <a:r>
                  <a:rPr lang="en-US" dirty="0"/>
                  <a:t> </a:t>
                </a:r>
                <a:r>
                  <a:rPr lang="en-US" i="1" dirty="0">
                    <a:latin typeface="Symbol" panose="05050102010706020507" pitchFamily="18" charset="2"/>
                  </a:rPr>
                  <a:t>m</a:t>
                </a:r>
                <a:r>
                  <a:rPr lang="en-US" baseline="-25000" dirty="0"/>
                  <a:t>2</a:t>
                </a:r>
                <a:r>
                  <a:rPr lang="en-US" dirty="0"/>
                  <a:t>. </a:t>
                </a:r>
                <a:r>
                  <a:rPr lang="en-US" dirty="0">
                    <a:solidFill>
                      <a:srgbClr val="C00000"/>
                    </a:solidFill>
                  </a:rPr>
                  <a:t>(Claim)</a:t>
                </a:r>
              </a:p>
              <a:p>
                <a:pPr marL="0" indent="0">
                  <a:buNone/>
                </a:pPr>
                <a:r>
                  <a:rPr lang="en-US" dirty="0"/>
                  <a:t>Because the test is a two-tailed test and the level of significance is </a:t>
                </a:r>
                <a:r>
                  <a:rPr lang="en-US" i="1" dirty="0">
                    <a:latin typeface="Symbol" panose="05050102010706020507" pitchFamily="18" charset="2"/>
                  </a:rPr>
                  <a:t>a</a:t>
                </a:r>
                <a:r>
                  <a:rPr lang="en-US" dirty="0"/>
                  <a:t> = 0.05, the critical values are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i="1" dirty="0"/>
                  <a:t>z</a:t>
                </a:r>
                <a:r>
                  <a:rPr lang="en-US" baseline="-25000" dirty="0"/>
                  <a:t>0</a:t>
                </a:r>
                <a:r>
                  <a:rPr lang="en-US" dirty="0"/>
                  <a:t> =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1.96 and </a:t>
                </a:r>
                <a:r>
                  <a:rPr lang="en-US" i="1" dirty="0"/>
                  <a:t>z</a:t>
                </a:r>
                <a:r>
                  <a:rPr lang="en-US" baseline="-25000" dirty="0"/>
                  <a:t>0</a:t>
                </a:r>
                <a:r>
                  <a:rPr lang="en-US" dirty="0"/>
                  <a:t> = 1.96. The rejection regions are </a:t>
                </a:r>
                <a:r>
                  <a:rPr lang="pl-PL" i="1" dirty="0"/>
                  <a:t>z </a:t>
                </a:r>
                <a:r>
                  <a:rPr lang="en-US" dirty="0"/>
                  <a:t>&lt;</a:t>
                </a:r>
                <a:r>
                  <a:rPr lang="pl-PL" dirty="0"/>
                  <a:t> </a:t>
                </a:r>
                <a:r>
                  <a:rPr lang="pl-PL" dirty="0">
                    <a:latin typeface="Cambria Math" panose="02040503050406030204" pitchFamily="18" charset="0"/>
                    <a:ea typeface="Cambria Math" panose="02040503050406030204" pitchFamily="18" charset="0"/>
                  </a:rPr>
                  <a:t>−</a:t>
                </a:r>
                <a:r>
                  <a:rPr lang="pl-PL" dirty="0"/>
                  <a:t>1.96 and </a:t>
                </a:r>
                <a:r>
                  <a:rPr lang="pl-PL" i="1" dirty="0"/>
                  <a:t>z </a:t>
                </a:r>
                <a:r>
                  <a:rPr lang="en-US" dirty="0"/>
                  <a:t>&gt;</a:t>
                </a:r>
                <a:r>
                  <a:rPr lang="pl-PL" dirty="0"/>
                  <a:t> 1.96.</a:t>
                </a:r>
                <a:endParaRPr lang="en-US" dirty="0"/>
              </a:p>
            </p:txBody>
          </p:sp>
        </mc:Choice>
        <mc:Fallback xmlns="">
          <p:sp>
            <p:nvSpPr>
              <p:cNvPr id="2" name="Content Placeholder 1">
                <a:extLst>
                  <a:ext uri="{FF2B5EF4-FFF2-40B4-BE49-F238E27FC236}">
                    <a16:creationId xmlns:a16="http://schemas.microsoft.com/office/drawing/2014/main" id="{BC4B31B3-73F8-4E68-829C-48DE1ED74A98}"/>
                  </a:ext>
                </a:extLst>
              </p:cNvPr>
              <p:cNvSpPr>
                <a:spLocks noGrp="1" noRot="1" noChangeAspect="1" noMove="1" noResize="1" noEditPoints="1" noAdjustHandles="1" noChangeArrowheads="1" noChangeShapeType="1" noTextEdit="1"/>
              </p:cNvSpPr>
              <p:nvPr>
                <p:ph idx="1"/>
              </p:nvPr>
            </p:nvSpPr>
            <p:spPr>
              <a:xfrm>
                <a:off x="457200" y="1417638"/>
                <a:ext cx="8229600" cy="4525963"/>
              </a:xfrm>
              <a:blipFill>
                <a:blip r:embed="rId2"/>
                <a:stretch>
                  <a:fillRect l="-1481" t="-1482" r="-2444" b="-15229"/>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A7A615D1-BB95-4F29-B3CD-CEE138E4DAA3}"/>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Solution: Two</a:t>
            </a:r>
            <a:r>
              <a:rPr lang="en-US" sz="4000" dirty="0">
                <a:solidFill>
                  <a:schemeClr val="accent3"/>
                </a:solidFill>
                <a:latin typeface="Times New Roman" pitchFamily="18" charset="0"/>
                <a:ea typeface="+mj-ea"/>
                <a:cs typeface="+mj-cs"/>
              </a:rPr>
              <a:t>-</a:t>
            </a:r>
            <a:r>
              <a:rPr lang="en-US" sz="4000" dirty="0">
                <a:solidFill>
                  <a:schemeClr val="accent3"/>
                </a:solidFill>
                <a:ea typeface="+mj-ea"/>
                <a:cs typeface="+mj-cs"/>
              </a:rPr>
              <a:t>Sample </a:t>
            </a:r>
            <a:r>
              <a:rPr lang="en-US" sz="4000" i="1" dirty="0">
                <a:solidFill>
                  <a:schemeClr val="accent3"/>
                </a:solidFill>
                <a:ea typeface="+mj-ea"/>
                <a:cs typeface="+mj-cs"/>
              </a:rPr>
              <a:t>z</a:t>
            </a:r>
            <a:r>
              <a:rPr lang="en-US" sz="4000" dirty="0">
                <a:solidFill>
                  <a:schemeClr val="accent3"/>
                </a:solidFill>
                <a:latin typeface="Times New Roman" pitchFamily="18" charset="0"/>
                <a:ea typeface="+mj-ea"/>
                <a:cs typeface="+mj-cs"/>
              </a:rPr>
              <a:t>-</a:t>
            </a:r>
            <a:r>
              <a:rPr lang="en-US" sz="4000" dirty="0">
                <a:solidFill>
                  <a:schemeClr val="accent3"/>
                </a:solidFill>
                <a:ea typeface="+mj-ea"/>
                <a:cs typeface="+mj-cs"/>
              </a:rPr>
              <a:t>Test for the Difference Between Means</a:t>
            </a:r>
            <a:endParaRPr lang="en-US" sz="4000" dirty="0">
              <a:ea typeface="+mj-ea"/>
              <a:cs typeface="+mj-cs"/>
            </a:endParaRPr>
          </a:p>
        </p:txBody>
      </p:sp>
      <p:sp>
        <p:nvSpPr>
          <p:cNvPr id="30731" name="Footer Placeholder 2">
            <a:extLst>
              <a:ext uri="{FF2B5EF4-FFF2-40B4-BE49-F238E27FC236}">
                <a16:creationId xmlns:a16="http://schemas.microsoft.com/office/drawing/2014/main" xmlns="" id="{E6614570-F235-4DF2-B31B-9D8A127D857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7127615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BC4B31B3-73F8-4E68-829C-48DE1ED74A98}"/>
                  </a:ext>
                </a:extLst>
              </p:cNvPr>
              <p:cNvSpPr>
                <a:spLocks noGrp="1"/>
              </p:cNvSpPr>
              <p:nvPr>
                <p:ph idx="1"/>
              </p:nvPr>
            </p:nvSpPr>
            <p:spPr/>
            <p:txBody>
              <a:bodyPr/>
              <a:lstStyle/>
              <a:p>
                <a:pPr marL="0" indent="0">
                  <a:buNone/>
                </a:pPr>
                <a:r>
                  <a:rPr lang="en-US" dirty="0"/>
                  <a:t>The standardized test statistic is</a:t>
                </a:r>
              </a:p>
              <a:p>
                <a:pPr marL="0" indent="0">
                  <a:buNone/>
                </a:pPr>
                <a:r>
                  <a:rPr lang="en-US" i="1" dirty="0">
                    <a:solidFill>
                      <a:srgbClr val="C00000"/>
                    </a:solidFill>
                  </a:rPr>
                  <a:t>z </a:t>
                </a:r>
                <a:r>
                  <a:rPr lang="en-US" dirty="0">
                    <a:solidFill>
                      <a:srgbClr val="C00000"/>
                    </a:solidFill>
                  </a:rPr>
                  <a:t>= </a:t>
                </a:r>
                <a14:m>
                  <m:oMath xmlns:m="http://schemas.openxmlformats.org/officeDocument/2006/math">
                    <m:f>
                      <m:fPr>
                        <m:ctrlPr>
                          <a:rPr lang="en-US" sz="2400" i="1" smtClean="0">
                            <a:solidFill>
                              <a:srgbClr val="C00000"/>
                            </a:solidFill>
                            <a:latin typeface="Cambria Math" panose="02040503050406030204" pitchFamily="18" charset="0"/>
                          </a:rPr>
                        </m:ctrlPr>
                      </m:fPr>
                      <m:num>
                        <m:r>
                          <a:rPr lang="en-US" altLang="en-US" sz="2400">
                            <a:solidFill>
                              <a:srgbClr val="C00000"/>
                            </a:solidFill>
                            <a:latin typeface="Cambria Math" panose="02040503050406030204" pitchFamily="18" charset="0"/>
                          </a:rPr>
                          <m:t>(</m:t>
                        </m:r>
                        <m:acc>
                          <m:accPr>
                            <m:chr m:val="̅"/>
                            <m:ctrlPr>
                              <a:rPr lang="en-US" altLang="en-US" sz="2400" i="1">
                                <a:solidFill>
                                  <a:srgbClr val="C00000"/>
                                </a:solidFill>
                                <a:latin typeface="Cambria Math" panose="02040503050406030204" pitchFamily="18" charset="0"/>
                              </a:rPr>
                            </m:ctrlPr>
                          </m:accPr>
                          <m:e>
                            <m:r>
                              <m:rPr>
                                <m:nor/>
                              </m:rPr>
                              <a:rPr lang="en-US" altLang="en-US" sz="2400" i="1" dirty="0">
                                <a:solidFill>
                                  <a:srgbClr val="C00000"/>
                                </a:solidFill>
                              </a:rPr>
                              <m:t>x</m:t>
                            </m:r>
                          </m:e>
                        </m:acc>
                        <m:r>
                          <m:rPr>
                            <m:nor/>
                          </m:rPr>
                          <a:rPr lang="en-US" altLang="en-US" sz="2400" baseline="-25000" dirty="0">
                            <a:solidFill>
                              <a:srgbClr val="C00000"/>
                            </a:solidFill>
                          </a:rPr>
                          <m:t>1</m:t>
                        </m:r>
                        <m:r>
                          <m:rPr>
                            <m:nor/>
                          </m:rPr>
                          <a:rPr lang="en-US" altLang="en-US" sz="2400" dirty="0">
                            <a:solidFill>
                              <a:srgbClr val="C00000"/>
                            </a:solidFill>
                          </a:rPr>
                          <m:t> </m:t>
                        </m:r>
                        <m:r>
                          <a:rPr lang="en-US" altLang="en-US" sz="2400" i="1">
                            <a:solidFill>
                              <a:srgbClr val="C00000"/>
                            </a:solidFill>
                            <a:latin typeface="Cambria Math" panose="02040503050406030204" pitchFamily="18" charset="0"/>
                          </a:rPr>
                          <m:t>− </m:t>
                        </m:r>
                        <m:acc>
                          <m:accPr>
                            <m:chr m:val="̅"/>
                            <m:ctrlPr>
                              <a:rPr lang="en-US" altLang="en-US" sz="2400" i="1">
                                <a:solidFill>
                                  <a:srgbClr val="C00000"/>
                                </a:solidFill>
                                <a:latin typeface="Cambria Math" panose="02040503050406030204" pitchFamily="18" charset="0"/>
                              </a:rPr>
                            </m:ctrlPr>
                          </m:accPr>
                          <m:e>
                            <m:r>
                              <m:rPr>
                                <m:nor/>
                              </m:rPr>
                              <a:rPr lang="en-US" altLang="en-US" sz="2400" i="1" dirty="0">
                                <a:solidFill>
                                  <a:srgbClr val="C00000"/>
                                </a:solidFill>
                              </a:rPr>
                              <m:t>x</m:t>
                            </m:r>
                          </m:e>
                        </m:acc>
                        <m:r>
                          <m:rPr>
                            <m:nor/>
                          </m:rPr>
                          <a:rPr lang="en-US" altLang="en-US" sz="2400" baseline="-25000" dirty="0">
                            <a:solidFill>
                              <a:srgbClr val="C00000"/>
                            </a:solidFill>
                          </a:rPr>
                          <m:t>2</m:t>
                        </m:r>
                        <m:r>
                          <m:rPr>
                            <m:nor/>
                          </m:rPr>
                          <a:rPr lang="en-US" altLang="en-US" sz="2400" dirty="0">
                            <a:solidFill>
                              <a:srgbClr val="C00000"/>
                            </a:solidFill>
                          </a:rPr>
                          <m:t>)</m:t>
                        </m:r>
                        <m:r>
                          <m:rPr>
                            <m:nor/>
                          </m:rPr>
                          <a:rPr lang="en-US" altLang="en-US" sz="2400" baseline="-25000" dirty="0">
                            <a:solidFill>
                              <a:srgbClr val="C00000"/>
                            </a:solidFill>
                          </a:rPr>
                          <m:t> </m:t>
                        </m:r>
                        <m:r>
                          <m:rPr>
                            <m:nor/>
                          </m:rPr>
                          <a:rPr lang="en-US" sz="2400" dirty="0">
                            <a:solidFill>
                              <a:srgbClr val="C00000"/>
                            </a:solidFill>
                          </a:rPr>
                          <m:t>– (</m:t>
                        </m:r>
                        <m:r>
                          <m:rPr>
                            <m:nor/>
                          </m:rPr>
                          <a:rPr lang="en-US" sz="2400" i="1" dirty="0">
                            <a:solidFill>
                              <a:srgbClr val="C00000"/>
                            </a:solidFill>
                            <a:latin typeface="Symbol" panose="05050102010706020507" pitchFamily="18" charset="2"/>
                          </a:rPr>
                          <m:t>m</m:t>
                        </m:r>
                        <m:r>
                          <m:rPr>
                            <m:nor/>
                          </m:rPr>
                          <a:rPr lang="en-US" sz="2400" baseline="-25000" dirty="0">
                            <a:solidFill>
                              <a:srgbClr val="C00000"/>
                            </a:solidFill>
                          </a:rPr>
                          <m:t>1</m:t>
                        </m:r>
                        <m:r>
                          <m:rPr>
                            <m:nor/>
                          </m:rPr>
                          <a:rPr lang="en-US" sz="2400" dirty="0">
                            <a:solidFill>
                              <a:srgbClr val="C00000"/>
                            </a:solidFill>
                          </a:rPr>
                          <m:t> − </m:t>
                        </m:r>
                        <m:r>
                          <m:rPr>
                            <m:nor/>
                          </m:rPr>
                          <a:rPr lang="en-US" sz="2400" i="1" dirty="0">
                            <a:solidFill>
                              <a:srgbClr val="C00000"/>
                            </a:solidFill>
                            <a:latin typeface="Symbol" panose="05050102010706020507" pitchFamily="18" charset="2"/>
                          </a:rPr>
                          <m:t>m</m:t>
                        </m:r>
                        <m:r>
                          <m:rPr>
                            <m:nor/>
                          </m:rPr>
                          <a:rPr lang="en-US" sz="2400" baseline="-25000" dirty="0">
                            <a:solidFill>
                              <a:srgbClr val="C00000"/>
                            </a:solidFill>
                          </a:rPr>
                          <m:t>2</m:t>
                        </m:r>
                        <m:r>
                          <m:rPr>
                            <m:nor/>
                          </m:rPr>
                          <a:rPr lang="en-US" sz="2400" dirty="0">
                            <a:solidFill>
                              <a:srgbClr val="C00000"/>
                            </a:solidFill>
                          </a:rPr>
                          <m:t>) </m:t>
                        </m:r>
                      </m:num>
                      <m:den>
                        <m:rad>
                          <m:radPr>
                            <m:degHide m:val="on"/>
                            <m:ctrlPr>
                              <a:rPr lang="en-US" sz="2400" i="1">
                                <a:solidFill>
                                  <a:srgbClr val="C00000"/>
                                </a:solidFill>
                                <a:latin typeface="Cambria Math" panose="02040503050406030204" pitchFamily="18" charset="0"/>
                              </a:rPr>
                            </m:ctrlPr>
                          </m:radPr>
                          <m:deg/>
                          <m:e>
                            <m:f>
                              <m:fPr>
                                <m:ctrlPr>
                                  <a:rPr lang="en-US" sz="2400" i="1">
                                    <a:solidFill>
                                      <a:srgbClr val="C00000"/>
                                    </a:solidFill>
                                    <a:latin typeface="Cambria Math" panose="02040503050406030204" pitchFamily="18" charset="0"/>
                                  </a:rPr>
                                </m:ctrlPr>
                              </m:fPr>
                              <m:num>
                                <m:r>
                                  <m:rPr>
                                    <m:nor/>
                                  </m:rPr>
                                  <a:rPr lang="en-US" sz="2400" dirty="0">
                                    <a:solidFill>
                                      <a:srgbClr val="C00000"/>
                                    </a:solidFill>
                                    <a:latin typeface="Symbol" panose="05050102010706020507" pitchFamily="18" charset="2"/>
                                  </a:rPr>
                                  <m:t>s</m:t>
                                </m:r>
                                <m:r>
                                  <m:rPr>
                                    <m:nor/>
                                  </m:rPr>
                                  <a:rPr lang="en-US" sz="2400" baseline="-25000" dirty="0">
                                    <a:solidFill>
                                      <a:srgbClr val="C00000"/>
                                    </a:solidFill>
                                  </a:rPr>
                                  <m:t>1</m:t>
                                </m:r>
                                <m:r>
                                  <m:rPr>
                                    <m:nor/>
                                  </m:rPr>
                                  <a:rPr lang="en-US" sz="2400" baseline="30000" dirty="0">
                                    <a:solidFill>
                                      <a:srgbClr val="C00000"/>
                                    </a:solidFill>
                                  </a:rPr>
                                  <m:t>2 </m:t>
                                </m:r>
                              </m:num>
                              <m:den>
                                <m:r>
                                  <m:rPr>
                                    <m:nor/>
                                  </m:rPr>
                                  <a:rPr lang="en-US" sz="2400" i="1" dirty="0">
                                    <a:solidFill>
                                      <a:srgbClr val="C00000"/>
                                    </a:solidFill>
                                  </a:rPr>
                                  <m:t>n</m:t>
                                </m:r>
                                <m:r>
                                  <m:rPr>
                                    <m:nor/>
                                  </m:rPr>
                                  <a:rPr lang="en-US" sz="2400" b="0" baseline="-25000" dirty="0" smtClean="0">
                                    <a:solidFill>
                                      <a:srgbClr val="C00000"/>
                                    </a:solidFill>
                                  </a:rPr>
                                  <m:t>1</m:t>
                                </m:r>
                              </m:den>
                            </m:f>
                            <m:r>
                              <m:rPr>
                                <m:nor/>
                              </m:rPr>
                              <a:rPr lang="en-US" sz="2400" dirty="0">
                                <a:solidFill>
                                  <a:srgbClr val="C00000"/>
                                </a:solidFill>
                              </a:rPr>
                              <m:t> + </m:t>
                            </m:r>
                            <m:f>
                              <m:fPr>
                                <m:ctrlPr>
                                  <a:rPr lang="en-US" sz="2400" i="1">
                                    <a:solidFill>
                                      <a:srgbClr val="C00000"/>
                                    </a:solidFill>
                                    <a:latin typeface="Cambria Math" panose="02040503050406030204" pitchFamily="18" charset="0"/>
                                  </a:rPr>
                                </m:ctrlPr>
                              </m:fPr>
                              <m:num>
                                <m:r>
                                  <m:rPr>
                                    <m:nor/>
                                  </m:rPr>
                                  <a:rPr lang="en-US" sz="2400" dirty="0">
                                    <a:solidFill>
                                      <a:srgbClr val="C00000"/>
                                    </a:solidFill>
                                    <a:latin typeface="Symbol" panose="05050102010706020507" pitchFamily="18" charset="2"/>
                                  </a:rPr>
                                  <m:t>s</m:t>
                                </m:r>
                                <m:r>
                                  <m:rPr>
                                    <m:nor/>
                                  </m:rPr>
                                  <a:rPr lang="en-US" sz="2400" baseline="-25000" dirty="0">
                                    <a:solidFill>
                                      <a:srgbClr val="C00000"/>
                                    </a:solidFill>
                                  </a:rPr>
                                  <m:t>2</m:t>
                                </m:r>
                                <m:r>
                                  <m:rPr>
                                    <m:nor/>
                                  </m:rPr>
                                  <a:rPr lang="en-US" sz="2400" baseline="30000" dirty="0">
                                    <a:solidFill>
                                      <a:srgbClr val="C00000"/>
                                    </a:solidFill>
                                  </a:rPr>
                                  <m:t>2 </m:t>
                                </m:r>
                              </m:num>
                              <m:den>
                                <m:r>
                                  <m:rPr>
                                    <m:nor/>
                                  </m:rPr>
                                  <a:rPr lang="en-US" sz="2400" i="1" dirty="0">
                                    <a:solidFill>
                                      <a:srgbClr val="C00000"/>
                                    </a:solidFill>
                                  </a:rPr>
                                  <m:t>n</m:t>
                                </m:r>
                                <m:r>
                                  <m:rPr>
                                    <m:nor/>
                                  </m:rPr>
                                  <a:rPr lang="en-US" sz="2400" baseline="-25000" dirty="0">
                                    <a:solidFill>
                                      <a:srgbClr val="C00000"/>
                                    </a:solidFill>
                                  </a:rPr>
                                  <m:t>2 </m:t>
                                </m:r>
                              </m:den>
                            </m:f>
                          </m:e>
                        </m:rad>
                      </m:den>
                    </m:f>
                  </m:oMath>
                </a14:m>
                <a:r>
                  <a:rPr lang="en-US" dirty="0">
                    <a:solidFill>
                      <a:srgbClr val="C00000"/>
                    </a:solidFill>
                  </a:rPr>
                  <a:t> </a:t>
                </a:r>
              </a:p>
              <a:p>
                <a:pPr marL="0" indent="0">
                  <a:buNone/>
                </a:pP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(3060 – 2910) − 0 </m:t>
                        </m:r>
                      </m:num>
                      <m:den>
                        <m:rad>
                          <m:radPr>
                            <m:degHide m:val="on"/>
                            <m:ctrlPr>
                              <a:rPr lang="en-US" i="1">
                                <a:solidFill>
                                  <a:srgbClr val="C00000"/>
                                </a:solidFill>
                                <a:latin typeface="Cambria Math" panose="02040503050406030204" pitchFamily="18" charset="0"/>
                              </a:rPr>
                            </m:ctrlPr>
                          </m:radPr>
                          <m:deg/>
                          <m:e>
                            <m:f>
                              <m:fPr>
                                <m:ctrlPr>
                                  <a:rPr lang="en-US" i="1">
                                    <a:solidFill>
                                      <a:srgbClr val="C00000"/>
                                    </a:solidFill>
                                    <a:latin typeface="Cambria Math" panose="02040503050406030204" pitchFamily="18" charset="0"/>
                                  </a:rPr>
                                </m:ctrlPr>
                              </m:fPr>
                              <m:num>
                                <m:r>
                                  <m:rPr>
                                    <m:nor/>
                                  </m:rPr>
                                  <a:rPr lang="en-US" dirty="0">
                                    <a:solidFill>
                                      <a:srgbClr val="C00000"/>
                                    </a:solidFill>
                                  </a:rPr>
                                  <m:t>960</m:t>
                                </m:r>
                                <m:r>
                                  <m:rPr>
                                    <m:nor/>
                                  </m:rPr>
                                  <a:rPr lang="en-US" baseline="30000" dirty="0">
                                    <a:solidFill>
                                      <a:srgbClr val="C00000"/>
                                    </a:solidFill>
                                  </a:rPr>
                                  <m:t>2</m:t>
                                </m:r>
                              </m:num>
                              <m:den>
                                <m:r>
                                  <m:rPr>
                                    <m:nor/>
                                  </m:rPr>
                                  <a:rPr lang="en-US" dirty="0">
                                    <a:solidFill>
                                      <a:srgbClr val="C00000"/>
                                    </a:solidFill>
                                  </a:rPr>
                                  <m:t>250</m:t>
                                </m:r>
                              </m:den>
                            </m:f>
                            <m:r>
                              <m:rPr>
                                <m:nor/>
                              </m:rPr>
                              <a:rPr lang="en-US" dirty="0">
                                <a:solidFill>
                                  <a:srgbClr val="C00000"/>
                                </a:solidFill>
                              </a:rPr>
                              <m:t> + </m:t>
                            </m:r>
                            <m:f>
                              <m:fPr>
                                <m:ctrlPr>
                                  <a:rPr lang="en-US" i="1">
                                    <a:solidFill>
                                      <a:srgbClr val="C00000"/>
                                    </a:solidFill>
                                    <a:latin typeface="Cambria Math" panose="02040503050406030204" pitchFamily="18" charset="0"/>
                                  </a:rPr>
                                </m:ctrlPr>
                              </m:fPr>
                              <m:num>
                                <m:r>
                                  <m:rPr>
                                    <m:nor/>
                                  </m:rPr>
                                  <a:rPr lang="en-US" dirty="0">
                                    <a:solidFill>
                                      <a:srgbClr val="C00000"/>
                                    </a:solidFill>
                                  </a:rPr>
                                  <m:t>845</m:t>
                                </m:r>
                                <m:r>
                                  <m:rPr>
                                    <m:nor/>
                                  </m:rPr>
                                  <a:rPr lang="en-US" baseline="30000" dirty="0">
                                    <a:solidFill>
                                      <a:srgbClr val="C00000"/>
                                    </a:solidFill>
                                  </a:rPr>
                                  <m:t>2 </m:t>
                                </m:r>
                              </m:num>
                              <m:den>
                                <m:r>
                                  <m:rPr>
                                    <m:nor/>
                                  </m:rPr>
                                  <a:rPr lang="en-US" dirty="0">
                                    <a:solidFill>
                                      <a:srgbClr val="C00000"/>
                                    </a:solidFill>
                                  </a:rPr>
                                  <m:t>250</m:t>
                                </m:r>
                              </m:den>
                            </m:f>
                          </m:e>
                        </m:rad>
                      </m:den>
                    </m:f>
                  </m:oMath>
                </a14:m>
                <a:r>
                  <a:rPr lang="en-US" dirty="0">
                    <a:solidFill>
                      <a:srgbClr val="C00000"/>
                    </a:solidFill>
                  </a:rPr>
                  <a:t>    Assume </a:t>
                </a:r>
                <a:r>
                  <a:rPr lang="en-US" i="1" dirty="0">
                    <a:solidFill>
                      <a:srgbClr val="C00000"/>
                    </a:solidFill>
                    <a:latin typeface="Symbol" panose="05050102010706020507" pitchFamily="18" charset="2"/>
                  </a:rPr>
                  <a:t>m</a:t>
                </a:r>
                <a:r>
                  <a:rPr lang="en-US" baseline="-25000" dirty="0">
                    <a:solidFill>
                      <a:srgbClr val="C00000"/>
                    </a:solidFill>
                  </a:rPr>
                  <a:t>1</a:t>
                </a:r>
                <a:r>
                  <a:rPr lang="en-US" dirty="0">
                    <a:solidFill>
                      <a:srgbClr val="C00000"/>
                    </a:solidFill>
                  </a:rPr>
                  <a:t> = </a:t>
                </a:r>
                <a:r>
                  <a:rPr lang="en-US" i="1" dirty="0">
                    <a:solidFill>
                      <a:srgbClr val="C00000"/>
                    </a:solidFill>
                    <a:latin typeface="Symbol" panose="05050102010706020507" pitchFamily="18" charset="2"/>
                  </a:rPr>
                  <a:t>m</a:t>
                </a:r>
                <a:r>
                  <a:rPr lang="en-US" baseline="-25000" dirty="0">
                    <a:solidFill>
                      <a:srgbClr val="C00000"/>
                    </a:solidFill>
                  </a:rPr>
                  <a:t>2</a:t>
                </a:r>
                <a:r>
                  <a:rPr lang="en-US" dirty="0">
                    <a:solidFill>
                      <a:srgbClr val="C00000"/>
                    </a:solidFill>
                  </a:rPr>
                  <a:t>, so </a:t>
                </a:r>
                <a:r>
                  <a:rPr lang="en-US" i="1" dirty="0">
                    <a:solidFill>
                      <a:srgbClr val="C00000"/>
                    </a:solidFill>
                    <a:latin typeface="Symbol" panose="05050102010706020507" pitchFamily="18" charset="2"/>
                  </a:rPr>
                  <a:t>m</a:t>
                </a:r>
                <a:r>
                  <a:rPr lang="en-US" baseline="-25000" dirty="0">
                    <a:solidFill>
                      <a:srgbClr val="C00000"/>
                    </a:solidFill>
                  </a:rPr>
                  <a:t>1</a:t>
                </a:r>
                <a:r>
                  <a:rPr lang="en-US" dirty="0">
                    <a:solidFill>
                      <a:srgbClr val="C00000"/>
                    </a:solidFill>
                  </a:rPr>
                  <a:t> </a:t>
                </a:r>
                <a14:m>
                  <m:oMath xmlns:m="http://schemas.openxmlformats.org/officeDocument/2006/math">
                    <m:r>
                      <m:rPr>
                        <m:nor/>
                      </m:rPr>
                      <a:rPr lang="en-US" dirty="0">
                        <a:solidFill>
                          <a:srgbClr val="C00000"/>
                        </a:solidFill>
                      </a:rPr>
                      <m:t>−</m:t>
                    </m:r>
                  </m:oMath>
                </a14:m>
                <a:r>
                  <a:rPr lang="en-US" dirty="0">
                    <a:solidFill>
                      <a:srgbClr val="C00000"/>
                    </a:solidFill>
                  </a:rPr>
                  <a:t> </a:t>
                </a:r>
                <a:r>
                  <a:rPr lang="en-US" i="1" dirty="0">
                    <a:solidFill>
                      <a:srgbClr val="C00000"/>
                    </a:solidFill>
                    <a:latin typeface="Symbol" panose="05050102010706020507" pitchFamily="18" charset="2"/>
                  </a:rPr>
                  <a:t>m</a:t>
                </a:r>
                <a:r>
                  <a:rPr lang="en-US" baseline="-25000" dirty="0">
                    <a:solidFill>
                      <a:srgbClr val="C00000"/>
                    </a:solidFill>
                  </a:rPr>
                  <a:t>2</a:t>
                </a:r>
                <a:r>
                  <a:rPr lang="en-US" dirty="0">
                    <a:solidFill>
                      <a:srgbClr val="C00000"/>
                    </a:solidFill>
                  </a:rPr>
                  <a:t> = 0.</a:t>
                </a:r>
              </a:p>
              <a:p>
                <a:pPr marL="0" indent="0">
                  <a:buNone/>
                </a:pPr>
                <a:r>
                  <a:rPr lang="en-US" dirty="0">
                    <a:solidFill>
                      <a:srgbClr val="C00000"/>
                    </a:solidFill>
                  </a:rPr>
                  <a:t> </a:t>
                </a: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1.85.</a:t>
                </a:r>
              </a:p>
            </p:txBody>
          </p:sp>
        </mc:Choice>
        <mc:Fallback xmlns="">
          <p:sp>
            <p:nvSpPr>
              <p:cNvPr id="2" name="Content Placeholder 1">
                <a:extLst>
                  <a:ext uri="{FF2B5EF4-FFF2-40B4-BE49-F238E27FC236}">
                    <a16:creationId xmlns:a16="http://schemas.microsoft.com/office/drawing/2014/main" id="{BC4B31B3-73F8-4E68-829C-48DE1ED74A98}"/>
                  </a:ext>
                </a:extLst>
              </p:cNvPr>
              <p:cNvSpPr>
                <a:spLocks noGrp="1" noRot="1" noChangeAspect="1" noMove="1" noResize="1" noEditPoints="1" noAdjustHandles="1" noChangeArrowheads="1" noChangeShapeType="1" noTextEdit="1"/>
              </p:cNvSpPr>
              <p:nvPr>
                <p:ph idx="1"/>
              </p:nvPr>
            </p:nvSpPr>
            <p:spPr>
              <a:blipFill>
                <a:blip r:embed="rId2"/>
                <a:stretch>
                  <a:fillRect l="-1481" t="-1482" r="-593"/>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A7A615D1-BB95-4F29-B3CD-CEE138E4DAA3}"/>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Solution: Two</a:t>
            </a:r>
            <a:r>
              <a:rPr lang="en-US" sz="4000" dirty="0">
                <a:solidFill>
                  <a:schemeClr val="accent3"/>
                </a:solidFill>
                <a:latin typeface="Times New Roman" pitchFamily="18" charset="0"/>
                <a:ea typeface="+mj-ea"/>
                <a:cs typeface="+mj-cs"/>
              </a:rPr>
              <a:t>-</a:t>
            </a:r>
            <a:r>
              <a:rPr lang="en-US" sz="4000" dirty="0">
                <a:solidFill>
                  <a:schemeClr val="accent3"/>
                </a:solidFill>
                <a:ea typeface="+mj-ea"/>
                <a:cs typeface="+mj-cs"/>
              </a:rPr>
              <a:t>Sample </a:t>
            </a:r>
            <a:r>
              <a:rPr lang="en-US" sz="4000" i="1" dirty="0">
                <a:solidFill>
                  <a:schemeClr val="accent3"/>
                </a:solidFill>
                <a:ea typeface="+mj-ea"/>
                <a:cs typeface="+mj-cs"/>
              </a:rPr>
              <a:t>z</a:t>
            </a:r>
            <a:r>
              <a:rPr lang="en-US" sz="4000" dirty="0">
                <a:solidFill>
                  <a:schemeClr val="accent3"/>
                </a:solidFill>
                <a:latin typeface="Times New Roman" pitchFamily="18" charset="0"/>
                <a:ea typeface="+mj-ea"/>
                <a:cs typeface="+mj-cs"/>
              </a:rPr>
              <a:t>-</a:t>
            </a:r>
            <a:r>
              <a:rPr lang="en-US" sz="4000" dirty="0">
                <a:solidFill>
                  <a:schemeClr val="accent3"/>
                </a:solidFill>
                <a:ea typeface="+mj-ea"/>
                <a:cs typeface="+mj-cs"/>
              </a:rPr>
              <a:t>Test for the Difference Between Means</a:t>
            </a:r>
            <a:endParaRPr lang="en-US" sz="4000" dirty="0">
              <a:ea typeface="+mj-ea"/>
              <a:cs typeface="+mj-cs"/>
            </a:endParaRPr>
          </a:p>
        </p:txBody>
      </p:sp>
      <p:sp>
        <p:nvSpPr>
          <p:cNvPr id="30731" name="Footer Placeholder 2">
            <a:extLst>
              <a:ext uri="{FF2B5EF4-FFF2-40B4-BE49-F238E27FC236}">
                <a16:creationId xmlns:a16="http://schemas.microsoft.com/office/drawing/2014/main" xmlns="" id="{E6614570-F235-4DF2-B31B-9D8A127D857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3375123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4DE97451-DD75-4C1A-BA07-8021C77EF82C}"/>
              </a:ext>
            </a:extLst>
          </p:cNvPr>
          <p:cNvSpPr>
            <a:spLocks noGrp="1"/>
          </p:cNvSpPr>
          <p:nvPr>
            <p:ph type="title"/>
          </p:nvPr>
        </p:nvSpPr>
        <p:spPr/>
        <p:txBody>
          <a:bodyPr/>
          <a:lstStyle/>
          <a:p>
            <a:pPr eaLnBrk="1" hangingPunct="1"/>
            <a:r>
              <a:rPr lang="en-US" altLang="en-US"/>
              <a:t>Chapter Outline</a:t>
            </a:r>
          </a:p>
        </p:txBody>
      </p:sp>
      <p:sp>
        <p:nvSpPr>
          <p:cNvPr id="11266" name="Content Placeholder 2">
            <a:extLst>
              <a:ext uri="{FF2B5EF4-FFF2-40B4-BE49-F238E27FC236}">
                <a16:creationId xmlns:a16="http://schemas.microsoft.com/office/drawing/2014/main" xmlns="" id="{3A3A4932-137E-4763-BB68-6F80C9CBCD9E}"/>
              </a:ext>
            </a:extLst>
          </p:cNvPr>
          <p:cNvSpPr>
            <a:spLocks noGrp="1"/>
          </p:cNvSpPr>
          <p:nvPr>
            <p:ph idx="1"/>
          </p:nvPr>
        </p:nvSpPr>
        <p:spPr/>
        <p:txBody>
          <a:bodyPr/>
          <a:lstStyle/>
          <a:p>
            <a:pPr eaLnBrk="1" hangingPunct="1"/>
            <a:r>
              <a:rPr lang="en-US" altLang="en-US" dirty="0"/>
              <a:t>8.1 Testing the Difference Between Means 	(Independent Samples, </a:t>
            </a:r>
            <a:r>
              <a:rPr lang="en-US" altLang="en-US" i="1" dirty="0">
                <a:sym typeface="Symbol" panose="05050102010706020507" pitchFamily="18" charset="2"/>
              </a:rPr>
              <a:t></a:t>
            </a:r>
            <a:r>
              <a:rPr lang="en-US" altLang="en-US" baseline="-25000" dirty="0">
                <a:sym typeface="Symbol" panose="05050102010706020507" pitchFamily="18" charset="2"/>
              </a:rPr>
              <a:t>1 </a:t>
            </a:r>
            <a:r>
              <a:rPr lang="en-US" altLang="en-US" dirty="0">
                <a:sym typeface="Symbol" panose="05050102010706020507" pitchFamily="18" charset="2"/>
              </a:rPr>
              <a:t>and </a:t>
            </a:r>
            <a:r>
              <a:rPr lang="en-US" altLang="en-US" i="1" dirty="0">
                <a:sym typeface="Symbol" panose="05050102010706020507" pitchFamily="18" charset="2"/>
              </a:rPr>
              <a:t></a:t>
            </a:r>
            <a:r>
              <a:rPr lang="en-US" altLang="en-US" baseline="-25000" dirty="0">
                <a:sym typeface="Symbol" panose="05050102010706020507" pitchFamily="18" charset="2"/>
              </a:rPr>
              <a:t>2</a:t>
            </a:r>
            <a:r>
              <a:rPr lang="en-US" altLang="en-US" dirty="0">
                <a:sym typeface="Symbol" panose="05050102010706020507" pitchFamily="18" charset="2"/>
              </a:rPr>
              <a:t> </a:t>
            </a:r>
            <a:r>
              <a:rPr lang="en-US" altLang="en-US" baseline="-25000" dirty="0">
                <a:sym typeface="Symbol" panose="05050102010706020507" pitchFamily="18" charset="2"/>
              </a:rPr>
              <a:t> </a:t>
            </a:r>
            <a:r>
              <a:rPr lang="en-US" altLang="en-US" dirty="0">
                <a:sym typeface="Symbol" panose="05050102010706020507" pitchFamily="18" charset="2"/>
              </a:rPr>
              <a:t>Known</a:t>
            </a:r>
            <a:r>
              <a:rPr lang="en-US" altLang="en-US" dirty="0"/>
              <a:t>)</a:t>
            </a:r>
          </a:p>
          <a:p>
            <a:pPr eaLnBrk="1" hangingPunct="1"/>
            <a:r>
              <a:rPr lang="en-US" altLang="en-US" dirty="0"/>
              <a:t>8.2 Testing the Difference Between Means 	(Independent Samples, </a:t>
            </a:r>
            <a:r>
              <a:rPr lang="en-US" altLang="en-US" i="1" dirty="0">
                <a:sym typeface="Symbol" panose="05050102010706020507" pitchFamily="18" charset="2"/>
              </a:rPr>
              <a:t></a:t>
            </a:r>
            <a:r>
              <a:rPr lang="en-US" altLang="en-US" baseline="-25000" dirty="0">
                <a:sym typeface="Symbol" panose="05050102010706020507" pitchFamily="18" charset="2"/>
              </a:rPr>
              <a:t>1 </a:t>
            </a:r>
            <a:r>
              <a:rPr lang="en-US" altLang="en-US" dirty="0">
                <a:sym typeface="Symbol" panose="05050102010706020507" pitchFamily="18" charset="2"/>
              </a:rPr>
              <a:t>and </a:t>
            </a:r>
            <a:r>
              <a:rPr lang="en-US" altLang="en-US" i="1" dirty="0">
                <a:sym typeface="Symbol" panose="05050102010706020507" pitchFamily="18" charset="2"/>
              </a:rPr>
              <a:t></a:t>
            </a:r>
            <a:r>
              <a:rPr lang="en-US" altLang="en-US" baseline="-25000" dirty="0">
                <a:sym typeface="Symbol" panose="05050102010706020507" pitchFamily="18" charset="2"/>
              </a:rPr>
              <a:t>2</a:t>
            </a:r>
            <a:r>
              <a:rPr lang="en-US" altLang="en-US" dirty="0">
                <a:sym typeface="Symbol" panose="05050102010706020507" pitchFamily="18" charset="2"/>
              </a:rPr>
              <a:t> </a:t>
            </a:r>
            <a:r>
              <a:rPr lang="en-US" altLang="en-US" baseline="-25000" dirty="0">
                <a:sym typeface="Symbol" panose="05050102010706020507" pitchFamily="18" charset="2"/>
              </a:rPr>
              <a:t> </a:t>
            </a:r>
            <a:r>
              <a:rPr lang="en-US" altLang="en-US" dirty="0">
                <a:sym typeface="Symbol" panose="05050102010706020507" pitchFamily="18" charset="2"/>
              </a:rPr>
              <a:t>Unknown</a:t>
            </a:r>
            <a:r>
              <a:rPr lang="en-US" altLang="en-US" dirty="0"/>
              <a:t>)</a:t>
            </a:r>
          </a:p>
          <a:p>
            <a:pPr eaLnBrk="1" hangingPunct="1"/>
            <a:r>
              <a:rPr lang="en-US" altLang="en-US" dirty="0"/>
              <a:t>8.3 Testing the Difference Between Means </a:t>
            </a:r>
            <a:br>
              <a:rPr lang="en-US" altLang="en-US" dirty="0"/>
            </a:br>
            <a:r>
              <a:rPr lang="en-US" altLang="en-US" dirty="0"/>
              <a:t>      (Dependent Samples)</a:t>
            </a:r>
          </a:p>
          <a:p>
            <a:pPr eaLnBrk="1" hangingPunct="1"/>
            <a:r>
              <a:rPr lang="en-US" altLang="en-US" dirty="0"/>
              <a:t>8.4 Testing the Difference Between Proportions</a:t>
            </a:r>
          </a:p>
        </p:txBody>
      </p:sp>
      <p:sp>
        <p:nvSpPr>
          <p:cNvPr id="11267" name="Footer Placeholder 2">
            <a:extLst>
              <a:ext uri="{FF2B5EF4-FFF2-40B4-BE49-F238E27FC236}">
                <a16:creationId xmlns:a16="http://schemas.microsoft.com/office/drawing/2014/main" xmlns="" id="{04B2FA86-CDFA-4CCE-BFE3-AF880577007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61257763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BC4B31B3-73F8-4E68-829C-48DE1ED74A98}"/>
              </a:ext>
            </a:extLst>
          </p:cNvPr>
          <p:cNvSpPr>
            <a:spLocks noGrp="1"/>
          </p:cNvSpPr>
          <p:nvPr>
            <p:ph idx="1"/>
          </p:nvPr>
        </p:nvSpPr>
        <p:spPr/>
        <p:txBody>
          <a:bodyPr/>
          <a:lstStyle/>
          <a:p>
            <a:pPr marL="0" indent="0">
              <a:buNone/>
            </a:pPr>
            <a:r>
              <a:rPr lang="en-US" dirty="0"/>
              <a:t>The figure shows the location of the rejection regions and the standardized test statistic </a:t>
            </a:r>
            <a:r>
              <a:rPr lang="en-US" i="1" dirty="0"/>
              <a:t>z</a:t>
            </a:r>
            <a:r>
              <a:rPr lang="en-US" dirty="0"/>
              <a:t>. Because </a:t>
            </a:r>
            <a:r>
              <a:rPr lang="en-US" i="1" dirty="0"/>
              <a:t>z </a:t>
            </a:r>
            <a:r>
              <a:rPr lang="en-US" dirty="0"/>
              <a:t>is not in the rejection region, you </a:t>
            </a:r>
            <a:r>
              <a:rPr lang="en-US" dirty="0">
                <a:solidFill>
                  <a:srgbClr val="C00000"/>
                </a:solidFill>
              </a:rPr>
              <a:t>fail to reject the null hypothesis</a:t>
            </a:r>
            <a:r>
              <a:rPr lang="en-US" dirty="0"/>
              <a:t>.</a:t>
            </a:r>
            <a:endParaRPr lang="en-US" dirty="0">
              <a:solidFill>
                <a:srgbClr val="C00000"/>
              </a:solidFill>
            </a:endParaRPr>
          </a:p>
        </p:txBody>
      </p:sp>
      <p:sp>
        <p:nvSpPr>
          <p:cNvPr id="5" name="Title 4">
            <a:extLst>
              <a:ext uri="{FF2B5EF4-FFF2-40B4-BE49-F238E27FC236}">
                <a16:creationId xmlns:a16="http://schemas.microsoft.com/office/drawing/2014/main" xmlns="" id="{A7A615D1-BB95-4F29-B3CD-CEE138E4DAA3}"/>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Solution: Two</a:t>
            </a:r>
            <a:r>
              <a:rPr lang="en-US" sz="4000" dirty="0">
                <a:solidFill>
                  <a:schemeClr val="accent3"/>
                </a:solidFill>
                <a:latin typeface="Times New Roman" pitchFamily="18" charset="0"/>
                <a:ea typeface="+mj-ea"/>
                <a:cs typeface="+mj-cs"/>
              </a:rPr>
              <a:t>-</a:t>
            </a:r>
            <a:r>
              <a:rPr lang="en-US" sz="4000" dirty="0">
                <a:solidFill>
                  <a:schemeClr val="accent3"/>
                </a:solidFill>
                <a:ea typeface="+mj-ea"/>
                <a:cs typeface="+mj-cs"/>
              </a:rPr>
              <a:t>Sample </a:t>
            </a:r>
            <a:r>
              <a:rPr lang="en-US" sz="4000" i="1" dirty="0">
                <a:solidFill>
                  <a:schemeClr val="accent3"/>
                </a:solidFill>
                <a:ea typeface="+mj-ea"/>
                <a:cs typeface="+mj-cs"/>
              </a:rPr>
              <a:t>z</a:t>
            </a:r>
            <a:r>
              <a:rPr lang="en-US" sz="4000" dirty="0">
                <a:solidFill>
                  <a:schemeClr val="accent3"/>
                </a:solidFill>
                <a:latin typeface="Times New Roman" pitchFamily="18" charset="0"/>
                <a:ea typeface="+mj-ea"/>
                <a:cs typeface="+mj-cs"/>
              </a:rPr>
              <a:t>-</a:t>
            </a:r>
            <a:r>
              <a:rPr lang="en-US" sz="4000" dirty="0">
                <a:solidFill>
                  <a:schemeClr val="accent3"/>
                </a:solidFill>
                <a:ea typeface="+mj-ea"/>
                <a:cs typeface="+mj-cs"/>
              </a:rPr>
              <a:t>Test for the Difference Between Means</a:t>
            </a:r>
            <a:endParaRPr lang="en-US" sz="4000" dirty="0">
              <a:ea typeface="+mj-ea"/>
              <a:cs typeface="+mj-cs"/>
            </a:endParaRPr>
          </a:p>
        </p:txBody>
      </p:sp>
      <p:sp>
        <p:nvSpPr>
          <p:cNvPr id="30731" name="Footer Placeholder 2">
            <a:extLst>
              <a:ext uri="{FF2B5EF4-FFF2-40B4-BE49-F238E27FC236}">
                <a16:creationId xmlns:a16="http://schemas.microsoft.com/office/drawing/2014/main" xmlns="" id="{E6614570-F235-4DF2-B31B-9D8A127D857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6" name="Picture 5" descr="A close up of a map&#10;&#10;Description generated with very high confidence">
            <a:extLst>
              <a:ext uri="{FF2B5EF4-FFF2-40B4-BE49-F238E27FC236}">
                <a16:creationId xmlns:a16="http://schemas.microsoft.com/office/drawing/2014/main" xmlns="" id="{1B97B9AD-3BEE-4C9F-9546-4D73D6AF4F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903" y="3583005"/>
            <a:ext cx="3909068" cy="2368301"/>
          </a:xfrm>
          <a:prstGeom prst="rect">
            <a:avLst/>
          </a:prstGeom>
        </p:spPr>
      </p:pic>
      <p:sp>
        <p:nvSpPr>
          <p:cNvPr id="7" name="Rectangle 6">
            <a:extLst>
              <a:ext uri="{FF2B5EF4-FFF2-40B4-BE49-F238E27FC236}">
                <a16:creationId xmlns:a16="http://schemas.microsoft.com/office/drawing/2014/main" xmlns="" id="{96B5DF53-468A-4411-B0FD-80BFE92769AC}"/>
              </a:ext>
            </a:extLst>
          </p:cNvPr>
          <p:cNvSpPr/>
          <p:nvPr/>
        </p:nvSpPr>
        <p:spPr>
          <a:xfrm>
            <a:off x="4452895" y="3089885"/>
            <a:ext cx="4572000" cy="3108543"/>
          </a:xfrm>
          <a:prstGeom prst="rect">
            <a:avLst/>
          </a:prstGeom>
        </p:spPr>
        <p:txBody>
          <a:bodyPr>
            <a:spAutoFit/>
          </a:bodyPr>
          <a:lstStyle/>
          <a:p>
            <a:r>
              <a:rPr lang="en-US" sz="2800" dirty="0">
                <a:latin typeface="Times New Roman" panose="02020603050405020304" pitchFamily="18" charset="0"/>
                <a:cs typeface="Times New Roman" panose="02020603050405020304" pitchFamily="18" charset="0"/>
              </a:rPr>
              <a:t>There is not enough evidence at the 5% level of significance</a:t>
            </a:r>
          </a:p>
          <a:p>
            <a:r>
              <a:rPr lang="en-US" sz="2800" dirty="0">
                <a:latin typeface="Times New Roman" panose="02020603050405020304" pitchFamily="18" charset="0"/>
                <a:cs typeface="Times New Roman" panose="02020603050405020304" pitchFamily="18" charset="0"/>
              </a:rPr>
              <a:t>to support the group’s claim that there is a difference in the mean credit card debts of people in California and Florida.</a:t>
            </a:r>
          </a:p>
        </p:txBody>
      </p:sp>
    </p:spTree>
    <p:extLst>
      <p:ext uri="{BB962C8B-B14F-4D97-AF65-F5344CB8AC3E}">
        <p14:creationId xmlns:p14="http://schemas.microsoft.com/office/powerpoint/2010/main" val="106976395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2">
            <a:extLst>
              <a:ext uri="{FF2B5EF4-FFF2-40B4-BE49-F238E27FC236}">
                <a16:creationId xmlns:a16="http://schemas.microsoft.com/office/drawing/2014/main" xmlns="" id="{21B59AEB-1127-402B-B5E1-8F6A2B165B6E}"/>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Example: Using Technology to Perform a Two-Sample </a:t>
            </a:r>
            <a:r>
              <a:rPr lang="en-US" sz="4000" i="1" dirty="0">
                <a:solidFill>
                  <a:schemeClr val="accent3"/>
                </a:solidFill>
                <a:ea typeface="+mj-ea"/>
                <a:cs typeface="+mj-cs"/>
              </a:rPr>
              <a:t>z</a:t>
            </a:r>
            <a:r>
              <a:rPr lang="en-US" sz="4000" dirty="0">
                <a:solidFill>
                  <a:schemeClr val="accent3"/>
                </a:solidFill>
                <a:ea typeface="+mj-ea"/>
                <a:cs typeface="+mj-cs"/>
              </a:rPr>
              <a:t>-Test</a:t>
            </a:r>
          </a:p>
        </p:txBody>
      </p:sp>
      <p:sp>
        <p:nvSpPr>
          <p:cNvPr id="31746" name="Content Placeholder 3">
            <a:extLst>
              <a:ext uri="{FF2B5EF4-FFF2-40B4-BE49-F238E27FC236}">
                <a16:creationId xmlns:a16="http://schemas.microsoft.com/office/drawing/2014/main" xmlns="" id="{D41F0255-7980-4DDE-9A24-26A406DE44F1}"/>
              </a:ext>
            </a:extLst>
          </p:cNvPr>
          <p:cNvSpPr>
            <a:spLocks noGrp="1"/>
          </p:cNvSpPr>
          <p:nvPr>
            <p:ph idx="1"/>
          </p:nvPr>
        </p:nvSpPr>
        <p:spPr>
          <a:xfrm>
            <a:off x="457200" y="1336675"/>
            <a:ext cx="8229600" cy="2914650"/>
          </a:xfrm>
        </p:spPr>
        <p:txBody>
          <a:bodyPr/>
          <a:lstStyle/>
          <a:p>
            <a:pPr marL="0" indent="0">
              <a:buFont typeface="Arial" panose="020B0604020202020204" pitchFamily="34" charset="0"/>
              <a:buNone/>
            </a:pPr>
            <a:r>
              <a:rPr lang="en-US" altLang="en-US" sz="2400" dirty="0"/>
              <a:t>A travel agency claims that the average daily cost of meals and lodging for vacationing in Texas is less than the average daily cost in Virginia. The table at the left shows the results of a random survey of vacationers in each state. The two samples are independent. Assume that </a:t>
            </a:r>
            <a:r>
              <a:rPr lang="el-GR" altLang="en-US" sz="2400" i="1" dirty="0"/>
              <a:t>σ</a:t>
            </a:r>
            <a:r>
              <a:rPr lang="en-US" altLang="en-US" sz="2400" baseline="-25000" dirty="0"/>
              <a:t>1</a:t>
            </a:r>
            <a:r>
              <a:rPr lang="en-US" altLang="en-US" sz="2400" dirty="0"/>
              <a:t> = $20 for Texas and </a:t>
            </a:r>
            <a:r>
              <a:rPr lang="el-GR" altLang="en-US" sz="2400" i="1" dirty="0"/>
              <a:t>σ</a:t>
            </a:r>
            <a:r>
              <a:rPr lang="en-US" altLang="en-US" sz="2400" baseline="-25000" dirty="0"/>
              <a:t>2</a:t>
            </a:r>
            <a:r>
              <a:rPr lang="en-US" altLang="en-US" sz="2400" dirty="0"/>
              <a:t> = $25 for Virginia, and that both populations are normally distributed. At</a:t>
            </a:r>
            <a:br>
              <a:rPr lang="en-US" altLang="en-US" sz="2400" dirty="0"/>
            </a:br>
            <a:r>
              <a:rPr lang="el-GR" altLang="en-US" sz="2400" i="1" dirty="0"/>
              <a:t>α</a:t>
            </a:r>
            <a:r>
              <a:rPr lang="en-US" altLang="en-US" sz="2400" dirty="0"/>
              <a:t> = 0.01, is there enough evidence to support the claim? </a:t>
            </a:r>
          </a:p>
          <a:p>
            <a:pPr marL="0" indent="0" eaLnBrk="1" hangingPunct="1">
              <a:buFont typeface="Arial" panose="020B0604020202020204" pitchFamily="34" charset="0"/>
              <a:buNone/>
            </a:pPr>
            <a:r>
              <a:rPr lang="en-US" altLang="en-US" sz="2600" dirty="0"/>
              <a:t> </a:t>
            </a:r>
            <a:r>
              <a:rPr lang="en-US" altLang="en-US" sz="2400" i="1" dirty="0">
                <a:solidFill>
                  <a:srgbClr val="2C3E76"/>
                </a:solidFill>
              </a:rPr>
              <a:t>(Adapted from American Automobile Association)</a:t>
            </a:r>
          </a:p>
        </p:txBody>
      </p:sp>
      <p:sp>
        <p:nvSpPr>
          <p:cNvPr id="31749" name="Footer Placeholder 2">
            <a:extLst>
              <a:ext uri="{FF2B5EF4-FFF2-40B4-BE49-F238E27FC236}">
                <a16:creationId xmlns:a16="http://schemas.microsoft.com/office/drawing/2014/main" xmlns="" id="{92C02A3F-718F-43D0-9C81-5B9E7CB96A6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a16="http://schemas.microsoft.com/office/drawing/2014/main" xmlns="" id="{EFD5DA9D-5F4E-4FEB-9807-17F9CF9E1998}"/>
              </a:ext>
            </a:extLst>
          </p:cNvPr>
          <p:cNvPicPr>
            <a:picLocks noChangeAspect="1"/>
          </p:cNvPicPr>
          <p:nvPr/>
        </p:nvPicPr>
        <p:blipFill rotWithShape="1">
          <a:blip r:embed="rId2">
            <a:extLst>
              <a:ext uri="{28A0092B-C50C-407E-A947-70E740481C1C}">
                <a14:useLocalDpi xmlns:a14="http://schemas.microsoft.com/office/drawing/2010/main" val="0"/>
              </a:ext>
            </a:extLst>
          </a:blip>
          <a:srcRect t="42921"/>
          <a:stretch/>
        </p:blipFill>
        <p:spPr>
          <a:xfrm>
            <a:off x="2578244" y="4494997"/>
            <a:ext cx="3697428" cy="1668205"/>
          </a:xfrm>
          <a:prstGeom prst="rect">
            <a:avLst/>
          </a:prstGeom>
        </p:spPr>
      </p:pic>
    </p:spTree>
    <p:extLst>
      <p:ext uri="{BB962C8B-B14F-4D97-AF65-F5344CB8AC3E}">
        <p14:creationId xmlns:p14="http://schemas.microsoft.com/office/powerpoint/2010/main" val="219241204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92BAEA3-0BB8-400B-8B55-D9716160E8EF}"/>
              </a:ext>
            </a:extLst>
          </p:cNvPr>
          <p:cNvSpPr>
            <a:spLocks noGrp="1"/>
          </p:cNvSpPr>
          <p:nvPr>
            <p:ph idx="1"/>
          </p:nvPr>
        </p:nvSpPr>
        <p:spPr/>
        <p:txBody>
          <a:bodyPr/>
          <a:lstStyle/>
          <a:p>
            <a:pPr marL="0" indent="0">
              <a:buNone/>
            </a:pPr>
            <a:r>
              <a:rPr lang="en-US" b="1" dirty="0">
                <a:solidFill>
                  <a:schemeClr val="accent3"/>
                </a:solidFill>
                <a:latin typeface="+mn-lt"/>
              </a:rPr>
              <a:t>Solution:</a:t>
            </a:r>
          </a:p>
          <a:p>
            <a:pPr marL="0" indent="0">
              <a:buNone/>
            </a:pPr>
            <a:r>
              <a:rPr lang="en-US" dirty="0">
                <a:latin typeface="Symbol" panose="05050102010706020507" pitchFamily="18" charset="2"/>
              </a:rPr>
              <a:t>s</a:t>
            </a:r>
            <a:r>
              <a:rPr lang="en-US" baseline="-25000" dirty="0"/>
              <a:t>1</a:t>
            </a:r>
            <a:r>
              <a:rPr lang="en-US" dirty="0"/>
              <a:t> and </a:t>
            </a:r>
            <a:r>
              <a:rPr lang="en-US" dirty="0">
                <a:latin typeface="Symbol" panose="05050102010706020507" pitchFamily="18" charset="2"/>
              </a:rPr>
              <a:t>s</a:t>
            </a:r>
            <a:r>
              <a:rPr lang="en-US" baseline="-25000" dirty="0"/>
              <a:t>2</a:t>
            </a:r>
            <a:r>
              <a:rPr lang="en-US" dirty="0"/>
              <a:t> are known, the samples are random and independent, and the populations are normally distributed. So, you can use the </a:t>
            </a:r>
            <a:r>
              <a:rPr lang="en-US" i="1" dirty="0"/>
              <a:t>z</a:t>
            </a:r>
            <a:r>
              <a:rPr lang="en-US" dirty="0"/>
              <a:t>-test. The claim is “the average daily cost of meals and lodging for vacationing in Texas is less than the average daily cost in Virginia.” So, the null and alternative hypotheses are </a:t>
            </a:r>
            <a:r>
              <a:rPr lang="en-US" i="1" dirty="0"/>
              <a:t>H</a:t>
            </a:r>
            <a:r>
              <a:rPr lang="en-US" baseline="-25000" dirty="0"/>
              <a:t>0</a:t>
            </a:r>
            <a:r>
              <a:rPr lang="en-US" dirty="0"/>
              <a:t>: </a:t>
            </a:r>
            <a:r>
              <a:rPr lang="en-US" i="1" dirty="0">
                <a:latin typeface="Symbol" panose="05050102010706020507" pitchFamily="18" charset="2"/>
              </a:rPr>
              <a:t>m</a:t>
            </a:r>
            <a:r>
              <a:rPr lang="en-US" baseline="-25000" dirty="0"/>
              <a:t>1</a:t>
            </a:r>
            <a:r>
              <a:rPr lang="en-US" dirty="0"/>
              <a:t> </a:t>
            </a:r>
            <a:r>
              <a:rPr lang="en-US" dirty="0">
                <a:sym typeface="Symbol" panose="05050102010706020507" pitchFamily="18" charset="2"/>
              </a:rPr>
              <a:t></a:t>
            </a:r>
            <a:r>
              <a:rPr lang="en-US" dirty="0"/>
              <a:t> </a:t>
            </a:r>
            <a:r>
              <a:rPr lang="en-US" i="1" dirty="0">
                <a:latin typeface="Symbol" panose="05050102010706020507" pitchFamily="18" charset="2"/>
              </a:rPr>
              <a:t>m</a:t>
            </a:r>
            <a:r>
              <a:rPr lang="en-US" baseline="-25000" dirty="0"/>
              <a:t>2</a:t>
            </a:r>
            <a:r>
              <a:rPr lang="en-US" dirty="0"/>
              <a:t> and </a:t>
            </a:r>
            <a:r>
              <a:rPr lang="en-US" i="1" dirty="0"/>
              <a:t>H</a:t>
            </a:r>
            <a:r>
              <a:rPr lang="en-US" i="1" baseline="-25000" dirty="0"/>
              <a:t>a</a:t>
            </a:r>
            <a:r>
              <a:rPr lang="en-US" dirty="0"/>
              <a:t>: </a:t>
            </a:r>
            <a:r>
              <a:rPr lang="en-US" i="1" dirty="0">
                <a:latin typeface="Symbol" panose="05050102010706020507" pitchFamily="18" charset="2"/>
              </a:rPr>
              <a:t>m</a:t>
            </a:r>
            <a:r>
              <a:rPr lang="en-US" baseline="-25000" dirty="0"/>
              <a:t>1</a:t>
            </a:r>
            <a:r>
              <a:rPr lang="en-US" dirty="0"/>
              <a:t> &lt; </a:t>
            </a:r>
            <a:r>
              <a:rPr lang="en-US" i="1" dirty="0">
                <a:latin typeface="Symbol" panose="05050102010706020507" pitchFamily="18" charset="2"/>
              </a:rPr>
              <a:t>m</a:t>
            </a:r>
            <a:r>
              <a:rPr lang="en-US" baseline="-25000" dirty="0"/>
              <a:t>2</a:t>
            </a:r>
            <a:r>
              <a:rPr lang="en-US" dirty="0"/>
              <a:t> </a:t>
            </a:r>
            <a:r>
              <a:rPr lang="en-US" dirty="0">
                <a:solidFill>
                  <a:srgbClr val="C00000"/>
                </a:solidFill>
              </a:rPr>
              <a:t>(claim). </a:t>
            </a:r>
          </a:p>
        </p:txBody>
      </p:sp>
      <p:sp>
        <p:nvSpPr>
          <p:cNvPr id="5" name="Title 4">
            <a:extLst>
              <a:ext uri="{FF2B5EF4-FFF2-40B4-BE49-F238E27FC236}">
                <a16:creationId xmlns:a16="http://schemas.microsoft.com/office/drawing/2014/main" xmlns="" id="{33A24DC7-9C58-45F8-8C95-193532D80216}"/>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Solution: Using Technology to Perform a Two-Sample </a:t>
            </a:r>
            <a:r>
              <a:rPr lang="en-US" sz="4000" i="1" dirty="0">
                <a:solidFill>
                  <a:schemeClr val="accent3"/>
                </a:solidFill>
                <a:ea typeface="+mj-ea"/>
                <a:cs typeface="+mj-cs"/>
              </a:rPr>
              <a:t>z</a:t>
            </a:r>
            <a:r>
              <a:rPr lang="en-US" sz="4000" dirty="0">
                <a:solidFill>
                  <a:schemeClr val="accent3"/>
                </a:solidFill>
                <a:ea typeface="+mj-ea"/>
                <a:cs typeface="+mj-cs"/>
              </a:rPr>
              <a:t>-Test</a:t>
            </a:r>
            <a:endParaRPr lang="en-US" sz="4000" dirty="0">
              <a:ea typeface="+mj-ea"/>
              <a:cs typeface="+mj-cs"/>
            </a:endParaRPr>
          </a:p>
        </p:txBody>
      </p:sp>
      <p:sp>
        <p:nvSpPr>
          <p:cNvPr id="32772" name="Footer Placeholder 2">
            <a:extLst>
              <a:ext uri="{FF2B5EF4-FFF2-40B4-BE49-F238E27FC236}">
                <a16:creationId xmlns:a16="http://schemas.microsoft.com/office/drawing/2014/main" xmlns="" id="{73E324B3-09CD-40FE-9C54-81ED6D335F8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69691200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92BAEA3-0BB8-400B-8B55-D9716160E8EF}"/>
              </a:ext>
            </a:extLst>
          </p:cNvPr>
          <p:cNvSpPr>
            <a:spLocks noGrp="1"/>
          </p:cNvSpPr>
          <p:nvPr>
            <p:ph idx="1"/>
          </p:nvPr>
        </p:nvSpPr>
        <p:spPr>
          <a:xfrm>
            <a:off x="457200" y="1600200"/>
            <a:ext cx="2940518" cy="4525963"/>
          </a:xfrm>
        </p:spPr>
        <p:txBody>
          <a:bodyPr/>
          <a:lstStyle/>
          <a:p>
            <a:pPr marL="0" indent="0">
              <a:buNone/>
            </a:pPr>
            <a:r>
              <a:rPr lang="en-US" sz="2400" dirty="0"/>
              <a:t>The top two displays show how to set up the hypothesis test using a TI-84 Plus. The remaining displays show the results of selecting </a:t>
            </a:r>
            <a:r>
              <a:rPr lang="en-US" sz="2400" i="1" dirty="0"/>
              <a:t>Calculate </a:t>
            </a:r>
            <a:r>
              <a:rPr lang="en-US" sz="2400" dirty="0"/>
              <a:t>or </a:t>
            </a:r>
            <a:r>
              <a:rPr lang="en-US" sz="2400" i="1" dirty="0"/>
              <a:t>Draw</a:t>
            </a:r>
            <a:r>
              <a:rPr lang="en-US" sz="2400" dirty="0"/>
              <a:t>.</a:t>
            </a:r>
          </a:p>
        </p:txBody>
      </p:sp>
      <p:sp>
        <p:nvSpPr>
          <p:cNvPr id="5" name="Title 4">
            <a:extLst>
              <a:ext uri="{FF2B5EF4-FFF2-40B4-BE49-F238E27FC236}">
                <a16:creationId xmlns:a16="http://schemas.microsoft.com/office/drawing/2014/main" xmlns="" id="{33A24DC7-9C58-45F8-8C95-193532D80216}"/>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Solution: Using Technology to Perform a Two-Sample </a:t>
            </a:r>
            <a:r>
              <a:rPr lang="en-US" sz="4000" i="1" dirty="0">
                <a:solidFill>
                  <a:schemeClr val="accent3"/>
                </a:solidFill>
                <a:ea typeface="+mj-ea"/>
                <a:cs typeface="+mj-cs"/>
              </a:rPr>
              <a:t>z</a:t>
            </a:r>
            <a:r>
              <a:rPr lang="en-US" sz="4000" dirty="0">
                <a:solidFill>
                  <a:schemeClr val="accent3"/>
                </a:solidFill>
                <a:ea typeface="+mj-ea"/>
                <a:cs typeface="+mj-cs"/>
              </a:rPr>
              <a:t>-Test</a:t>
            </a:r>
            <a:endParaRPr lang="en-US" sz="4000" dirty="0">
              <a:ea typeface="+mj-ea"/>
              <a:cs typeface="+mj-cs"/>
            </a:endParaRPr>
          </a:p>
        </p:txBody>
      </p:sp>
      <p:sp>
        <p:nvSpPr>
          <p:cNvPr id="32772" name="Footer Placeholder 2">
            <a:extLst>
              <a:ext uri="{FF2B5EF4-FFF2-40B4-BE49-F238E27FC236}">
                <a16:creationId xmlns:a16="http://schemas.microsoft.com/office/drawing/2014/main" xmlns="" id="{73E324B3-09CD-40FE-9C54-81ED6D335F8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6" name="Picture 5" descr="A screenshot of text&#10;&#10;Description generated with very high confidence">
            <a:extLst>
              <a:ext uri="{FF2B5EF4-FFF2-40B4-BE49-F238E27FC236}">
                <a16:creationId xmlns:a16="http://schemas.microsoft.com/office/drawing/2014/main" xmlns="" id="{D07933E3-68C1-4933-A9FA-FA5EBF559B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7718" y="1704365"/>
            <a:ext cx="5327710" cy="4425583"/>
          </a:xfrm>
          <a:prstGeom prst="rect">
            <a:avLst/>
          </a:prstGeom>
        </p:spPr>
      </p:pic>
    </p:spTree>
    <p:extLst>
      <p:ext uri="{BB962C8B-B14F-4D97-AF65-F5344CB8AC3E}">
        <p14:creationId xmlns:p14="http://schemas.microsoft.com/office/powerpoint/2010/main" val="192780693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300EBBBF-652B-41EA-8BBE-24B50E39DC87}"/>
                  </a:ext>
                </a:extLst>
              </p:cNvPr>
              <p:cNvSpPr>
                <a:spLocks noGrp="1"/>
              </p:cNvSpPr>
              <p:nvPr>
                <p:ph idx="1"/>
              </p:nvPr>
            </p:nvSpPr>
            <p:spPr>
              <a:xfrm>
                <a:off x="457200" y="1600201"/>
                <a:ext cx="8229600" cy="1903396"/>
              </a:xfrm>
            </p:spPr>
            <p:txBody>
              <a:bodyPr/>
              <a:lstStyle/>
              <a:p>
                <a:pPr marL="0" indent="0">
                  <a:buNone/>
                </a:pPr>
                <a:r>
                  <a:rPr lang="en-US" dirty="0"/>
                  <a:t>Because the test is a left-tailed test and </a:t>
                </a:r>
                <a:r>
                  <a:rPr lang="en-US" i="1" dirty="0">
                    <a:latin typeface="Symbol" panose="05050102010706020507" pitchFamily="18" charset="2"/>
                  </a:rPr>
                  <a:t>a</a:t>
                </a:r>
                <a:r>
                  <a:rPr lang="en-US" dirty="0"/>
                  <a:t> = 0.01, the rejection region is </a:t>
                </a:r>
                <a:r>
                  <a:rPr lang="en-US" i="1" dirty="0"/>
                  <a:t>z </a:t>
                </a:r>
                <a:r>
                  <a:rPr lang="en-US" dirty="0"/>
                  <a:t>&lt;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2.33. The standardized test statistic </a:t>
                </a:r>
                <a:r>
                  <a:rPr lang="en-US" i="1" dirty="0"/>
                  <a:t>z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i="1" dirty="0">
                        <a:latin typeface="Cambria Math" panose="02040503050406030204" pitchFamily="18" charset="0"/>
                        <a:ea typeface="Cambria Math" panose="02040503050406030204" pitchFamily="18" charset="0"/>
                      </a:rPr>
                      <m:t>−</m:t>
                    </m:r>
                  </m:oMath>
                </a14:m>
                <a:r>
                  <a:rPr lang="en-US" dirty="0"/>
                  <a:t>0.87 is not in the rejection region, so you </a:t>
                </a:r>
                <a:r>
                  <a:rPr lang="en-US" dirty="0">
                    <a:solidFill>
                      <a:srgbClr val="C00000"/>
                    </a:solidFill>
                  </a:rPr>
                  <a:t>fail to reject the null hypothesis</a:t>
                </a:r>
                <a:r>
                  <a:rPr lang="en-US" dirty="0"/>
                  <a:t>.</a:t>
                </a:r>
              </a:p>
            </p:txBody>
          </p:sp>
        </mc:Choice>
        <mc:Fallback xmlns="">
          <p:sp>
            <p:nvSpPr>
              <p:cNvPr id="3" name="Content Placeholder 2">
                <a:extLst>
                  <a:ext uri="{FF2B5EF4-FFF2-40B4-BE49-F238E27FC236}">
                    <a16:creationId xmlns:a16="http://schemas.microsoft.com/office/drawing/2014/main" id="{300EBBBF-652B-41EA-8BBE-24B50E39DC87}"/>
                  </a:ext>
                </a:extLst>
              </p:cNvPr>
              <p:cNvSpPr>
                <a:spLocks noGrp="1" noRot="1" noChangeAspect="1" noMove="1" noResize="1" noEditPoints="1" noAdjustHandles="1" noChangeArrowheads="1" noChangeShapeType="1" noTextEdit="1"/>
              </p:cNvSpPr>
              <p:nvPr>
                <p:ph idx="1"/>
              </p:nvPr>
            </p:nvSpPr>
            <p:spPr>
              <a:xfrm>
                <a:off x="457200" y="1600201"/>
                <a:ext cx="8229600" cy="1903396"/>
              </a:xfrm>
              <a:blipFill>
                <a:blip r:embed="rId2"/>
                <a:stretch>
                  <a:fillRect l="-1481" t="-3526" r="-148" b="-3205"/>
                </a:stretch>
              </a:blipFill>
            </p:spPr>
            <p:txBody>
              <a:bodyPr/>
              <a:lstStyle/>
              <a:p>
                <a:r>
                  <a:rPr lang="en-US">
                    <a:noFill/>
                  </a:rPr>
                  <a:t> </a:t>
                </a:r>
              </a:p>
            </p:txBody>
          </p:sp>
        </mc:Fallback>
      </mc:AlternateContent>
      <p:sp>
        <p:nvSpPr>
          <p:cNvPr id="5" name="Title 4">
            <a:extLst>
              <a:ext uri="{FF2B5EF4-FFF2-40B4-BE49-F238E27FC236}">
                <a16:creationId xmlns:a16="http://schemas.microsoft.com/office/drawing/2014/main" xmlns="" id="{7F99CFF0-F9C7-4852-82D2-D43F5B1E462D}"/>
              </a:ext>
            </a:extLst>
          </p:cNvPr>
          <p:cNvSpPr>
            <a:spLocks noGrp="1"/>
          </p:cNvSpPr>
          <p:nvPr>
            <p:ph type="title"/>
          </p:nvPr>
        </p:nvSpPr>
        <p:spPr/>
        <p:txBody>
          <a:bodyPr/>
          <a:lstStyle/>
          <a:p>
            <a:pPr eaLnBrk="1" hangingPunct="1">
              <a:defRPr/>
            </a:pPr>
            <a:r>
              <a:rPr lang="en-US" sz="4000" dirty="0">
                <a:solidFill>
                  <a:schemeClr val="accent3"/>
                </a:solidFill>
                <a:ea typeface="+mj-ea"/>
                <a:cs typeface="+mj-cs"/>
              </a:rPr>
              <a:t>Solution: Using Technology to Perform a Two-Sample </a:t>
            </a:r>
            <a:r>
              <a:rPr lang="en-US" sz="4000" i="1" dirty="0">
                <a:solidFill>
                  <a:schemeClr val="accent3"/>
                </a:solidFill>
                <a:ea typeface="+mj-ea"/>
                <a:cs typeface="+mj-cs"/>
              </a:rPr>
              <a:t>z</a:t>
            </a:r>
            <a:r>
              <a:rPr lang="en-US" sz="4000" dirty="0">
                <a:solidFill>
                  <a:schemeClr val="accent3"/>
                </a:solidFill>
                <a:ea typeface="+mj-ea"/>
                <a:cs typeface="+mj-cs"/>
              </a:rPr>
              <a:t>-Test</a:t>
            </a:r>
            <a:endParaRPr lang="en-US" sz="4000" dirty="0">
              <a:ea typeface="+mj-ea"/>
              <a:cs typeface="+mj-cs"/>
            </a:endParaRPr>
          </a:p>
        </p:txBody>
      </p:sp>
      <p:sp>
        <p:nvSpPr>
          <p:cNvPr id="33802" name="Footer Placeholder 2">
            <a:extLst>
              <a:ext uri="{FF2B5EF4-FFF2-40B4-BE49-F238E27FC236}">
                <a16:creationId xmlns:a16="http://schemas.microsoft.com/office/drawing/2014/main" xmlns="" id="{6117DAF5-2038-4BF7-B5A7-9E3E6820FD4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Rectangle 1">
            <a:extLst>
              <a:ext uri="{FF2B5EF4-FFF2-40B4-BE49-F238E27FC236}">
                <a16:creationId xmlns:a16="http://schemas.microsoft.com/office/drawing/2014/main" xmlns="" id="{5A99B3AD-31AD-4F68-B4D0-861A1F768174}"/>
              </a:ext>
            </a:extLst>
          </p:cNvPr>
          <p:cNvSpPr/>
          <p:nvPr/>
        </p:nvSpPr>
        <p:spPr>
          <a:xfrm>
            <a:off x="457200" y="4006028"/>
            <a:ext cx="8075596"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not enough evidence at the 1% level of significance to support the travel agency’s claim.</a:t>
            </a:r>
          </a:p>
        </p:txBody>
      </p:sp>
    </p:spTree>
    <p:extLst>
      <p:ext uri="{BB962C8B-B14F-4D97-AF65-F5344CB8AC3E}">
        <p14:creationId xmlns:p14="http://schemas.microsoft.com/office/powerpoint/2010/main" val="12310468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2">
            <a:extLst>
              <a:ext uri="{FF2B5EF4-FFF2-40B4-BE49-F238E27FC236}">
                <a16:creationId xmlns:a16="http://schemas.microsoft.com/office/drawing/2014/main" xmlns="" id="{57434B13-B2C0-4716-8133-E7719A6CBFD2}"/>
              </a:ext>
            </a:extLst>
          </p:cNvPr>
          <p:cNvSpPr txBox="1">
            <a:spLocks noChangeArrowheads="1"/>
          </p:cNvSpPr>
          <p:nvPr/>
        </p:nvSpPr>
        <p:spPr bwMode="auto">
          <a:xfrm>
            <a:off x="1143000" y="1295400"/>
            <a:ext cx="586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latin typeface="Times New Roman" panose="02020603050405020304" pitchFamily="18" charset="0"/>
            </a:endParaRPr>
          </a:p>
        </p:txBody>
      </p:sp>
      <p:sp>
        <p:nvSpPr>
          <p:cNvPr id="12290" name="Rectangle 3">
            <a:extLst>
              <a:ext uri="{FF2B5EF4-FFF2-40B4-BE49-F238E27FC236}">
                <a16:creationId xmlns:a16="http://schemas.microsoft.com/office/drawing/2014/main" xmlns="" id="{615D229B-FCCD-414F-B157-C5081FF3F9A7}"/>
              </a:ext>
            </a:extLst>
          </p:cNvPr>
          <p:cNvSpPr>
            <a:spLocks noGrp="1" noChangeArrowheads="1"/>
          </p:cNvSpPr>
          <p:nvPr>
            <p:ph type="ctrTitle"/>
          </p:nvPr>
        </p:nvSpPr>
        <p:spPr>
          <a:noFill/>
        </p:spPr>
        <p:txBody>
          <a:bodyPr/>
          <a:lstStyle/>
          <a:p>
            <a:pPr eaLnBrk="1" hangingPunct="1"/>
            <a:r>
              <a:rPr lang="en-US" altLang="en-US"/>
              <a:t>Section 8.1</a:t>
            </a:r>
          </a:p>
        </p:txBody>
      </p:sp>
      <p:sp>
        <p:nvSpPr>
          <p:cNvPr id="6" name="Subtitle 5">
            <a:extLst>
              <a:ext uri="{FF2B5EF4-FFF2-40B4-BE49-F238E27FC236}">
                <a16:creationId xmlns:a16="http://schemas.microsoft.com/office/drawing/2014/main" xmlns="" id="{80DCA713-9F07-4A5D-8AF1-454E8385AA46}"/>
              </a:ext>
            </a:extLst>
          </p:cNvPr>
          <p:cNvSpPr>
            <a:spLocks noGrp="1"/>
          </p:cNvSpPr>
          <p:nvPr>
            <p:ph type="subTitle" idx="1"/>
          </p:nvPr>
        </p:nvSpPr>
        <p:spPr/>
        <p:txBody>
          <a:bodyPr/>
          <a:lstStyle/>
          <a:p>
            <a:pPr eaLnBrk="1" hangingPunct="1">
              <a:spcBef>
                <a:spcPct val="0"/>
              </a:spcBef>
              <a:buClrTx/>
              <a:buFont typeface="Arial" charset="0"/>
              <a:buNone/>
              <a:defRPr/>
            </a:pPr>
            <a:r>
              <a:rPr lang="en-US" altLang="en-US" dirty="0">
                <a:ea typeface="+mn-ea"/>
              </a:rPr>
              <a:t>Testing the Difference Between Means (Independent Samples, </a:t>
            </a:r>
          </a:p>
          <a:p>
            <a:pPr eaLnBrk="1" hangingPunct="1">
              <a:spcBef>
                <a:spcPct val="0"/>
              </a:spcBef>
              <a:buClrTx/>
              <a:buFont typeface="Arial" charset="0"/>
              <a:buNone/>
              <a:defRPr/>
            </a:pPr>
            <a:r>
              <a:rPr lang="en-US" altLang="en-US" i="1" dirty="0">
                <a:ea typeface="+mn-ea"/>
                <a:sym typeface="Symbol"/>
              </a:rPr>
              <a:t></a:t>
            </a:r>
            <a:r>
              <a:rPr lang="en-US" altLang="en-US" baseline="-25000" dirty="0">
                <a:ea typeface="+mn-ea"/>
                <a:sym typeface="Symbol"/>
              </a:rPr>
              <a:t>1 </a:t>
            </a:r>
            <a:r>
              <a:rPr lang="en-US" altLang="en-US" dirty="0">
                <a:ea typeface="+mn-ea"/>
                <a:sym typeface="Symbol"/>
              </a:rPr>
              <a:t>and </a:t>
            </a:r>
            <a:r>
              <a:rPr lang="en-US" altLang="en-US" i="1" dirty="0">
                <a:ea typeface="+mn-ea"/>
                <a:sym typeface="Symbol"/>
              </a:rPr>
              <a:t></a:t>
            </a:r>
            <a:r>
              <a:rPr lang="en-US" altLang="en-US" baseline="-25000" dirty="0">
                <a:ea typeface="+mn-ea"/>
                <a:sym typeface="Symbol"/>
              </a:rPr>
              <a:t>2</a:t>
            </a:r>
            <a:r>
              <a:rPr lang="en-US" altLang="en-US" dirty="0">
                <a:ea typeface="+mn-ea"/>
                <a:sym typeface="Symbol"/>
              </a:rPr>
              <a:t> </a:t>
            </a:r>
            <a:r>
              <a:rPr lang="en-US" altLang="en-US" baseline="-25000" dirty="0">
                <a:ea typeface="+mn-ea"/>
                <a:sym typeface="Symbol"/>
              </a:rPr>
              <a:t> </a:t>
            </a:r>
            <a:r>
              <a:rPr lang="en-US" altLang="en-US" dirty="0">
                <a:ea typeface="+mn-ea"/>
                <a:sym typeface="Symbol"/>
              </a:rPr>
              <a:t>Known</a:t>
            </a:r>
            <a:r>
              <a:rPr lang="en-US" altLang="en-US" dirty="0">
                <a:ea typeface="+mn-ea"/>
              </a:rPr>
              <a:t>)</a:t>
            </a:r>
          </a:p>
        </p:txBody>
      </p:sp>
      <p:sp>
        <p:nvSpPr>
          <p:cNvPr id="12292" name="Rectangle 4">
            <a:extLst>
              <a:ext uri="{FF2B5EF4-FFF2-40B4-BE49-F238E27FC236}">
                <a16:creationId xmlns:a16="http://schemas.microsoft.com/office/drawing/2014/main" xmlns="" id="{876C29E5-8186-4193-83CC-9870E7CB14B2}"/>
              </a:ext>
            </a:extLst>
          </p:cNvPr>
          <p:cNvSpPr>
            <a:spLocks noChangeArrowheads="1"/>
          </p:cNvSpPr>
          <p:nvPr/>
        </p:nvSpPr>
        <p:spPr bwMode="auto">
          <a:xfrm>
            <a:off x="838200" y="3200400"/>
            <a:ext cx="8153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8800" b="1">
              <a:latin typeface="Times New Roman" panose="02020603050405020304" pitchFamily="18" charset="0"/>
            </a:endParaRPr>
          </a:p>
        </p:txBody>
      </p:sp>
      <p:sp>
        <p:nvSpPr>
          <p:cNvPr id="12293" name="Footer Placeholder 2">
            <a:extLst>
              <a:ext uri="{FF2B5EF4-FFF2-40B4-BE49-F238E27FC236}">
                <a16:creationId xmlns:a16="http://schemas.microsoft.com/office/drawing/2014/main" xmlns="" id="{32065085-7B85-4D07-8E0B-626A3D292EC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25245082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E85DBC19-93AC-47B5-BF8E-5983A72759F6}"/>
              </a:ext>
            </a:extLst>
          </p:cNvPr>
          <p:cNvSpPr>
            <a:spLocks noGrp="1"/>
          </p:cNvSpPr>
          <p:nvPr>
            <p:ph type="title"/>
          </p:nvPr>
        </p:nvSpPr>
        <p:spPr/>
        <p:txBody>
          <a:bodyPr/>
          <a:lstStyle/>
          <a:p>
            <a:pPr eaLnBrk="1" hangingPunct="1"/>
            <a:r>
              <a:rPr lang="en-US" altLang="en-US"/>
              <a:t>Section 8.1 Objectives</a:t>
            </a:r>
          </a:p>
        </p:txBody>
      </p:sp>
      <p:sp>
        <p:nvSpPr>
          <p:cNvPr id="13314" name="Content Placeholder 2">
            <a:extLst>
              <a:ext uri="{FF2B5EF4-FFF2-40B4-BE49-F238E27FC236}">
                <a16:creationId xmlns:a16="http://schemas.microsoft.com/office/drawing/2014/main" xmlns="" id="{F104872E-E590-4ED9-872C-9FA52243A88A}"/>
              </a:ext>
            </a:extLst>
          </p:cNvPr>
          <p:cNvSpPr>
            <a:spLocks noGrp="1"/>
          </p:cNvSpPr>
          <p:nvPr>
            <p:ph idx="1"/>
          </p:nvPr>
        </p:nvSpPr>
        <p:spPr/>
        <p:txBody>
          <a:bodyPr/>
          <a:lstStyle/>
          <a:p>
            <a:pPr eaLnBrk="1" hangingPunct="1"/>
            <a:r>
              <a:rPr lang="en-US" altLang="en-US"/>
              <a:t>How to determine whether two samples are independent or dependent</a:t>
            </a:r>
          </a:p>
          <a:p>
            <a:pPr eaLnBrk="1" hangingPunct="1"/>
            <a:r>
              <a:rPr lang="en-US" altLang="en-US"/>
              <a:t>An introduction to two-sample hypothesis testing for the difference between two population parameters</a:t>
            </a:r>
          </a:p>
          <a:p>
            <a:pPr eaLnBrk="1" hangingPunct="1"/>
            <a:r>
              <a:rPr lang="en-US" altLang="en-US"/>
              <a:t>Perform a two-sample </a:t>
            </a:r>
            <a:r>
              <a:rPr lang="en-US" altLang="en-US" i="1"/>
              <a:t>z</a:t>
            </a:r>
            <a:r>
              <a:rPr lang="en-US" altLang="en-US"/>
              <a:t>-test for the difference between two means </a:t>
            </a:r>
            <a:r>
              <a:rPr lang="el-GR" altLang="en-US"/>
              <a:t>μ</a:t>
            </a:r>
            <a:r>
              <a:rPr lang="en-US" altLang="en-US" baseline="-25000"/>
              <a:t>1</a:t>
            </a:r>
            <a:r>
              <a:rPr lang="en-US" altLang="en-US"/>
              <a:t> and </a:t>
            </a:r>
            <a:r>
              <a:rPr lang="el-GR" altLang="en-US"/>
              <a:t>μ</a:t>
            </a:r>
            <a:r>
              <a:rPr lang="en-US" altLang="en-US" baseline="-25000"/>
              <a:t>2</a:t>
            </a:r>
            <a:r>
              <a:rPr lang="en-US" altLang="en-US"/>
              <a:t> using independent samples with </a:t>
            </a:r>
            <a:r>
              <a:rPr lang="en-US" altLang="en-US" i="1">
                <a:sym typeface="Symbol" panose="05050102010706020507" pitchFamily="18" charset="2"/>
              </a:rPr>
              <a:t></a:t>
            </a:r>
            <a:r>
              <a:rPr lang="en-US" altLang="en-US" baseline="-25000">
                <a:sym typeface="Symbol" panose="05050102010706020507" pitchFamily="18" charset="2"/>
              </a:rPr>
              <a:t>1 </a:t>
            </a:r>
            <a:r>
              <a:rPr lang="en-US" altLang="en-US">
                <a:sym typeface="Symbol" panose="05050102010706020507" pitchFamily="18" charset="2"/>
              </a:rPr>
              <a:t>and </a:t>
            </a:r>
            <a:r>
              <a:rPr lang="en-US" altLang="en-US" i="1">
                <a:sym typeface="Symbol" panose="05050102010706020507" pitchFamily="18" charset="2"/>
              </a:rPr>
              <a:t></a:t>
            </a:r>
            <a:r>
              <a:rPr lang="en-US" altLang="en-US" baseline="-25000">
                <a:sym typeface="Symbol" panose="05050102010706020507" pitchFamily="18" charset="2"/>
              </a:rPr>
              <a:t>2</a:t>
            </a:r>
            <a:r>
              <a:rPr lang="en-US" altLang="en-US">
                <a:sym typeface="Symbol" panose="05050102010706020507" pitchFamily="18" charset="2"/>
              </a:rPr>
              <a:t> </a:t>
            </a:r>
            <a:r>
              <a:rPr lang="en-US" altLang="en-US" baseline="-25000">
                <a:sym typeface="Symbol" panose="05050102010706020507" pitchFamily="18" charset="2"/>
              </a:rPr>
              <a:t> </a:t>
            </a:r>
            <a:r>
              <a:rPr lang="en-US" altLang="en-US">
                <a:sym typeface="Symbol" panose="05050102010706020507" pitchFamily="18" charset="2"/>
              </a:rPr>
              <a:t>known</a:t>
            </a:r>
            <a:endParaRPr lang="en-US" altLang="en-US"/>
          </a:p>
        </p:txBody>
      </p:sp>
      <p:sp>
        <p:nvSpPr>
          <p:cNvPr id="13315" name="Footer Placeholder 2">
            <a:extLst>
              <a:ext uri="{FF2B5EF4-FFF2-40B4-BE49-F238E27FC236}">
                <a16:creationId xmlns:a16="http://schemas.microsoft.com/office/drawing/2014/main" xmlns="" id="{D9BC188A-4C65-4732-A5B6-C2926EB3889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9371999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3">
            <a:extLst>
              <a:ext uri="{FF2B5EF4-FFF2-40B4-BE49-F238E27FC236}">
                <a16:creationId xmlns:a16="http://schemas.microsoft.com/office/drawing/2014/main" xmlns="" id="{A2D1781E-A872-4CD8-98BA-273259EFEDB9}"/>
              </a:ext>
            </a:extLst>
          </p:cNvPr>
          <p:cNvSpPr>
            <a:spLocks noGrp="1" noChangeArrowheads="1"/>
          </p:cNvSpPr>
          <p:nvPr>
            <p:ph type="title"/>
          </p:nvPr>
        </p:nvSpPr>
        <p:spPr>
          <a:noFill/>
        </p:spPr>
        <p:txBody>
          <a:bodyPr/>
          <a:lstStyle/>
          <a:p>
            <a:pPr eaLnBrk="1" hangingPunct="1"/>
            <a:r>
              <a:rPr lang="en-US" altLang="en-US"/>
              <a:t>Two Sample Hypothesis Test</a:t>
            </a:r>
          </a:p>
        </p:txBody>
      </p:sp>
      <p:sp>
        <p:nvSpPr>
          <p:cNvPr id="778312" name="Text Box 72">
            <a:extLst>
              <a:ext uri="{FF2B5EF4-FFF2-40B4-BE49-F238E27FC236}">
                <a16:creationId xmlns:a16="http://schemas.microsoft.com/office/drawing/2014/main" xmlns="" id="{8031D5E9-AA69-475B-B3C1-2F852127C282}"/>
              </a:ext>
            </a:extLst>
          </p:cNvPr>
          <p:cNvSpPr>
            <a:spLocks noGrp="1" noChangeArrowheads="1"/>
          </p:cNvSpPr>
          <p:nvPr>
            <p:ph idx="1"/>
          </p:nvPr>
        </p:nvSpPr>
        <p:spPr>
          <a:xfrm>
            <a:off x="381000" y="1600200"/>
            <a:ext cx="8597900" cy="4533900"/>
          </a:xfrm>
        </p:spPr>
        <p:txBody>
          <a:bodyPr/>
          <a:lstStyle/>
          <a:p>
            <a:pPr marL="533400" indent="-533400" eaLnBrk="1" hangingPunct="1"/>
            <a:r>
              <a:rPr lang="en-US" altLang="en-US"/>
              <a:t>Compares two parameters from two populations.</a:t>
            </a:r>
          </a:p>
          <a:p>
            <a:pPr marL="533400" indent="-533400" eaLnBrk="1" hangingPunct="1"/>
            <a:r>
              <a:rPr lang="en-US" altLang="en-US"/>
              <a:t>Sampling methods:</a:t>
            </a:r>
          </a:p>
          <a:p>
            <a:pPr marL="933450" lvl="1" indent="-533400" eaLnBrk="1" hangingPunct="1"/>
            <a:r>
              <a:rPr lang="en-US" altLang="en-US" b="1">
                <a:solidFill>
                  <a:schemeClr val="accent2"/>
                </a:solidFill>
                <a:ea typeface="Times New Roman" panose="02020603050405020304" pitchFamily="18" charset="0"/>
              </a:rPr>
              <a:t>Independent Samples</a:t>
            </a:r>
          </a:p>
          <a:p>
            <a:pPr marL="1333500" lvl="2" indent="-533400" eaLnBrk="1" hangingPunct="1"/>
            <a:r>
              <a:rPr lang="en-US" altLang="en-US">
                <a:ea typeface="Times New Roman" panose="02020603050405020304" pitchFamily="18" charset="0"/>
              </a:rPr>
              <a:t>The sample selected from one population is not related to the sample selected from the second population.</a:t>
            </a:r>
          </a:p>
          <a:p>
            <a:pPr marL="933450" lvl="1" indent="-533400" eaLnBrk="1" hangingPunct="1"/>
            <a:r>
              <a:rPr lang="en-US" altLang="en-US" b="1">
                <a:solidFill>
                  <a:schemeClr val="accent2"/>
                </a:solidFill>
                <a:ea typeface="Times New Roman" panose="02020603050405020304" pitchFamily="18" charset="0"/>
              </a:rPr>
              <a:t>Dependent Samples </a:t>
            </a:r>
            <a:r>
              <a:rPr lang="en-US" altLang="en-US">
                <a:ea typeface="Times New Roman" panose="02020603050405020304" pitchFamily="18" charset="0"/>
              </a:rPr>
              <a:t>(</a:t>
            </a:r>
            <a:r>
              <a:rPr lang="en-US" altLang="en-US" b="1">
                <a:ea typeface="Times New Roman" panose="02020603050405020304" pitchFamily="18" charset="0"/>
              </a:rPr>
              <a:t>paired</a:t>
            </a:r>
            <a:r>
              <a:rPr lang="en-US" altLang="en-US">
                <a:ea typeface="Times New Roman" panose="02020603050405020304" pitchFamily="18" charset="0"/>
              </a:rPr>
              <a:t> or </a:t>
            </a:r>
            <a:r>
              <a:rPr lang="en-US" altLang="en-US" b="1">
                <a:ea typeface="Times New Roman" panose="02020603050405020304" pitchFamily="18" charset="0"/>
              </a:rPr>
              <a:t>matched samples</a:t>
            </a:r>
            <a:r>
              <a:rPr lang="en-US" altLang="en-US">
                <a:ea typeface="Times New Roman" panose="02020603050405020304" pitchFamily="18" charset="0"/>
              </a:rPr>
              <a:t>)</a:t>
            </a:r>
          </a:p>
          <a:p>
            <a:pPr marL="1333500" lvl="2" indent="-533400" eaLnBrk="1" hangingPunct="1"/>
            <a:r>
              <a:rPr lang="en-US" altLang="en-US">
                <a:ea typeface="Times New Roman" panose="02020603050405020304" pitchFamily="18" charset="0"/>
              </a:rPr>
              <a:t>Each member of one sample corresponds to a member of the other sample.</a:t>
            </a:r>
          </a:p>
        </p:txBody>
      </p:sp>
      <p:sp>
        <p:nvSpPr>
          <p:cNvPr id="14339" name="Footer Placeholder 2">
            <a:extLst>
              <a:ext uri="{FF2B5EF4-FFF2-40B4-BE49-F238E27FC236}">
                <a16:creationId xmlns:a16="http://schemas.microsoft.com/office/drawing/2014/main" xmlns="" id="{F1A5B45C-C542-4E6A-8D3B-7FB9893DCD8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5138314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31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78312">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7831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31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783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1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3">
            <a:extLst>
              <a:ext uri="{FF2B5EF4-FFF2-40B4-BE49-F238E27FC236}">
                <a16:creationId xmlns:a16="http://schemas.microsoft.com/office/drawing/2014/main" xmlns="" id="{A30A5008-C7D5-486B-AD64-B4D53ABCCB82}"/>
              </a:ext>
            </a:extLst>
          </p:cNvPr>
          <p:cNvSpPr>
            <a:spLocks noGrp="1" noChangeArrowheads="1"/>
          </p:cNvSpPr>
          <p:nvPr>
            <p:ph type="title"/>
          </p:nvPr>
        </p:nvSpPr>
        <p:spPr>
          <a:noFill/>
        </p:spPr>
        <p:txBody>
          <a:bodyPr/>
          <a:lstStyle/>
          <a:p>
            <a:pPr eaLnBrk="1" hangingPunct="1"/>
            <a:r>
              <a:rPr lang="en-US" altLang="en-US"/>
              <a:t>Independent and Dependent Samples</a:t>
            </a:r>
          </a:p>
        </p:txBody>
      </p:sp>
      <p:sp>
        <p:nvSpPr>
          <p:cNvPr id="15362" name="TextBox 4">
            <a:extLst>
              <a:ext uri="{FF2B5EF4-FFF2-40B4-BE49-F238E27FC236}">
                <a16:creationId xmlns:a16="http://schemas.microsoft.com/office/drawing/2014/main" xmlns="" id="{0C44F60F-0694-4E10-800F-6B6CA6406769}"/>
              </a:ext>
            </a:extLst>
          </p:cNvPr>
          <p:cNvSpPr txBox="1">
            <a:spLocks noChangeArrowheads="1"/>
          </p:cNvSpPr>
          <p:nvPr/>
        </p:nvSpPr>
        <p:spPr bwMode="auto">
          <a:xfrm>
            <a:off x="762000" y="1752600"/>
            <a:ext cx="3505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a:solidFill>
                  <a:schemeClr val="accent2"/>
                </a:solidFill>
                <a:latin typeface="Times New Roman" panose="02020603050405020304" pitchFamily="18" charset="0"/>
              </a:rPr>
              <a:t>Independent Samples</a:t>
            </a:r>
          </a:p>
        </p:txBody>
      </p:sp>
      <p:sp>
        <p:nvSpPr>
          <p:cNvPr id="7" name="Oval 6">
            <a:extLst>
              <a:ext uri="{FF2B5EF4-FFF2-40B4-BE49-F238E27FC236}">
                <a16:creationId xmlns:a16="http://schemas.microsoft.com/office/drawing/2014/main" xmlns="" id="{FD9D21E1-D40E-4EC4-963E-CA9F64EFB1A0}"/>
              </a:ext>
            </a:extLst>
          </p:cNvPr>
          <p:cNvSpPr/>
          <p:nvPr/>
        </p:nvSpPr>
        <p:spPr>
          <a:xfrm>
            <a:off x="762000" y="2514600"/>
            <a:ext cx="1295400" cy="1752600"/>
          </a:xfrm>
          <a:prstGeom prst="ellipse">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a:extLst>
              <a:ext uri="{FF2B5EF4-FFF2-40B4-BE49-F238E27FC236}">
                <a16:creationId xmlns:a16="http://schemas.microsoft.com/office/drawing/2014/main" xmlns="" id="{C54D7D13-1D62-4A4E-86E9-35C55046AF27}"/>
              </a:ext>
            </a:extLst>
          </p:cNvPr>
          <p:cNvSpPr/>
          <p:nvPr/>
        </p:nvSpPr>
        <p:spPr>
          <a:xfrm>
            <a:off x="2362200" y="2514600"/>
            <a:ext cx="1295400" cy="1752600"/>
          </a:xfrm>
          <a:prstGeom prst="ellipse">
            <a:avLst/>
          </a:prstGeom>
          <a:solidFill>
            <a:srgbClr val="93CDDD">
              <a:alpha val="6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a:extLst>
              <a:ext uri="{FF2B5EF4-FFF2-40B4-BE49-F238E27FC236}">
                <a16:creationId xmlns:a16="http://schemas.microsoft.com/office/drawing/2014/main" xmlns="" id="{65B24897-9D02-44B6-9B50-FC67A59B2572}"/>
              </a:ext>
            </a:extLst>
          </p:cNvPr>
          <p:cNvSpPr/>
          <p:nvPr/>
        </p:nvSpPr>
        <p:spPr>
          <a:xfrm>
            <a:off x="990600" y="33528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a:extLst>
              <a:ext uri="{FF2B5EF4-FFF2-40B4-BE49-F238E27FC236}">
                <a16:creationId xmlns:a16="http://schemas.microsoft.com/office/drawing/2014/main" xmlns="" id="{D81B1F25-E93A-4876-A8DD-99CE4E1E2C29}"/>
              </a:ext>
            </a:extLst>
          </p:cNvPr>
          <p:cNvSpPr/>
          <p:nvPr/>
        </p:nvSpPr>
        <p:spPr>
          <a:xfrm>
            <a:off x="1371600" y="28956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a:extLst>
              <a:ext uri="{FF2B5EF4-FFF2-40B4-BE49-F238E27FC236}">
                <a16:creationId xmlns:a16="http://schemas.microsoft.com/office/drawing/2014/main" xmlns="" id="{868FA560-88CE-4DEA-B777-1F4E0E33A534}"/>
              </a:ext>
            </a:extLst>
          </p:cNvPr>
          <p:cNvSpPr/>
          <p:nvPr/>
        </p:nvSpPr>
        <p:spPr>
          <a:xfrm>
            <a:off x="1295400" y="38100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a:extLst>
              <a:ext uri="{FF2B5EF4-FFF2-40B4-BE49-F238E27FC236}">
                <a16:creationId xmlns:a16="http://schemas.microsoft.com/office/drawing/2014/main" xmlns="" id="{221D2CE2-AD79-4E10-8D72-CC0991EC8CD2}"/>
              </a:ext>
            </a:extLst>
          </p:cNvPr>
          <p:cNvSpPr/>
          <p:nvPr/>
        </p:nvSpPr>
        <p:spPr>
          <a:xfrm>
            <a:off x="1752600" y="34290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a:extLst>
              <a:ext uri="{FF2B5EF4-FFF2-40B4-BE49-F238E27FC236}">
                <a16:creationId xmlns:a16="http://schemas.microsoft.com/office/drawing/2014/main" xmlns="" id="{949B35C2-9CE5-429E-8AF7-145D9E04224B}"/>
              </a:ext>
            </a:extLst>
          </p:cNvPr>
          <p:cNvSpPr/>
          <p:nvPr/>
        </p:nvSpPr>
        <p:spPr>
          <a:xfrm>
            <a:off x="3124200" y="27432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a:extLst>
              <a:ext uri="{FF2B5EF4-FFF2-40B4-BE49-F238E27FC236}">
                <a16:creationId xmlns:a16="http://schemas.microsoft.com/office/drawing/2014/main" xmlns="" id="{ADA6983F-5902-4AF6-810D-C5DC3C14A19A}"/>
              </a:ext>
            </a:extLst>
          </p:cNvPr>
          <p:cNvSpPr/>
          <p:nvPr/>
        </p:nvSpPr>
        <p:spPr>
          <a:xfrm>
            <a:off x="2743200" y="28956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a:extLst>
              <a:ext uri="{FF2B5EF4-FFF2-40B4-BE49-F238E27FC236}">
                <a16:creationId xmlns:a16="http://schemas.microsoft.com/office/drawing/2014/main" xmlns="" id="{3E753DA8-61E7-4B0E-81AD-09D36725B05D}"/>
              </a:ext>
            </a:extLst>
          </p:cNvPr>
          <p:cNvSpPr/>
          <p:nvPr/>
        </p:nvSpPr>
        <p:spPr>
          <a:xfrm>
            <a:off x="3276600" y="31242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a:extLst>
              <a:ext uri="{FF2B5EF4-FFF2-40B4-BE49-F238E27FC236}">
                <a16:creationId xmlns:a16="http://schemas.microsoft.com/office/drawing/2014/main" xmlns="" id="{CCEB5294-5F4E-4E97-9E34-8D9D1A140D61}"/>
              </a:ext>
            </a:extLst>
          </p:cNvPr>
          <p:cNvSpPr/>
          <p:nvPr/>
        </p:nvSpPr>
        <p:spPr>
          <a:xfrm>
            <a:off x="2971800" y="32766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a:extLst>
              <a:ext uri="{FF2B5EF4-FFF2-40B4-BE49-F238E27FC236}">
                <a16:creationId xmlns:a16="http://schemas.microsoft.com/office/drawing/2014/main" xmlns="" id="{8B7451CA-08D6-48C3-9CA6-E9E10F7AFD06}"/>
              </a:ext>
            </a:extLst>
          </p:cNvPr>
          <p:cNvSpPr/>
          <p:nvPr/>
        </p:nvSpPr>
        <p:spPr>
          <a:xfrm>
            <a:off x="2667000" y="35052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a:extLst>
              <a:ext uri="{FF2B5EF4-FFF2-40B4-BE49-F238E27FC236}">
                <a16:creationId xmlns:a16="http://schemas.microsoft.com/office/drawing/2014/main" xmlns="" id="{4EAFA5D8-7578-41A6-B4A9-4794C28C7047}"/>
              </a:ext>
            </a:extLst>
          </p:cNvPr>
          <p:cNvSpPr/>
          <p:nvPr/>
        </p:nvSpPr>
        <p:spPr>
          <a:xfrm>
            <a:off x="2971800" y="38100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a:extLst>
              <a:ext uri="{FF2B5EF4-FFF2-40B4-BE49-F238E27FC236}">
                <a16:creationId xmlns:a16="http://schemas.microsoft.com/office/drawing/2014/main" xmlns="" id="{76B88D8C-6BC6-43DF-990F-3899FF977597}"/>
              </a:ext>
            </a:extLst>
          </p:cNvPr>
          <p:cNvSpPr/>
          <p:nvPr/>
        </p:nvSpPr>
        <p:spPr>
          <a:xfrm>
            <a:off x="3352800" y="35814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76" name="TextBox 24">
            <a:extLst>
              <a:ext uri="{FF2B5EF4-FFF2-40B4-BE49-F238E27FC236}">
                <a16:creationId xmlns:a16="http://schemas.microsoft.com/office/drawing/2014/main" xmlns="" id="{B5225A83-A7EE-42EB-9BC4-639454A80497}"/>
              </a:ext>
            </a:extLst>
          </p:cNvPr>
          <p:cNvSpPr txBox="1">
            <a:spLocks noChangeArrowheads="1"/>
          </p:cNvSpPr>
          <p:nvPr/>
        </p:nvSpPr>
        <p:spPr bwMode="auto">
          <a:xfrm>
            <a:off x="762000" y="43434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latin typeface="Times New Roman" panose="02020603050405020304" pitchFamily="18" charset="0"/>
              </a:rPr>
              <a:t>Sample 1</a:t>
            </a:r>
          </a:p>
        </p:txBody>
      </p:sp>
      <p:sp>
        <p:nvSpPr>
          <p:cNvPr id="15377" name="TextBox 25">
            <a:extLst>
              <a:ext uri="{FF2B5EF4-FFF2-40B4-BE49-F238E27FC236}">
                <a16:creationId xmlns:a16="http://schemas.microsoft.com/office/drawing/2014/main" xmlns="" id="{E128CBB7-FA62-43EC-BDCF-BC0FB59824C4}"/>
              </a:ext>
            </a:extLst>
          </p:cNvPr>
          <p:cNvSpPr txBox="1">
            <a:spLocks noChangeArrowheads="1"/>
          </p:cNvSpPr>
          <p:nvPr/>
        </p:nvSpPr>
        <p:spPr bwMode="auto">
          <a:xfrm>
            <a:off x="2438400" y="43434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latin typeface="Times New Roman" panose="02020603050405020304" pitchFamily="18" charset="0"/>
              </a:rPr>
              <a:t>Sample 2</a:t>
            </a:r>
          </a:p>
        </p:txBody>
      </p:sp>
      <p:sp>
        <p:nvSpPr>
          <p:cNvPr id="15378" name="TextBox 5">
            <a:extLst>
              <a:ext uri="{FF2B5EF4-FFF2-40B4-BE49-F238E27FC236}">
                <a16:creationId xmlns:a16="http://schemas.microsoft.com/office/drawing/2014/main" xmlns="" id="{4AC6CBAC-6236-455E-89F3-77B5B5F8EFE3}"/>
              </a:ext>
            </a:extLst>
          </p:cNvPr>
          <p:cNvSpPr txBox="1">
            <a:spLocks noChangeArrowheads="1"/>
          </p:cNvSpPr>
          <p:nvPr/>
        </p:nvSpPr>
        <p:spPr bwMode="auto">
          <a:xfrm>
            <a:off x="5029200" y="1752600"/>
            <a:ext cx="3276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a:solidFill>
                  <a:schemeClr val="accent2"/>
                </a:solidFill>
                <a:latin typeface="Times New Roman" panose="02020603050405020304" pitchFamily="18" charset="0"/>
              </a:rPr>
              <a:t>Dependent Samples</a:t>
            </a:r>
          </a:p>
        </p:txBody>
      </p:sp>
      <p:sp>
        <p:nvSpPr>
          <p:cNvPr id="10" name="Oval 9">
            <a:extLst>
              <a:ext uri="{FF2B5EF4-FFF2-40B4-BE49-F238E27FC236}">
                <a16:creationId xmlns:a16="http://schemas.microsoft.com/office/drawing/2014/main" xmlns="" id="{733430CA-0B3F-4E94-962B-FDF32ECDA7DE}"/>
              </a:ext>
            </a:extLst>
          </p:cNvPr>
          <p:cNvSpPr/>
          <p:nvPr/>
        </p:nvSpPr>
        <p:spPr>
          <a:xfrm>
            <a:off x="6629400" y="2514600"/>
            <a:ext cx="1295400" cy="1752600"/>
          </a:xfrm>
          <a:prstGeom prst="ellipse">
            <a:avLst/>
          </a:prstGeom>
          <a:solidFill>
            <a:srgbClr val="93CDDD">
              <a:alpha val="6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80" name="TextBox 26">
            <a:extLst>
              <a:ext uri="{FF2B5EF4-FFF2-40B4-BE49-F238E27FC236}">
                <a16:creationId xmlns:a16="http://schemas.microsoft.com/office/drawing/2014/main" xmlns="" id="{AFE974D2-08E5-448E-81A8-B1068CB5E43A}"/>
              </a:ext>
            </a:extLst>
          </p:cNvPr>
          <p:cNvSpPr txBox="1">
            <a:spLocks noChangeArrowheads="1"/>
          </p:cNvSpPr>
          <p:nvPr/>
        </p:nvSpPr>
        <p:spPr bwMode="auto">
          <a:xfrm>
            <a:off x="5029200" y="43434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latin typeface="Times New Roman" panose="02020603050405020304" pitchFamily="18" charset="0"/>
              </a:rPr>
              <a:t>Sample 1</a:t>
            </a:r>
          </a:p>
        </p:txBody>
      </p:sp>
      <p:sp>
        <p:nvSpPr>
          <p:cNvPr id="15381" name="TextBox 27">
            <a:extLst>
              <a:ext uri="{FF2B5EF4-FFF2-40B4-BE49-F238E27FC236}">
                <a16:creationId xmlns:a16="http://schemas.microsoft.com/office/drawing/2014/main" xmlns="" id="{6DFC5F05-412C-47F4-908E-EAEAEECA26F7}"/>
              </a:ext>
            </a:extLst>
          </p:cNvPr>
          <p:cNvSpPr txBox="1">
            <a:spLocks noChangeArrowheads="1"/>
          </p:cNvSpPr>
          <p:nvPr/>
        </p:nvSpPr>
        <p:spPr bwMode="auto">
          <a:xfrm>
            <a:off x="6705600" y="43434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latin typeface="Times New Roman" panose="02020603050405020304" pitchFamily="18" charset="0"/>
              </a:rPr>
              <a:t>Sample 2</a:t>
            </a:r>
          </a:p>
        </p:txBody>
      </p:sp>
      <p:sp>
        <p:nvSpPr>
          <p:cNvPr id="34" name="Oval 33">
            <a:extLst>
              <a:ext uri="{FF2B5EF4-FFF2-40B4-BE49-F238E27FC236}">
                <a16:creationId xmlns:a16="http://schemas.microsoft.com/office/drawing/2014/main" xmlns="" id="{18375F2F-7EB2-4E62-A87F-DC871E26F18C}"/>
              </a:ext>
            </a:extLst>
          </p:cNvPr>
          <p:cNvSpPr/>
          <p:nvPr/>
        </p:nvSpPr>
        <p:spPr>
          <a:xfrm>
            <a:off x="4953000" y="2514600"/>
            <a:ext cx="1295400" cy="1752600"/>
          </a:xfrm>
          <a:prstGeom prst="ellipse">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Oval 34">
            <a:extLst>
              <a:ext uri="{FF2B5EF4-FFF2-40B4-BE49-F238E27FC236}">
                <a16:creationId xmlns:a16="http://schemas.microsoft.com/office/drawing/2014/main" xmlns="" id="{5535D8C8-CFE3-4811-90AE-180C2C3CAB20}"/>
              </a:ext>
            </a:extLst>
          </p:cNvPr>
          <p:cNvSpPr/>
          <p:nvPr/>
        </p:nvSpPr>
        <p:spPr>
          <a:xfrm>
            <a:off x="5181600" y="33528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Oval 35">
            <a:extLst>
              <a:ext uri="{FF2B5EF4-FFF2-40B4-BE49-F238E27FC236}">
                <a16:creationId xmlns:a16="http://schemas.microsoft.com/office/drawing/2014/main" xmlns="" id="{669537AC-1410-457C-90B1-74421982280B}"/>
              </a:ext>
            </a:extLst>
          </p:cNvPr>
          <p:cNvSpPr/>
          <p:nvPr/>
        </p:nvSpPr>
        <p:spPr>
          <a:xfrm>
            <a:off x="5562600" y="28956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Oval 36">
            <a:extLst>
              <a:ext uri="{FF2B5EF4-FFF2-40B4-BE49-F238E27FC236}">
                <a16:creationId xmlns:a16="http://schemas.microsoft.com/office/drawing/2014/main" xmlns="" id="{1D47F3F9-88E6-4060-8BB2-2739A27AA6FB}"/>
              </a:ext>
            </a:extLst>
          </p:cNvPr>
          <p:cNvSpPr/>
          <p:nvPr/>
        </p:nvSpPr>
        <p:spPr>
          <a:xfrm>
            <a:off x="5486400" y="38100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Oval 37">
            <a:extLst>
              <a:ext uri="{FF2B5EF4-FFF2-40B4-BE49-F238E27FC236}">
                <a16:creationId xmlns:a16="http://schemas.microsoft.com/office/drawing/2014/main" xmlns="" id="{A52BBABA-6196-45F5-980E-3E644F8ED186}"/>
              </a:ext>
            </a:extLst>
          </p:cNvPr>
          <p:cNvSpPr/>
          <p:nvPr/>
        </p:nvSpPr>
        <p:spPr>
          <a:xfrm>
            <a:off x="5867400" y="34290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Oval 42">
            <a:extLst>
              <a:ext uri="{FF2B5EF4-FFF2-40B4-BE49-F238E27FC236}">
                <a16:creationId xmlns:a16="http://schemas.microsoft.com/office/drawing/2014/main" xmlns="" id="{2307B882-E39A-49B3-9100-4553200A3BD8}"/>
              </a:ext>
            </a:extLst>
          </p:cNvPr>
          <p:cNvSpPr/>
          <p:nvPr/>
        </p:nvSpPr>
        <p:spPr>
          <a:xfrm>
            <a:off x="7315200" y="28194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Oval 43">
            <a:extLst>
              <a:ext uri="{FF2B5EF4-FFF2-40B4-BE49-F238E27FC236}">
                <a16:creationId xmlns:a16="http://schemas.microsoft.com/office/drawing/2014/main" xmlns="" id="{2AD937B1-BD0E-4802-B4E0-0ED369527E43}"/>
              </a:ext>
            </a:extLst>
          </p:cNvPr>
          <p:cNvSpPr/>
          <p:nvPr/>
        </p:nvSpPr>
        <p:spPr>
          <a:xfrm>
            <a:off x="7620000" y="32004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Oval 44">
            <a:extLst>
              <a:ext uri="{FF2B5EF4-FFF2-40B4-BE49-F238E27FC236}">
                <a16:creationId xmlns:a16="http://schemas.microsoft.com/office/drawing/2014/main" xmlns="" id="{8DCFBE9A-CFE1-4DCD-85E2-3A5584E35492}"/>
              </a:ext>
            </a:extLst>
          </p:cNvPr>
          <p:cNvSpPr/>
          <p:nvPr/>
        </p:nvSpPr>
        <p:spPr>
          <a:xfrm>
            <a:off x="6934200" y="34290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Oval 45">
            <a:extLst>
              <a:ext uri="{FF2B5EF4-FFF2-40B4-BE49-F238E27FC236}">
                <a16:creationId xmlns:a16="http://schemas.microsoft.com/office/drawing/2014/main" xmlns="" id="{FCFA8C58-659A-44A1-9A39-5440FC15A942}"/>
              </a:ext>
            </a:extLst>
          </p:cNvPr>
          <p:cNvSpPr/>
          <p:nvPr/>
        </p:nvSpPr>
        <p:spPr>
          <a:xfrm>
            <a:off x="7467600" y="365760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Arc 46">
            <a:extLst>
              <a:ext uri="{FF2B5EF4-FFF2-40B4-BE49-F238E27FC236}">
                <a16:creationId xmlns:a16="http://schemas.microsoft.com/office/drawing/2014/main" xmlns="" id="{F9E3B036-F9D8-4F28-B987-B28F4618AE8B}"/>
              </a:ext>
            </a:extLst>
          </p:cNvPr>
          <p:cNvSpPr/>
          <p:nvPr/>
        </p:nvSpPr>
        <p:spPr>
          <a:xfrm>
            <a:off x="5562600" y="2590800"/>
            <a:ext cx="1905000" cy="914400"/>
          </a:xfrm>
          <a:prstGeom prst="arc">
            <a:avLst>
              <a:gd name="adj1" fmla="val 11597407"/>
              <a:gd name="adj2" fmla="val 20427801"/>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8" name="Arc 47">
            <a:extLst>
              <a:ext uri="{FF2B5EF4-FFF2-40B4-BE49-F238E27FC236}">
                <a16:creationId xmlns:a16="http://schemas.microsoft.com/office/drawing/2014/main" xmlns="" id="{D5E9B120-B856-49E2-87EB-5FC80C19DB5D}"/>
              </a:ext>
            </a:extLst>
          </p:cNvPr>
          <p:cNvSpPr/>
          <p:nvPr/>
        </p:nvSpPr>
        <p:spPr>
          <a:xfrm>
            <a:off x="5257800" y="2895600"/>
            <a:ext cx="2514600" cy="914400"/>
          </a:xfrm>
          <a:prstGeom prst="arc">
            <a:avLst>
              <a:gd name="adj1" fmla="val 10948759"/>
              <a:gd name="adj2" fmla="val 20961085"/>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1" name="Arc 50">
            <a:extLst>
              <a:ext uri="{FF2B5EF4-FFF2-40B4-BE49-F238E27FC236}">
                <a16:creationId xmlns:a16="http://schemas.microsoft.com/office/drawing/2014/main" xmlns="" id="{EEB437CA-6F53-49E5-A993-7C3B70CB5E0B}"/>
              </a:ext>
            </a:extLst>
          </p:cNvPr>
          <p:cNvSpPr/>
          <p:nvPr/>
        </p:nvSpPr>
        <p:spPr>
          <a:xfrm flipV="1">
            <a:off x="5410200" y="3124200"/>
            <a:ext cx="2133600" cy="1066800"/>
          </a:xfrm>
          <a:prstGeom prst="arc">
            <a:avLst>
              <a:gd name="adj1" fmla="val 11556211"/>
              <a:gd name="adj2" fmla="val 0"/>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2" name="Arc 51">
            <a:extLst>
              <a:ext uri="{FF2B5EF4-FFF2-40B4-BE49-F238E27FC236}">
                <a16:creationId xmlns:a16="http://schemas.microsoft.com/office/drawing/2014/main" xmlns="" id="{8A4E23FE-E017-43A1-B6F8-037D74ED15D2}"/>
              </a:ext>
            </a:extLst>
          </p:cNvPr>
          <p:cNvSpPr/>
          <p:nvPr/>
        </p:nvSpPr>
        <p:spPr>
          <a:xfrm flipV="1">
            <a:off x="5943600" y="3352800"/>
            <a:ext cx="990600" cy="381000"/>
          </a:xfrm>
          <a:prstGeom prst="arc">
            <a:avLst>
              <a:gd name="adj1" fmla="val 10875684"/>
              <a:gd name="adj2" fmla="val 0"/>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395" name="Footer Placeholder 2">
            <a:extLst>
              <a:ext uri="{FF2B5EF4-FFF2-40B4-BE49-F238E27FC236}">
                <a16:creationId xmlns:a16="http://schemas.microsoft.com/office/drawing/2014/main" xmlns="" id="{ED9EFFBE-E485-4EB7-9C5A-068C471B412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72322659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C7C0A6-4F09-49FE-AC0D-AB82F5ABC1DF}"/>
              </a:ext>
            </a:extLst>
          </p:cNvPr>
          <p:cNvSpPr>
            <a:spLocks noGrp="1"/>
          </p:cNvSpPr>
          <p:nvPr>
            <p:ph type="title"/>
          </p:nvPr>
        </p:nvSpPr>
        <p:spPr/>
        <p:txBody>
          <a:bodyPr/>
          <a:lstStyle/>
          <a:p>
            <a:pPr eaLnBrk="1" hangingPunct="1">
              <a:defRPr/>
            </a:pPr>
            <a:r>
              <a:rPr lang="en-US" dirty="0">
                <a:solidFill>
                  <a:schemeClr val="accent3"/>
                </a:solidFill>
                <a:ea typeface="+mj-ea"/>
                <a:cs typeface="+mj-cs"/>
              </a:rPr>
              <a:t>Example: Independent and Dependent Samples</a:t>
            </a:r>
          </a:p>
        </p:txBody>
      </p:sp>
      <p:sp>
        <p:nvSpPr>
          <p:cNvPr id="16386" name="Content Placeholder 2">
            <a:extLst>
              <a:ext uri="{FF2B5EF4-FFF2-40B4-BE49-F238E27FC236}">
                <a16:creationId xmlns:a16="http://schemas.microsoft.com/office/drawing/2014/main" xmlns="" id="{20A14BAB-77F6-4E36-8F48-19688D4E0377}"/>
              </a:ext>
            </a:extLst>
          </p:cNvPr>
          <p:cNvSpPr>
            <a:spLocks noGrp="1"/>
          </p:cNvSpPr>
          <p:nvPr>
            <p:ph idx="1"/>
          </p:nvPr>
        </p:nvSpPr>
        <p:spPr/>
        <p:txBody>
          <a:bodyPr/>
          <a:lstStyle/>
          <a:p>
            <a:pPr marL="0" indent="0" eaLnBrk="1" hangingPunct="1">
              <a:buFont typeface="Arial" panose="020B0604020202020204" pitchFamily="34" charset="0"/>
              <a:buNone/>
            </a:pPr>
            <a:r>
              <a:rPr lang="en-US" altLang="en-US" dirty="0"/>
              <a:t>Classify each pair of samples as independent or dependent.</a:t>
            </a:r>
          </a:p>
          <a:p>
            <a:pPr marL="514350" indent="-514350">
              <a:buFont typeface="+mj-lt"/>
              <a:buAutoNum type="arabicPeriod"/>
            </a:pPr>
            <a:r>
              <a:rPr lang="en-US" dirty="0"/>
              <a:t>Sample 1: Triglyceride levels of 70 patients</a:t>
            </a:r>
            <a:br>
              <a:rPr lang="en-US" dirty="0"/>
            </a:br>
            <a:r>
              <a:rPr lang="en-US" dirty="0"/>
              <a:t>Sample 2: Triglyceride levels of the same 70 patients after using a triglyceride-lowering drug for 6 months.</a:t>
            </a:r>
            <a:endParaRPr lang="en-US" altLang="en-US" dirty="0"/>
          </a:p>
        </p:txBody>
      </p:sp>
      <p:sp>
        <p:nvSpPr>
          <p:cNvPr id="4" name="TextBox 3">
            <a:extLst>
              <a:ext uri="{FF2B5EF4-FFF2-40B4-BE49-F238E27FC236}">
                <a16:creationId xmlns:a16="http://schemas.microsoft.com/office/drawing/2014/main" xmlns="" id="{15A68C22-E5C3-4749-8617-E7466C91BCE8}"/>
              </a:ext>
            </a:extLst>
          </p:cNvPr>
          <p:cNvSpPr txBox="1">
            <a:spLocks noChangeArrowheads="1"/>
          </p:cNvSpPr>
          <p:nvPr/>
        </p:nvSpPr>
        <p:spPr bwMode="auto">
          <a:xfrm>
            <a:off x="304800" y="4169906"/>
            <a:ext cx="8382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b="1" dirty="0">
                <a:solidFill>
                  <a:srgbClr val="83BB35"/>
                </a:solidFill>
                <a:latin typeface="+mn-lt"/>
              </a:rPr>
              <a:t>Solution:</a:t>
            </a:r>
            <a:r>
              <a:rPr lang="en-US" altLang="en-US" sz="2800" dirty="0">
                <a:latin typeface="+mn-lt"/>
              </a:rPr>
              <a:t/>
            </a:r>
            <a:br>
              <a:rPr lang="en-US" altLang="en-US" sz="2800" dirty="0">
                <a:latin typeface="+mn-lt"/>
              </a:rPr>
            </a:br>
            <a:r>
              <a:rPr lang="en-US" sz="2800" dirty="0">
                <a:latin typeface="+mn-lt"/>
              </a:rPr>
              <a:t>These samples are </a:t>
            </a:r>
            <a:r>
              <a:rPr lang="en-US" sz="2800" dirty="0">
                <a:solidFill>
                  <a:srgbClr val="C00000"/>
                </a:solidFill>
                <a:latin typeface="+mn-lt"/>
              </a:rPr>
              <a:t>dependent</a:t>
            </a:r>
            <a:r>
              <a:rPr lang="en-US" sz="2800" dirty="0">
                <a:latin typeface="+mn-lt"/>
              </a:rPr>
              <a:t>. Because the triglyceride levels of the same patients are taken, the samples are related. The samples can be paired with respect to each patient.</a:t>
            </a:r>
            <a:endParaRPr lang="en-US" altLang="en-US" sz="2800" dirty="0">
              <a:latin typeface="+mn-lt"/>
            </a:endParaRPr>
          </a:p>
        </p:txBody>
      </p:sp>
      <p:sp>
        <p:nvSpPr>
          <p:cNvPr id="16388" name="Footer Placeholder 2">
            <a:extLst>
              <a:ext uri="{FF2B5EF4-FFF2-40B4-BE49-F238E27FC236}">
                <a16:creationId xmlns:a16="http://schemas.microsoft.com/office/drawing/2014/main" xmlns="" id="{6A27ACF8-9AA7-42E3-B040-3B222C2EF78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5833925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9F8FB7-7EFD-4753-AC1C-C93777D2853A}"/>
              </a:ext>
            </a:extLst>
          </p:cNvPr>
          <p:cNvSpPr>
            <a:spLocks noGrp="1"/>
          </p:cNvSpPr>
          <p:nvPr>
            <p:ph type="title"/>
          </p:nvPr>
        </p:nvSpPr>
        <p:spPr/>
        <p:txBody>
          <a:bodyPr/>
          <a:lstStyle/>
          <a:p>
            <a:pPr eaLnBrk="1" hangingPunct="1">
              <a:defRPr/>
            </a:pPr>
            <a:r>
              <a:rPr lang="en-US" dirty="0">
                <a:solidFill>
                  <a:schemeClr val="accent3"/>
                </a:solidFill>
                <a:ea typeface="+mj-ea"/>
                <a:cs typeface="+mj-cs"/>
              </a:rPr>
              <a:t>Example: Independent and Dependent Samples</a:t>
            </a:r>
          </a:p>
        </p:txBody>
      </p:sp>
      <p:sp>
        <p:nvSpPr>
          <p:cNvPr id="17410" name="Content Placeholder 2">
            <a:extLst>
              <a:ext uri="{FF2B5EF4-FFF2-40B4-BE49-F238E27FC236}">
                <a16:creationId xmlns:a16="http://schemas.microsoft.com/office/drawing/2014/main" xmlns="" id="{D44EBDA6-63F9-4513-A1BB-9BD64522AA31}"/>
              </a:ext>
            </a:extLst>
          </p:cNvPr>
          <p:cNvSpPr>
            <a:spLocks noGrp="1"/>
          </p:cNvSpPr>
          <p:nvPr>
            <p:ph idx="1"/>
          </p:nvPr>
        </p:nvSpPr>
        <p:spPr>
          <a:xfrm>
            <a:off x="228600" y="1439863"/>
            <a:ext cx="8737600" cy="2763837"/>
          </a:xfrm>
        </p:spPr>
        <p:txBody>
          <a:bodyPr/>
          <a:lstStyle/>
          <a:p>
            <a:pPr marL="0" indent="0" eaLnBrk="1" hangingPunct="1">
              <a:buFont typeface="Arial" panose="020B0604020202020204" pitchFamily="34" charset="0"/>
              <a:buNone/>
            </a:pPr>
            <a:r>
              <a:rPr lang="en-US" altLang="en-US" dirty="0"/>
              <a:t>Classify each pair of samples as independent or dependent.</a:t>
            </a:r>
          </a:p>
          <a:p>
            <a:pPr marL="514350" indent="-514350">
              <a:buFont typeface="+mj-lt"/>
              <a:buAutoNum type="arabicPeriod" startAt="2"/>
            </a:pPr>
            <a:r>
              <a:rPr lang="en-US" dirty="0"/>
              <a:t>Sample 1: Scores for 38 adult males on a psychological screening test for attention-deficit/hyperactivity disorder</a:t>
            </a:r>
            <a:br>
              <a:rPr lang="en-US" dirty="0"/>
            </a:br>
            <a:r>
              <a:rPr lang="en-US" dirty="0"/>
              <a:t>Sample 2: Scores for 50 adult females on a psychological screening test for attention-deficit/hyperactivity disorder</a:t>
            </a:r>
            <a:endParaRPr lang="en-US" altLang="en-US" dirty="0"/>
          </a:p>
        </p:txBody>
      </p:sp>
      <p:sp>
        <p:nvSpPr>
          <p:cNvPr id="4" name="TextBox 3">
            <a:extLst>
              <a:ext uri="{FF2B5EF4-FFF2-40B4-BE49-F238E27FC236}">
                <a16:creationId xmlns:a16="http://schemas.microsoft.com/office/drawing/2014/main" xmlns="" id="{270A7CD1-9470-4ED1-A432-29E6B8FFACA9}"/>
              </a:ext>
            </a:extLst>
          </p:cNvPr>
          <p:cNvSpPr txBox="1"/>
          <p:nvPr/>
        </p:nvSpPr>
        <p:spPr>
          <a:xfrm>
            <a:off x="228600" y="4169906"/>
            <a:ext cx="8648700" cy="2246769"/>
          </a:xfrm>
          <a:prstGeom prst="rect">
            <a:avLst/>
          </a:prstGeom>
          <a:noFill/>
        </p:spPr>
        <p:txBody>
          <a:bodyPr>
            <a:spAutoFit/>
          </a:bodyPr>
          <a:lstStyle/>
          <a:p>
            <a:r>
              <a:rPr lang="en-US" sz="2800" b="1" dirty="0">
                <a:solidFill>
                  <a:schemeClr val="accent3"/>
                </a:solidFill>
                <a:latin typeface="+mn-lt"/>
                <a:ea typeface="+mn-ea"/>
              </a:rPr>
              <a:t>Solution:</a:t>
            </a:r>
            <a:r>
              <a:rPr lang="en-US" sz="2800" dirty="0">
                <a:latin typeface="+mn-lt"/>
                <a:ea typeface="+mn-ea"/>
              </a:rPr>
              <a:t/>
            </a:r>
            <a:br>
              <a:rPr lang="en-US" sz="2800" dirty="0">
                <a:latin typeface="+mn-lt"/>
                <a:ea typeface="+mn-ea"/>
              </a:rPr>
            </a:br>
            <a:r>
              <a:rPr lang="en-US" sz="2800" dirty="0">
                <a:latin typeface="+mn-lt"/>
              </a:rPr>
              <a:t>These samples are </a:t>
            </a:r>
            <a:r>
              <a:rPr lang="en-US" sz="2800" dirty="0">
                <a:solidFill>
                  <a:srgbClr val="C00000"/>
                </a:solidFill>
                <a:latin typeface="+mn-lt"/>
              </a:rPr>
              <a:t>independent</a:t>
            </a:r>
            <a:r>
              <a:rPr lang="en-US" sz="2800" dirty="0">
                <a:latin typeface="+mn-lt"/>
              </a:rPr>
              <a:t>. It is not possible to form a pairing between the members of samples, the sample sizes are different, and the data represent scores for different individuals.</a:t>
            </a:r>
            <a:endParaRPr lang="en-US" sz="2800" dirty="0">
              <a:latin typeface="+mn-lt"/>
              <a:ea typeface="+mn-ea"/>
            </a:endParaRPr>
          </a:p>
        </p:txBody>
      </p:sp>
      <p:sp>
        <p:nvSpPr>
          <p:cNvPr id="17412" name="Footer Placeholder 2">
            <a:extLst>
              <a:ext uri="{FF2B5EF4-FFF2-40B4-BE49-F238E27FC236}">
                <a16:creationId xmlns:a16="http://schemas.microsoft.com/office/drawing/2014/main" xmlns="" id="{D49BF100-F927-4955-B9C0-74CC78EFA1D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021440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3" name="Rectangle 3">
            <a:extLst>
              <a:ext uri="{FF2B5EF4-FFF2-40B4-BE49-F238E27FC236}">
                <a16:creationId xmlns:a16="http://schemas.microsoft.com/office/drawing/2014/main" xmlns="" id="{6C9DB61A-2F07-4E7D-B86E-03E79B40C1ED}"/>
              </a:ext>
            </a:extLst>
          </p:cNvPr>
          <p:cNvSpPr>
            <a:spLocks noGrp="1" noChangeArrowheads="1"/>
          </p:cNvSpPr>
          <p:nvPr>
            <p:ph type="title"/>
          </p:nvPr>
        </p:nvSpPr>
        <p:spPr>
          <a:noFill/>
        </p:spPr>
        <p:txBody>
          <a:bodyPr/>
          <a:lstStyle/>
          <a:p>
            <a:pPr eaLnBrk="1" hangingPunct="1"/>
            <a:r>
              <a:rPr lang="en-US" altLang="en-US"/>
              <a:t>Two Sample Hypothesis Test with Independent Samples</a:t>
            </a:r>
          </a:p>
        </p:txBody>
      </p:sp>
      <p:sp>
        <p:nvSpPr>
          <p:cNvPr id="778312" name="Text Box 72">
            <a:extLst>
              <a:ext uri="{FF2B5EF4-FFF2-40B4-BE49-F238E27FC236}">
                <a16:creationId xmlns:a16="http://schemas.microsoft.com/office/drawing/2014/main" xmlns="" id="{31E1DA58-83F1-44BC-86E1-9280E5B79391}"/>
              </a:ext>
            </a:extLst>
          </p:cNvPr>
          <p:cNvSpPr>
            <a:spLocks noGrp="1" noChangeArrowheads="1"/>
          </p:cNvSpPr>
          <p:nvPr>
            <p:ph idx="1"/>
          </p:nvPr>
        </p:nvSpPr>
        <p:spPr/>
        <p:txBody>
          <a:bodyPr/>
          <a:lstStyle/>
          <a:p>
            <a:pPr marL="533400" indent="-533400" eaLnBrk="1" hangingPunct="1">
              <a:buFont typeface="Wingdings" panose="05000000000000000000" pitchFamily="2" charset="2"/>
              <a:buAutoNum type="arabicPeriod"/>
            </a:pPr>
            <a:r>
              <a:rPr lang="en-US" altLang="en-US" b="1" dirty="0">
                <a:solidFill>
                  <a:schemeClr val="accent2"/>
                </a:solidFill>
              </a:rPr>
              <a:t>Null hypothesis </a:t>
            </a:r>
            <a:r>
              <a:rPr lang="en-US" altLang="en-US" b="1" i="1" dirty="0">
                <a:solidFill>
                  <a:schemeClr val="accent2"/>
                </a:solidFill>
              </a:rPr>
              <a:t>H</a:t>
            </a:r>
            <a:r>
              <a:rPr lang="en-US" altLang="en-US" b="1" baseline="-25000" dirty="0">
                <a:solidFill>
                  <a:schemeClr val="accent2"/>
                </a:solidFill>
              </a:rPr>
              <a:t>0</a:t>
            </a:r>
            <a:r>
              <a:rPr lang="en-US" altLang="en-US" dirty="0">
                <a:solidFill>
                  <a:schemeClr val="accent2"/>
                </a:solidFill>
              </a:rPr>
              <a:t> </a:t>
            </a:r>
          </a:p>
          <a:p>
            <a:pPr marL="933450" lvl="1" indent="-533400" eaLnBrk="1" hangingPunct="1"/>
            <a:r>
              <a:rPr lang="en-US" altLang="en-US" dirty="0">
                <a:ea typeface="Times New Roman" panose="02020603050405020304" pitchFamily="18" charset="0"/>
              </a:rPr>
              <a:t>A statistical hypothesis that usually states there is no difference between the parameters of two populations.  </a:t>
            </a:r>
          </a:p>
          <a:p>
            <a:pPr marL="933450" lvl="1" indent="-533400" eaLnBrk="1" hangingPunct="1"/>
            <a:r>
              <a:rPr lang="en-US" altLang="en-US" dirty="0">
                <a:ea typeface="Times New Roman" panose="02020603050405020304" pitchFamily="18" charset="0"/>
              </a:rPr>
              <a:t>Always contains the symbol </a:t>
            </a:r>
            <a:r>
              <a:rPr lang="en-US" altLang="en-US" dirty="0">
                <a:ea typeface="Times New Roman" panose="02020603050405020304" pitchFamily="18" charset="0"/>
                <a:sym typeface="Symbol" panose="05050102010706020507" pitchFamily="18" charset="2"/>
              </a:rPr>
              <a:t>, =, or .</a:t>
            </a:r>
          </a:p>
          <a:p>
            <a:pPr marL="533400" indent="-533400" eaLnBrk="1" hangingPunct="1">
              <a:buFont typeface="Wingdings" panose="05000000000000000000" pitchFamily="2" charset="2"/>
              <a:buAutoNum type="arabicPeriod"/>
            </a:pPr>
            <a:r>
              <a:rPr lang="en-US" altLang="en-US" b="1" dirty="0">
                <a:solidFill>
                  <a:schemeClr val="accent2"/>
                </a:solidFill>
                <a:sym typeface="Symbol" panose="05050102010706020507" pitchFamily="18" charset="2"/>
              </a:rPr>
              <a:t>Alternative </a:t>
            </a:r>
            <a:r>
              <a:rPr lang="en-US" altLang="en-US" b="1" dirty="0">
                <a:solidFill>
                  <a:schemeClr val="accent2"/>
                </a:solidFill>
              </a:rPr>
              <a:t>hypothesis </a:t>
            </a:r>
            <a:r>
              <a:rPr lang="en-US" altLang="en-US" b="1" i="1" dirty="0">
                <a:solidFill>
                  <a:schemeClr val="accent2"/>
                </a:solidFill>
              </a:rPr>
              <a:t>H</a:t>
            </a:r>
            <a:r>
              <a:rPr lang="en-US" altLang="en-US" b="1" i="1" baseline="-25000" dirty="0">
                <a:solidFill>
                  <a:schemeClr val="accent2"/>
                </a:solidFill>
              </a:rPr>
              <a:t>a</a:t>
            </a:r>
            <a:r>
              <a:rPr lang="en-US" altLang="en-US" dirty="0">
                <a:solidFill>
                  <a:schemeClr val="accent2"/>
                </a:solidFill>
              </a:rPr>
              <a:t> </a:t>
            </a:r>
          </a:p>
          <a:p>
            <a:pPr marL="933450" lvl="1" indent="-533400" eaLnBrk="1" hangingPunct="1"/>
            <a:r>
              <a:rPr lang="en-US" altLang="en-US" dirty="0">
                <a:ea typeface="Times New Roman" panose="02020603050405020304" pitchFamily="18" charset="0"/>
              </a:rPr>
              <a:t>A statistical hypothesis that is true when </a:t>
            </a:r>
            <a:r>
              <a:rPr lang="en-US" altLang="en-US" i="1" dirty="0">
                <a:ea typeface="Times New Roman" panose="02020603050405020304" pitchFamily="18" charset="0"/>
              </a:rPr>
              <a:t>H</a:t>
            </a:r>
            <a:r>
              <a:rPr lang="en-US" altLang="en-US" baseline="-25000" dirty="0">
                <a:ea typeface="Times New Roman" panose="02020603050405020304" pitchFamily="18" charset="0"/>
              </a:rPr>
              <a:t>0</a:t>
            </a:r>
            <a:r>
              <a:rPr lang="en-US" altLang="en-US" dirty="0">
                <a:ea typeface="Times New Roman" panose="02020603050405020304" pitchFamily="18" charset="0"/>
              </a:rPr>
              <a:t> is false. </a:t>
            </a:r>
          </a:p>
          <a:p>
            <a:pPr marL="933450" lvl="1" indent="-533400" eaLnBrk="1" hangingPunct="1"/>
            <a:r>
              <a:rPr lang="en-US" altLang="en-US" dirty="0">
                <a:ea typeface="Times New Roman" panose="02020603050405020304" pitchFamily="18" charset="0"/>
              </a:rPr>
              <a:t>Always contains the symbol &gt;, </a:t>
            </a:r>
            <a:r>
              <a:rPr lang="en-US" altLang="en-US" dirty="0">
                <a:ea typeface="Times New Roman" panose="02020603050405020304" pitchFamily="18" charset="0"/>
                <a:sym typeface="Symbol" panose="05050102010706020507" pitchFamily="18" charset="2"/>
              </a:rPr>
              <a:t>, or &lt;.</a:t>
            </a:r>
            <a:endParaRPr lang="en-US" altLang="en-US" dirty="0">
              <a:ea typeface="Times New Roman" panose="02020603050405020304" pitchFamily="18" charset="0"/>
            </a:endParaRPr>
          </a:p>
        </p:txBody>
      </p:sp>
      <p:sp>
        <p:nvSpPr>
          <p:cNvPr id="18435" name="Footer Placeholder 2">
            <a:extLst>
              <a:ext uri="{FF2B5EF4-FFF2-40B4-BE49-F238E27FC236}">
                <a16:creationId xmlns:a16="http://schemas.microsoft.com/office/drawing/2014/main" xmlns="" id="{C309E0BF-66C7-49EF-94E2-E6E3AB9EEF8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886790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31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31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78312">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783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12"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594</TotalTime>
  <Words>1298</Words>
  <Application>Microsoft Office PowerPoint</Application>
  <PresentationFormat>On-screen Show (4:3)</PresentationFormat>
  <Paragraphs>141</Paragraphs>
  <Slides>24</Slides>
  <Notes>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3"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8.1</vt:lpstr>
      <vt:lpstr>Section 8.1 Objectives</vt:lpstr>
      <vt:lpstr>Two Sample Hypothesis Test</vt:lpstr>
      <vt:lpstr>Independent and Dependent Samples</vt:lpstr>
      <vt:lpstr>Example: Independent and Dependent Samples</vt:lpstr>
      <vt:lpstr>Example: Independent and Dependent Samples</vt:lpstr>
      <vt:lpstr>Two Sample Hypothesis Test with Independent Samples</vt:lpstr>
      <vt:lpstr>Two Sample Hypothesis Test with Independent Samples</vt:lpstr>
      <vt:lpstr>Two Sample z-Test for the Difference Between Means</vt:lpstr>
      <vt:lpstr>Two Sample z-Test for the Difference Between Means</vt:lpstr>
      <vt:lpstr>Two Sample z-Test for the Difference Between Means</vt:lpstr>
      <vt:lpstr>Using a Two-Sample z-Test for the Difference Between Means (Independent Samples, s1 and s2  Known)</vt:lpstr>
      <vt:lpstr>Using a Two-Sample z-Test for the Difference Between Means (Independent Samples, s1 and s2  Known)</vt:lpstr>
      <vt:lpstr>Using a Two-Sample z-Test for the Difference Between Means (Independent Samples, s1 and s2  Known)</vt:lpstr>
      <vt:lpstr>Example: Two-Sample z-Test for the Difference Between Means</vt:lpstr>
      <vt:lpstr>Solution: Two-Sample z-Test for the Difference Between Means</vt:lpstr>
      <vt:lpstr>Solution: Two-Sample z-Test for the Difference Between Means</vt:lpstr>
      <vt:lpstr>Solution: Two-Sample z-Test for the Difference Between Means</vt:lpstr>
      <vt:lpstr>Example: Using Technology to Perform a Two-Sample z-Test</vt:lpstr>
      <vt:lpstr>Solution: Using Technology to Perform a Two-Sample z-Test</vt:lpstr>
      <vt:lpstr>Solution: Using Technology to Perform a Two-Sample z-Test</vt:lpstr>
      <vt:lpstr>Solution: Using Technology to Perform a Two-Sample z-Test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subject>Elementary Statistics  7e</dc:subject>
  <dc:creator>Ron Larson, Betsy Farber</dc:creator>
  <cp:lastModifiedBy>Sandra Scholten</cp:lastModifiedBy>
  <cp:revision>85</cp:revision>
  <dcterms:created xsi:type="dcterms:W3CDTF">2007-07-18T23:54:35Z</dcterms:created>
  <dcterms:modified xsi:type="dcterms:W3CDTF">2019-02-12T18:45:03Z</dcterms:modified>
</cp:coreProperties>
</file>