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handoutMasterIdLst>
    <p:handoutMasterId r:id="rId25"/>
  </p:handoutMasterIdLst>
  <p:sldIdLst>
    <p:sldId id="257" r:id="rId2"/>
    <p:sldId id="258" r:id="rId3"/>
    <p:sldId id="259" r:id="rId4"/>
    <p:sldId id="260" r:id="rId5"/>
    <p:sldId id="261" r:id="rId6"/>
    <p:sldId id="262" r:id="rId7"/>
    <p:sldId id="263" r:id="rId8"/>
    <p:sldId id="264" r:id="rId9"/>
    <p:sldId id="265" r:id="rId10"/>
    <p:sldId id="266" r:id="rId11"/>
    <p:sldId id="267" r:id="rId12"/>
    <p:sldId id="278" r:id="rId13"/>
    <p:sldId id="268" r:id="rId14"/>
    <p:sldId id="269" r:id="rId15"/>
    <p:sldId id="279" r:id="rId16"/>
    <p:sldId id="271" r:id="rId17"/>
    <p:sldId id="280" r:id="rId18"/>
    <p:sldId id="281" r:id="rId19"/>
    <p:sldId id="274" r:id="rId20"/>
    <p:sldId id="275" r:id="rId21"/>
    <p:sldId id="276" r:id="rId22"/>
    <p:sldId id="282" r:id="rId2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8"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3</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20959964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3</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46446187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806032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 xmlns:a16="http://schemas.microsoft.com/office/drawing/2014/main" id="{8E105347-81D0-426C-8E95-CDDF2FC871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 xmlns:a16="http://schemas.microsoft.com/office/drawing/2014/main" id="{6F73FF72-A723-478C-A31D-B6A663C3D8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 xmlns:a16="http://schemas.microsoft.com/office/drawing/2014/main" id="{E5923E14-58CA-4421-A7B4-BC3C333E511F}"/>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0C5C74-0CB0-4B8F-9443-46E304D69E3C}"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1353222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 xmlns:a16="http://schemas.microsoft.com/office/drawing/2014/main" id="{D53FA459-E38D-46DE-BBEC-F1B98E99B4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 xmlns:a16="http://schemas.microsoft.com/office/drawing/2014/main" id="{E257B2A3-0F41-4AA9-9E35-70F3C98ECB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 xmlns:a16="http://schemas.microsoft.com/office/drawing/2014/main" id="{8CF4215C-B621-4E2B-8D33-76B06C90B6D2}"/>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DFE978D-032F-4041-8B1C-759977DFBBC6}"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4262544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 xmlns:a16="http://schemas.microsoft.com/office/drawing/2014/main" id="{B22E05B0-FE61-495D-97D6-14C7644E92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 xmlns:a16="http://schemas.microsoft.com/office/drawing/2014/main" id="{97019CC4-A130-4F09-8EF4-B29FA4C65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 xmlns:a16="http://schemas.microsoft.com/office/drawing/2014/main" id="{45DCD5FF-0165-48E6-814C-94FA8F4C920C}"/>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07477A1-0D7C-4323-9ED4-E980B9088E68}"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1793293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 xmlns:a16="http://schemas.microsoft.com/office/drawing/2014/main" id="{B22E05B0-FE61-495D-97D6-14C7644E92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 xmlns:a16="http://schemas.microsoft.com/office/drawing/2014/main" id="{97019CC4-A130-4F09-8EF4-B29FA4C65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 xmlns:a16="http://schemas.microsoft.com/office/drawing/2014/main" id="{45DCD5FF-0165-48E6-814C-94FA8F4C920C}"/>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07477A1-0D7C-4323-9ED4-E980B9088E68}"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3756481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3.bin"/><Relationship Id="rId4" Type="http://schemas.openxmlformats.org/officeDocument/2006/relationships/image" Target="../media/image7.wmf"/></Relationships>
</file>

<file path=ppt/slides/_rels/slide11.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4.bin"/><Relationship Id="rId7"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0.wmf"/><Relationship Id="rId5" Type="http://schemas.openxmlformats.org/officeDocument/2006/relationships/oleObject" Target="../embeddings/oleObject5.bin"/><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6.png"/><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4.wmf"/></Relationships>
</file>

<file path=ppt/slides/_rels/slide1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a:latin typeface="Arial" panose="020B0604020202020204" pitchFamily="34" charset="0"/>
              </a:rPr>
              <a:t>Probability</a:t>
            </a:r>
            <a:endParaRPr lang="en-US" altLang="en-US" sz="3200" dirty="0">
              <a:latin typeface="Arial" panose="020B0604020202020204" pitchFamily="34" charset="0"/>
            </a:endParaRP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3</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3D4060-A6A0-404C-A377-F0DF5CA8A314}"/>
              </a:ext>
            </a:extLst>
          </p:cNvPr>
          <p:cNvSpPr>
            <a:spLocks noGrp="1"/>
          </p:cNvSpPr>
          <p:nvPr>
            <p:ph type="title"/>
          </p:nvPr>
        </p:nvSpPr>
        <p:spPr/>
        <p:txBody>
          <a:bodyPr/>
          <a:lstStyle/>
          <a:p>
            <a:pPr>
              <a:defRPr/>
            </a:pPr>
            <a:r>
              <a:rPr lang="en-US" dirty="0">
                <a:solidFill>
                  <a:schemeClr val="accent3"/>
                </a:solidFill>
              </a:rPr>
              <a:t>Example: Classifying Events as Independent or Dependent </a:t>
            </a:r>
          </a:p>
        </p:txBody>
      </p:sp>
      <p:sp>
        <p:nvSpPr>
          <p:cNvPr id="17411" name="Content Placeholder 2">
            <a:extLst>
              <a:ext uri="{FF2B5EF4-FFF2-40B4-BE49-F238E27FC236}">
                <a16:creationId xmlns="" xmlns:a16="http://schemas.microsoft.com/office/drawing/2014/main" id="{559A2D5B-0BAC-4166-B9C9-2213E0DAC44C}"/>
              </a:ext>
            </a:extLst>
          </p:cNvPr>
          <p:cNvSpPr>
            <a:spLocks noGrp="1"/>
          </p:cNvSpPr>
          <p:nvPr>
            <p:ph idx="1"/>
          </p:nvPr>
        </p:nvSpPr>
        <p:spPr>
          <a:xfrm>
            <a:off x="457200" y="1847850"/>
            <a:ext cx="8329613" cy="1546225"/>
          </a:xfrm>
        </p:spPr>
        <p:txBody>
          <a:bodyPr/>
          <a:lstStyle/>
          <a:p>
            <a:pPr marL="407988" indent="-407988">
              <a:buFont typeface="Arial" panose="020B0604020202020204" pitchFamily="34" charset="0"/>
              <a:buAutoNum type="arabicPeriod"/>
            </a:pPr>
            <a:r>
              <a:rPr lang="en-US" altLang="en-US" dirty="0"/>
              <a:t>Selecting a king (</a:t>
            </a:r>
            <a:r>
              <a:rPr lang="en-US" altLang="en-US" i="1" dirty="0"/>
              <a:t>A</a:t>
            </a:r>
            <a:r>
              <a:rPr lang="en-US" altLang="en-US" dirty="0"/>
              <a:t>) from a standard deck of 52 playing cards, not replacing it, and then selecting a queen (</a:t>
            </a:r>
            <a:r>
              <a:rPr lang="en-US" altLang="en-US" i="1" dirty="0"/>
              <a:t>B</a:t>
            </a:r>
            <a:r>
              <a:rPr lang="en-US" altLang="en-US" dirty="0"/>
              <a:t>) from the deck.</a:t>
            </a:r>
          </a:p>
        </p:txBody>
      </p:sp>
      <p:graphicFrame>
        <p:nvGraphicFramePr>
          <p:cNvPr id="10242" name="Object 2">
            <a:extLst>
              <a:ext uri="{FF2B5EF4-FFF2-40B4-BE49-F238E27FC236}">
                <a16:creationId xmlns="" xmlns:a16="http://schemas.microsoft.com/office/drawing/2014/main" id="{436A4E7E-76B7-4B09-AF3A-38EB2160F706}"/>
              </a:ext>
            </a:extLst>
          </p:cNvPr>
          <p:cNvGraphicFramePr>
            <a:graphicFrameLocks noChangeAspect="1"/>
          </p:cNvGraphicFramePr>
          <p:nvPr/>
        </p:nvGraphicFramePr>
        <p:xfrm>
          <a:off x="798513" y="3846513"/>
          <a:ext cx="6861175" cy="758825"/>
        </p:xfrm>
        <a:graphic>
          <a:graphicData uri="http://schemas.openxmlformats.org/presentationml/2006/ole">
            <mc:AlternateContent xmlns:mc="http://schemas.openxmlformats.org/markup-compatibility/2006">
              <mc:Choice xmlns:v="urn:schemas-microsoft-com:vml" Requires="v">
                <p:oleObj spid="_x0000_s3108" name="Equation" r:id="rId3" imgW="3556000" imgH="393700" progId="Equation.DSMT4">
                  <p:embed/>
                </p:oleObj>
              </mc:Choice>
              <mc:Fallback>
                <p:oleObj name="Equation" r:id="rId3" imgW="3556000" imgH="393700" progId="Equation.DSMT4">
                  <p:embed/>
                  <p:pic>
                    <p:nvPicPr>
                      <p:cNvPr id="10242" name="Object 2">
                        <a:extLst>
                          <a:ext uri="{FF2B5EF4-FFF2-40B4-BE49-F238E27FC236}">
                            <a16:creationId xmlns="" xmlns:a16="http://schemas.microsoft.com/office/drawing/2014/main" id="{436A4E7E-76B7-4B09-AF3A-38EB2160F7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513" y="3846513"/>
                        <a:ext cx="6861175"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3" name="Object 3">
            <a:extLst>
              <a:ext uri="{FF2B5EF4-FFF2-40B4-BE49-F238E27FC236}">
                <a16:creationId xmlns="" xmlns:a16="http://schemas.microsoft.com/office/drawing/2014/main" id="{2D1A4F09-DF09-4913-BF5D-96836E923650}"/>
              </a:ext>
            </a:extLst>
          </p:cNvPr>
          <p:cNvGraphicFramePr>
            <a:graphicFrameLocks noChangeAspect="1"/>
          </p:cNvGraphicFramePr>
          <p:nvPr/>
        </p:nvGraphicFramePr>
        <p:xfrm>
          <a:off x="798513" y="4510088"/>
          <a:ext cx="2770187" cy="758825"/>
        </p:xfrm>
        <a:graphic>
          <a:graphicData uri="http://schemas.openxmlformats.org/presentationml/2006/ole">
            <mc:AlternateContent xmlns:mc="http://schemas.openxmlformats.org/markup-compatibility/2006">
              <mc:Choice xmlns:v="urn:schemas-microsoft-com:vml" Requires="v">
                <p:oleObj spid="_x0000_s3109" name="Equation" r:id="rId5" imgW="1435100" imgH="393700" progId="Equation.DSMT4">
                  <p:embed/>
                </p:oleObj>
              </mc:Choice>
              <mc:Fallback>
                <p:oleObj name="Equation" r:id="rId5" imgW="1435100" imgH="393700" progId="Equation.DSMT4">
                  <p:embed/>
                  <p:pic>
                    <p:nvPicPr>
                      <p:cNvPr id="10243" name="Object 3">
                        <a:extLst>
                          <a:ext uri="{FF2B5EF4-FFF2-40B4-BE49-F238E27FC236}">
                            <a16:creationId xmlns="" xmlns:a16="http://schemas.microsoft.com/office/drawing/2014/main" id="{2D1A4F09-DF09-4913-BF5D-96836E9236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13" y="4510088"/>
                        <a:ext cx="2770187"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Box 7">
            <a:extLst>
              <a:ext uri="{FF2B5EF4-FFF2-40B4-BE49-F238E27FC236}">
                <a16:creationId xmlns="" xmlns:a16="http://schemas.microsoft.com/office/drawing/2014/main" id="{A42CE751-39B3-49DE-9F0F-EFBC743D314E}"/>
              </a:ext>
            </a:extLst>
          </p:cNvPr>
          <p:cNvSpPr txBox="1"/>
          <p:nvPr/>
        </p:nvSpPr>
        <p:spPr>
          <a:xfrm>
            <a:off x="457200" y="5316538"/>
            <a:ext cx="8339138" cy="946150"/>
          </a:xfrm>
          <a:prstGeom prst="rect">
            <a:avLst/>
          </a:prstGeom>
          <a:noFill/>
        </p:spPr>
        <p:txBody>
          <a:bodyPr>
            <a:spAutoFit/>
          </a:bodyPr>
          <a:lstStyle/>
          <a:p>
            <a:pPr>
              <a:defRPr/>
            </a:pPr>
            <a:r>
              <a:rPr lang="en-US" sz="2800" dirty="0">
                <a:solidFill>
                  <a:schemeClr val="accent2"/>
                </a:solidFill>
                <a:latin typeface="Times New Roman"/>
                <a:cs typeface="Arial" charset="0"/>
              </a:rPr>
              <a:t>Dependent</a:t>
            </a:r>
            <a:r>
              <a:rPr lang="en-US" sz="2800" dirty="0">
                <a:solidFill>
                  <a:prstClr val="black"/>
                </a:solidFill>
                <a:latin typeface="Times New Roman"/>
                <a:cs typeface="Arial" charset="0"/>
              </a:rPr>
              <a:t> (t</a:t>
            </a:r>
            <a:r>
              <a:rPr lang="en-US" sz="2800" dirty="0">
                <a:latin typeface="+mn-lt"/>
                <a:cs typeface="Arial" charset="0"/>
              </a:rPr>
              <a:t>he occurrence of </a:t>
            </a:r>
            <a:r>
              <a:rPr lang="en-US" sz="2800" i="1" dirty="0">
                <a:latin typeface="+mn-lt"/>
                <a:cs typeface="Arial" charset="0"/>
              </a:rPr>
              <a:t>A </a:t>
            </a:r>
            <a:r>
              <a:rPr lang="en-US" sz="2800" dirty="0">
                <a:latin typeface="+mn-lt"/>
                <a:cs typeface="Arial" charset="0"/>
              </a:rPr>
              <a:t>changes the probability of the occurrence of </a:t>
            </a:r>
            <a:r>
              <a:rPr lang="en-US" sz="2800" i="1" dirty="0">
                <a:latin typeface="+mn-lt"/>
                <a:cs typeface="Arial" charset="0"/>
              </a:rPr>
              <a:t>B</a:t>
            </a:r>
            <a:r>
              <a:rPr lang="en-US" sz="2800" dirty="0">
                <a:latin typeface="+mn-lt"/>
                <a:cs typeface="Arial" charset="0"/>
              </a:rPr>
              <a:t>)</a:t>
            </a:r>
          </a:p>
        </p:txBody>
      </p:sp>
      <p:sp>
        <p:nvSpPr>
          <p:cNvPr id="9" name="TextBox 8">
            <a:extLst>
              <a:ext uri="{FF2B5EF4-FFF2-40B4-BE49-F238E27FC236}">
                <a16:creationId xmlns="" xmlns:a16="http://schemas.microsoft.com/office/drawing/2014/main" id="{933C3A6C-D7B5-48E0-B7F4-970D6BCB60E4}"/>
              </a:ext>
            </a:extLst>
          </p:cNvPr>
          <p:cNvSpPr txBox="1"/>
          <p:nvPr/>
        </p:nvSpPr>
        <p:spPr>
          <a:xfrm>
            <a:off x="457200" y="3427413"/>
            <a:ext cx="3487738" cy="519112"/>
          </a:xfrm>
          <a:prstGeom prst="rect">
            <a:avLst/>
          </a:prstGeom>
          <a:noFill/>
        </p:spPr>
        <p:txBody>
          <a:bodyPr>
            <a:spAutoFit/>
          </a:bodyPr>
          <a:lstStyle/>
          <a:p>
            <a:pPr>
              <a:defRPr/>
            </a:pPr>
            <a:r>
              <a:rPr lang="en-US" sz="2800" b="1" dirty="0">
                <a:solidFill>
                  <a:schemeClr val="accent3"/>
                </a:solidFill>
                <a:latin typeface="+mn-lt"/>
                <a:cs typeface="Arial" charset="0"/>
              </a:rPr>
              <a:t>Solution:</a:t>
            </a:r>
          </a:p>
        </p:txBody>
      </p:sp>
      <p:pic>
        <p:nvPicPr>
          <p:cNvPr id="17416" name="Picture 8" descr="C:\Documents and Settings\Lyn\Local Settings\Temporary Internet Files\Content.IE5\4PW9QZ0D\MCj04315370000[1].png">
            <a:extLst>
              <a:ext uri="{FF2B5EF4-FFF2-40B4-BE49-F238E27FC236}">
                <a16:creationId xmlns="" xmlns:a16="http://schemas.microsoft.com/office/drawing/2014/main" id="{B702ED1F-B9F8-4B2A-95D5-707C385409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73938" y="3006725"/>
            <a:ext cx="127952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Text Box 12">
            <a:extLst>
              <a:ext uri="{FF2B5EF4-FFF2-40B4-BE49-F238E27FC236}">
                <a16:creationId xmlns="" xmlns:a16="http://schemas.microsoft.com/office/drawing/2014/main" id="{2C923FC5-1D81-4764-9A92-CC63E06393B5}"/>
              </a:ext>
            </a:extLst>
          </p:cNvPr>
          <p:cNvSpPr txBox="1">
            <a:spLocks noChangeArrowheads="1"/>
          </p:cNvSpPr>
          <p:nvPr/>
        </p:nvSpPr>
        <p:spPr bwMode="auto">
          <a:xfrm>
            <a:off x="457200" y="1387475"/>
            <a:ext cx="868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Font typeface="Arial" panose="020B0604020202020204" pitchFamily="34" charset="0"/>
              <a:buNone/>
            </a:pPr>
            <a:r>
              <a:rPr lang="en-US" altLang="en-US" dirty="0"/>
              <a:t>Decide whether the events are independent or dependent.</a:t>
            </a:r>
            <a:endParaRPr lang="en-US" altLang="en-US" sz="1800" dirty="0">
              <a:latin typeface="Arial" panose="020B0604020202020204" pitchFamily="34" charset="0"/>
              <a:cs typeface="Arial" panose="020B0604020202020204" pitchFamily="34" charset="0"/>
            </a:endParaRPr>
          </a:p>
        </p:txBody>
      </p:sp>
      <p:sp>
        <p:nvSpPr>
          <p:cNvPr id="17418" name="Footer Placeholder 2">
            <a:extLst>
              <a:ext uri="{FF2B5EF4-FFF2-40B4-BE49-F238E27FC236}">
                <a16:creationId xmlns="" xmlns:a16="http://schemas.microsoft.com/office/drawing/2014/main" id="{2C55AED0-D4E4-4ADE-84C9-C25E2EFC844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6087633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0"/>
                                          </p:stCondLst>
                                        </p:cTn>
                                        <p:tgtEl>
                                          <p:spTgt spid="10242"/>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500"/>
                                  </p:stCondLst>
                                  <p:childTnLst>
                                    <p:set>
                                      <p:cBhvr>
                                        <p:cTn id="12" dur="1" fill="hold">
                                          <p:stCondLst>
                                            <p:cond delay="0"/>
                                          </p:stCondLst>
                                        </p:cTn>
                                        <p:tgtEl>
                                          <p:spTgt spid="10243"/>
                                        </p:tgtEl>
                                        <p:attrNameLst>
                                          <p:attrName>style.visibility</p:attrName>
                                        </p:attrNameLst>
                                      </p:cBhvr>
                                      <p:to>
                                        <p:strVal val="visible"/>
                                      </p:to>
                                    </p:set>
                                  </p:childTnLst>
                                </p:cTn>
                              </p:par>
                            </p:childTnLst>
                          </p:cTn>
                        </p:par>
                      </p:childTnLst>
                    </p:cTn>
                  </p:par>
                  <p:par>
                    <p:cTn id="13" fill="hold">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088BFBC-10E8-4663-BD40-1A5899434FF8}"/>
              </a:ext>
            </a:extLst>
          </p:cNvPr>
          <p:cNvSpPr>
            <a:spLocks noGrp="1"/>
          </p:cNvSpPr>
          <p:nvPr>
            <p:ph type="title"/>
          </p:nvPr>
        </p:nvSpPr>
        <p:spPr/>
        <p:txBody>
          <a:bodyPr/>
          <a:lstStyle/>
          <a:p>
            <a:pPr>
              <a:defRPr/>
            </a:pPr>
            <a:r>
              <a:rPr lang="en-US" dirty="0">
                <a:solidFill>
                  <a:schemeClr val="accent3"/>
                </a:solidFill>
              </a:rPr>
              <a:t>Example: Classifying Events as Independent or Dependent </a:t>
            </a:r>
          </a:p>
        </p:txBody>
      </p:sp>
      <p:sp>
        <p:nvSpPr>
          <p:cNvPr id="18435" name="Content Placeholder 2">
            <a:extLst>
              <a:ext uri="{FF2B5EF4-FFF2-40B4-BE49-F238E27FC236}">
                <a16:creationId xmlns="" xmlns:a16="http://schemas.microsoft.com/office/drawing/2014/main" id="{B88D52F6-4F1A-4D21-9A75-92A3C0D19CE5}"/>
              </a:ext>
            </a:extLst>
          </p:cNvPr>
          <p:cNvSpPr>
            <a:spLocks noGrp="1"/>
          </p:cNvSpPr>
          <p:nvPr>
            <p:ph idx="1"/>
          </p:nvPr>
        </p:nvSpPr>
        <p:spPr>
          <a:xfrm>
            <a:off x="457200" y="1600200"/>
            <a:ext cx="8329613" cy="1436688"/>
          </a:xfrm>
        </p:spPr>
        <p:txBody>
          <a:bodyPr/>
          <a:lstStyle/>
          <a:p>
            <a:pPr marL="457200" indent="-457200">
              <a:buFont typeface="Arial" panose="020B0604020202020204" pitchFamily="34" charset="0"/>
              <a:buNone/>
            </a:pPr>
            <a:r>
              <a:rPr lang="en-US" altLang="en-US"/>
              <a:t>Decide whether the events are independent or dependent.</a:t>
            </a:r>
          </a:p>
          <a:p>
            <a:pPr marL="457200" indent="-457200">
              <a:buFont typeface="Arial" panose="020B0604020202020204" pitchFamily="34" charset="0"/>
              <a:buAutoNum type="arabicPeriod" startAt="2"/>
            </a:pPr>
            <a:r>
              <a:rPr lang="en-US" altLang="en-US"/>
              <a:t>Tossing a coin and getting a head (</a:t>
            </a:r>
            <a:r>
              <a:rPr lang="en-US" altLang="en-US" i="1"/>
              <a:t>A</a:t>
            </a:r>
            <a:r>
              <a:rPr lang="en-US" altLang="en-US"/>
              <a:t>)</a:t>
            </a:r>
            <a:r>
              <a:rPr lang="en-US" altLang="en-US" i="1"/>
              <a:t>,</a:t>
            </a:r>
            <a:r>
              <a:rPr lang="en-US" altLang="en-US"/>
              <a:t> and then rolling a six-sided die and obtaining a 6 (</a:t>
            </a:r>
            <a:r>
              <a:rPr lang="en-US" altLang="en-US" i="1"/>
              <a:t>B</a:t>
            </a:r>
            <a:r>
              <a:rPr lang="en-US" altLang="en-US"/>
              <a:t>).</a:t>
            </a:r>
          </a:p>
        </p:txBody>
      </p:sp>
      <p:graphicFrame>
        <p:nvGraphicFramePr>
          <p:cNvPr id="11266" name="Object 2">
            <a:extLst>
              <a:ext uri="{FF2B5EF4-FFF2-40B4-BE49-F238E27FC236}">
                <a16:creationId xmlns="" xmlns:a16="http://schemas.microsoft.com/office/drawing/2014/main" id="{D36C6866-6F04-444A-ADA1-16B5AF0FB41F}"/>
              </a:ext>
            </a:extLst>
          </p:cNvPr>
          <p:cNvGraphicFramePr>
            <a:graphicFrameLocks noChangeAspect="1"/>
          </p:cNvGraphicFramePr>
          <p:nvPr/>
        </p:nvGraphicFramePr>
        <p:xfrm>
          <a:off x="798513" y="3643313"/>
          <a:ext cx="5170487" cy="758825"/>
        </p:xfrm>
        <a:graphic>
          <a:graphicData uri="http://schemas.openxmlformats.org/presentationml/2006/ole">
            <mc:AlternateContent xmlns:mc="http://schemas.openxmlformats.org/markup-compatibility/2006">
              <mc:Choice xmlns:v="urn:schemas-microsoft-com:vml" Requires="v">
                <p:oleObj spid="_x0000_s4132" name="Equation" r:id="rId3" imgW="2679700" imgH="393700" progId="Equation.DSMT4">
                  <p:embed/>
                </p:oleObj>
              </mc:Choice>
              <mc:Fallback>
                <p:oleObj name="Equation" r:id="rId3" imgW="2679700" imgH="393700" progId="Equation.DSMT4">
                  <p:embed/>
                  <p:pic>
                    <p:nvPicPr>
                      <p:cNvPr id="11266" name="Object 2">
                        <a:extLst>
                          <a:ext uri="{FF2B5EF4-FFF2-40B4-BE49-F238E27FC236}">
                            <a16:creationId xmlns="" xmlns:a16="http://schemas.microsoft.com/office/drawing/2014/main" id="{D36C6866-6F04-444A-ADA1-16B5AF0FB4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513" y="3643313"/>
                        <a:ext cx="5170487"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7" name="Object 3">
            <a:extLst>
              <a:ext uri="{FF2B5EF4-FFF2-40B4-BE49-F238E27FC236}">
                <a16:creationId xmlns="" xmlns:a16="http://schemas.microsoft.com/office/drawing/2014/main" id="{B5FFE516-5C76-4049-AC69-F5B6B86F0460}"/>
              </a:ext>
            </a:extLst>
          </p:cNvPr>
          <p:cNvGraphicFramePr>
            <a:graphicFrameLocks noChangeAspect="1"/>
          </p:cNvGraphicFramePr>
          <p:nvPr/>
        </p:nvGraphicFramePr>
        <p:xfrm>
          <a:off x="798513" y="4306888"/>
          <a:ext cx="3136900" cy="758825"/>
        </p:xfrm>
        <a:graphic>
          <a:graphicData uri="http://schemas.openxmlformats.org/presentationml/2006/ole">
            <mc:AlternateContent xmlns:mc="http://schemas.openxmlformats.org/markup-compatibility/2006">
              <mc:Choice xmlns:v="urn:schemas-microsoft-com:vml" Requires="v">
                <p:oleObj spid="_x0000_s4133" name="Equation" r:id="rId5" imgW="1625600" imgH="393700" progId="Equation.DSMT4">
                  <p:embed/>
                </p:oleObj>
              </mc:Choice>
              <mc:Fallback>
                <p:oleObj name="Equation" r:id="rId5" imgW="1625600" imgH="393700" progId="Equation.DSMT4">
                  <p:embed/>
                  <p:pic>
                    <p:nvPicPr>
                      <p:cNvPr id="11267" name="Object 3">
                        <a:extLst>
                          <a:ext uri="{FF2B5EF4-FFF2-40B4-BE49-F238E27FC236}">
                            <a16:creationId xmlns="" xmlns:a16="http://schemas.microsoft.com/office/drawing/2014/main" id="{B5FFE516-5C76-4049-AC69-F5B6B86F04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13" y="4306888"/>
                        <a:ext cx="313690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Box 7">
            <a:extLst>
              <a:ext uri="{FF2B5EF4-FFF2-40B4-BE49-F238E27FC236}">
                <a16:creationId xmlns="" xmlns:a16="http://schemas.microsoft.com/office/drawing/2014/main" id="{9101CC51-083A-4F24-B908-35C5C82F5CDE}"/>
              </a:ext>
            </a:extLst>
          </p:cNvPr>
          <p:cNvSpPr txBox="1"/>
          <p:nvPr/>
        </p:nvSpPr>
        <p:spPr>
          <a:xfrm>
            <a:off x="457200" y="5200650"/>
            <a:ext cx="8299450" cy="946150"/>
          </a:xfrm>
          <a:prstGeom prst="rect">
            <a:avLst/>
          </a:prstGeom>
          <a:noFill/>
        </p:spPr>
        <p:txBody>
          <a:bodyPr>
            <a:spAutoFit/>
          </a:bodyPr>
          <a:lstStyle/>
          <a:p>
            <a:pPr>
              <a:defRPr/>
            </a:pPr>
            <a:r>
              <a:rPr lang="en-US" sz="2800" dirty="0">
                <a:solidFill>
                  <a:schemeClr val="accent2"/>
                </a:solidFill>
                <a:latin typeface="Times New Roman"/>
                <a:cs typeface="Arial" charset="0"/>
              </a:rPr>
              <a:t>Independent</a:t>
            </a:r>
            <a:r>
              <a:rPr lang="en-US" sz="2800" b="1" dirty="0">
                <a:solidFill>
                  <a:prstClr val="black"/>
                </a:solidFill>
                <a:latin typeface="Times New Roman"/>
                <a:cs typeface="Arial" charset="0"/>
              </a:rPr>
              <a:t> </a:t>
            </a:r>
            <a:r>
              <a:rPr lang="en-US" sz="2800" dirty="0">
                <a:solidFill>
                  <a:prstClr val="black"/>
                </a:solidFill>
                <a:latin typeface="+mn-lt"/>
                <a:cs typeface="Arial" charset="0"/>
              </a:rPr>
              <a:t>(t</a:t>
            </a:r>
            <a:r>
              <a:rPr lang="en-US" sz="2800" dirty="0">
                <a:latin typeface="+mn-lt"/>
                <a:cs typeface="Arial" charset="0"/>
              </a:rPr>
              <a:t>he occurrence of </a:t>
            </a:r>
            <a:r>
              <a:rPr lang="en-US" sz="2800" i="1" dirty="0">
                <a:latin typeface="+mn-lt"/>
                <a:cs typeface="Arial" charset="0"/>
              </a:rPr>
              <a:t>A </a:t>
            </a:r>
            <a:r>
              <a:rPr lang="en-US" sz="2800" dirty="0">
                <a:latin typeface="+mn-lt"/>
                <a:cs typeface="Arial" charset="0"/>
              </a:rPr>
              <a:t>does not change the probability of the occurrence of </a:t>
            </a:r>
            <a:r>
              <a:rPr lang="en-US" sz="2800" i="1" dirty="0">
                <a:latin typeface="+mn-lt"/>
                <a:cs typeface="Arial" charset="0"/>
              </a:rPr>
              <a:t>B</a:t>
            </a:r>
            <a:r>
              <a:rPr lang="en-US" sz="2800" dirty="0">
                <a:latin typeface="+mn-lt"/>
                <a:cs typeface="Arial" charset="0"/>
              </a:rPr>
              <a:t>)</a:t>
            </a:r>
          </a:p>
        </p:txBody>
      </p:sp>
      <p:sp>
        <p:nvSpPr>
          <p:cNvPr id="9" name="TextBox 8">
            <a:extLst>
              <a:ext uri="{FF2B5EF4-FFF2-40B4-BE49-F238E27FC236}">
                <a16:creationId xmlns="" xmlns:a16="http://schemas.microsoft.com/office/drawing/2014/main" id="{A37F51D9-10CF-4679-A9B8-034C1B3AB4E6}"/>
              </a:ext>
            </a:extLst>
          </p:cNvPr>
          <p:cNvSpPr txBox="1"/>
          <p:nvPr/>
        </p:nvSpPr>
        <p:spPr>
          <a:xfrm>
            <a:off x="457200" y="3224213"/>
            <a:ext cx="3487738" cy="519112"/>
          </a:xfrm>
          <a:prstGeom prst="rect">
            <a:avLst/>
          </a:prstGeom>
          <a:noFill/>
        </p:spPr>
        <p:txBody>
          <a:bodyPr>
            <a:spAutoFit/>
          </a:bodyPr>
          <a:lstStyle/>
          <a:p>
            <a:pPr>
              <a:defRPr/>
            </a:pPr>
            <a:r>
              <a:rPr lang="en-US" sz="2800" b="1" dirty="0">
                <a:solidFill>
                  <a:schemeClr val="accent3"/>
                </a:solidFill>
                <a:latin typeface="+mn-lt"/>
                <a:cs typeface="Arial" charset="0"/>
              </a:rPr>
              <a:t>Solution:</a:t>
            </a:r>
          </a:p>
        </p:txBody>
      </p:sp>
      <p:pic>
        <p:nvPicPr>
          <p:cNvPr id="18440" name="Picture 12" descr="C:\Documents and Settings\Lyn\Local Settings\Temporary Internet Files\Content.IE5\QBYNAX2V\MCBS00590_0000[1].wmf">
            <a:extLst>
              <a:ext uri="{FF2B5EF4-FFF2-40B4-BE49-F238E27FC236}">
                <a16:creationId xmlns="" xmlns:a16="http://schemas.microsoft.com/office/drawing/2014/main" id="{FB401EB7-BA2E-4775-9E9E-EA89A0EBA28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94513" y="3063875"/>
            <a:ext cx="70643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13" descr="C:\Documents and Settings\Lyn\Local Settings\Temporary Internet Files\Content.IE5\0HGJK3SV\MCj01163540000[1].wmf">
            <a:extLst>
              <a:ext uri="{FF2B5EF4-FFF2-40B4-BE49-F238E27FC236}">
                <a16:creationId xmlns="" xmlns:a16="http://schemas.microsoft.com/office/drawing/2014/main" id="{E1D3D107-03FA-4A6A-BB9E-90AEA5124CA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l="54883"/>
          <a:stretch>
            <a:fillRect/>
          </a:stretch>
        </p:blipFill>
        <p:spPr bwMode="auto">
          <a:xfrm>
            <a:off x="7750175" y="2968625"/>
            <a:ext cx="801688"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Footer Placeholder 2">
            <a:extLst>
              <a:ext uri="{FF2B5EF4-FFF2-40B4-BE49-F238E27FC236}">
                <a16:creationId xmlns="" xmlns:a16="http://schemas.microsoft.com/office/drawing/2014/main" id="{D614FA70-D313-4527-BEAA-4C5D7FB2972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8198447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0"/>
                                          </p:stCondLst>
                                        </p:cTn>
                                        <p:tgtEl>
                                          <p:spTgt spid="11266"/>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500"/>
                                  </p:stCondLst>
                                  <p:childTnLst>
                                    <p:set>
                                      <p:cBhvr>
                                        <p:cTn id="12" dur="1" fill="hold">
                                          <p:stCondLst>
                                            <p:cond delay="0"/>
                                          </p:stCondLst>
                                        </p:cTn>
                                        <p:tgtEl>
                                          <p:spTgt spid="11267"/>
                                        </p:tgtEl>
                                        <p:attrNameLst>
                                          <p:attrName>style.visibility</p:attrName>
                                        </p:attrNameLst>
                                      </p:cBhvr>
                                      <p:to>
                                        <p:strVal val="visible"/>
                                      </p:to>
                                    </p:set>
                                  </p:childTnLst>
                                </p:cTn>
                              </p:par>
                            </p:childTnLst>
                          </p:cTn>
                        </p:par>
                      </p:childTnLst>
                    </p:cTn>
                  </p:par>
                  <p:par>
                    <p:cTn id="13" fill="hold">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088BFBC-10E8-4663-BD40-1A5899434FF8}"/>
              </a:ext>
            </a:extLst>
          </p:cNvPr>
          <p:cNvSpPr>
            <a:spLocks noGrp="1"/>
          </p:cNvSpPr>
          <p:nvPr>
            <p:ph type="title"/>
          </p:nvPr>
        </p:nvSpPr>
        <p:spPr/>
        <p:txBody>
          <a:bodyPr/>
          <a:lstStyle/>
          <a:p>
            <a:pPr>
              <a:defRPr/>
            </a:pPr>
            <a:r>
              <a:rPr lang="en-US" dirty="0">
                <a:solidFill>
                  <a:schemeClr val="accent3"/>
                </a:solidFill>
              </a:rPr>
              <a:t>Example: Classifying Events as Independent or Dependent </a:t>
            </a:r>
          </a:p>
        </p:txBody>
      </p:sp>
      <p:sp>
        <p:nvSpPr>
          <p:cNvPr id="18435" name="Content Placeholder 2">
            <a:extLst>
              <a:ext uri="{FF2B5EF4-FFF2-40B4-BE49-F238E27FC236}">
                <a16:creationId xmlns="" xmlns:a16="http://schemas.microsoft.com/office/drawing/2014/main" id="{B88D52F6-4F1A-4D21-9A75-92A3C0D19CE5}"/>
              </a:ext>
            </a:extLst>
          </p:cNvPr>
          <p:cNvSpPr>
            <a:spLocks noGrp="1"/>
          </p:cNvSpPr>
          <p:nvPr>
            <p:ph idx="1"/>
          </p:nvPr>
        </p:nvSpPr>
        <p:spPr>
          <a:xfrm>
            <a:off x="457200" y="1600200"/>
            <a:ext cx="8329613" cy="1436688"/>
          </a:xfrm>
        </p:spPr>
        <p:txBody>
          <a:bodyPr/>
          <a:lstStyle/>
          <a:p>
            <a:pPr marL="457200" indent="-457200">
              <a:buFont typeface="Arial" panose="020B0604020202020204" pitchFamily="34" charset="0"/>
              <a:buNone/>
            </a:pPr>
            <a:r>
              <a:rPr lang="en-US" altLang="en-US" dirty="0"/>
              <a:t>Decide whether the events are independent or dependent.</a:t>
            </a:r>
          </a:p>
          <a:p>
            <a:pPr marL="514350" indent="-514350">
              <a:buFont typeface="+mj-lt"/>
              <a:buAutoNum type="arabicPeriod" startAt="3"/>
            </a:pPr>
            <a:r>
              <a:rPr lang="en-US" altLang="en-US" dirty="0"/>
              <a:t>Driving over 85 miles per hour (</a:t>
            </a:r>
            <a:r>
              <a:rPr lang="en-US" altLang="en-US" i="1" dirty="0"/>
              <a:t>A</a:t>
            </a:r>
            <a:r>
              <a:rPr lang="en-US" altLang="en-US" dirty="0"/>
              <a:t>)</a:t>
            </a:r>
            <a:r>
              <a:rPr lang="en-US" altLang="en-US" i="1" dirty="0"/>
              <a:t>,</a:t>
            </a:r>
            <a:r>
              <a:rPr lang="en-US" altLang="en-US" dirty="0"/>
              <a:t> and then getting in a car accident (</a:t>
            </a:r>
            <a:r>
              <a:rPr lang="en-US" altLang="en-US" i="1" dirty="0"/>
              <a:t>B</a:t>
            </a:r>
            <a:r>
              <a:rPr lang="en-US" altLang="en-US" dirty="0"/>
              <a:t>).</a:t>
            </a:r>
          </a:p>
        </p:txBody>
      </p:sp>
      <p:sp>
        <p:nvSpPr>
          <p:cNvPr id="8" name="TextBox 7">
            <a:extLst>
              <a:ext uri="{FF2B5EF4-FFF2-40B4-BE49-F238E27FC236}">
                <a16:creationId xmlns="" xmlns:a16="http://schemas.microsoft.com/office/drawing/2014/main" id="{9101CC51-083A-4F24-B908-35C5C82F5CDE}"/>
              </a:ext>
            </a:extLst>
          </p:cNvPr>
          <p:cNvSpPr txBox="1"/>
          <p:nvPr/>
        </p:nvSpPr>
        <p:spPr>
          <a:xfrm>
            <a:off x="387350" y="4276725"/>
            <a:ext cx="8299450" cy="954107"/>
          </a:xfrm>
          <a:prstGeom prst="rect">
            <a:avLst/>
          </a:prstGeom>
          <a:noFill/>
        </p:spPr>
        <p:txBody>
          <a:bodyPr>
            <a:spAutoFit/>
          </a:bodyPr>
          <a:lstStyle/>
          <a:p>
            <a:pPr>
              <a:defRPr/>
            </a:pPr>
            <a:r>
              <a:rPr lang="en-US" sz="2800" dirty="0">
                <a:solidFill>
                  <a:schemeClr val="accent2"/>
                </a:solidFill>
                <a:latin typeface="Times New Roman"/>
                <a:cs typeface="Arial" charset="0"/>
              </a:rPr>
              <a:t>Dependent</a:t>
            </a:r>
            <a:r>
              <a:rPr lang="en-US" sz="2800" b="1" dirty="0">
                <a:solidFill>
                  <a:prstClr val="black"/>
                </a:solidFill>
                <a:latin typeface="Times New Roman"/>
                <a:cs typeface="Arial" charset="0"/>
              </a:rPr>
              <a:t> </a:t>
            </a:r>
            <a:r>
              <a:rPr lang="en-US" sz="2800" dirty="0">
                <a:solidFill>
                  <a:prstClr val="black"/>
                </a:solidFill>
                <a:latin typeface="+mn-lt"/>
                <a:cs typeface="Arial" charset="0"/>
              </a:rPr>
              <a:t>(Driving over 85 miles per hour increases the chances of getting in an accident</a:t>
            </a:r>
            <a:r>
              <a:rPr lang="en-US" sz="2800" dirty="0">
                <a:latin typeface="+mn-lt"/>
                <a:cs typeface="Arial" charset="0"/>
              </a:rPr>
              <a:t>)</a:t>
            </a:r>
          </a:p>
        </p:txBody>
      </p:sp>
      <p:sp>
        <p:nvSpPr>
          <p:cNvPr id="9" name="TextBox 8">
            <a:extLst>
              <a:ext uri="{FF2B5EF4-FFF2-40B4-BE49-F238E27FC236}">
                <a16:creationId xmlns="" xmlns:a16="http://schemas.microsoft.com/office/drawing/2014/main" id="{A37F51D9-10CF-4679-A9B8-034C1B3AB4E6}"/>
              </a:ext>
            </a:extLst>
          </p:cNvPr>
          <p:cNvSpPr txBox="1"/>
          <p:nvPr/>
        </p:nvSpPr>
        <p:spPr>
          <a:xfrm>
            <a:off x="457200" y="3224213"/>
            <a:ext cx="3487738" cy="519112"/>
          </a:xfrm>
          <a:prstGeom prst="rect">
            <a:avLst/>
          </a:prstGeom>
          <a:noFill/>
        </p:spPr>
        <p:txBody>
          <a:bodyPr>
            <a:spAutoFit/>
          </a:bodyPr>
          <a:lstStyle/>
          <a:p>
            <a:pPr>
              <a:defRPr/>
            </a:pPr>
            <a:r>
              <a:rPr lang="en-US" sz="2800" b="1" dirty="0">
                <a:solidFill>
                  <a:schemeClr val="accent3"/>
                </a:solidFill>
                <a:latin typeface="+mn-lt"/>
                <a:cs typeface="Arial" charset="0"/>
              </a:rPr>
              <a:t>Solution:</a:t>
            </a:r>
          </a:p>
        </p:txBody>
      </p:sp>
      <p:sp>
        <p:nvSpPr>
          <p:cNvPr id="18442" name="Footer Placeholder 2">
            <a:extLst>
              <a:ext uri="{FF2B5EF4-FFF2-40B4-BE49-F238E27FC236}">
                <a16:creationId xmlns="" xmlns:a16="http://schemas.microsoft.com/office/drawing/2014/main" id="{D614FA70-D313-4527-BEAA-4C5D7FB2972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1457991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 xmlns:a16="http://schemas.microsoft.com/office/drawing/2014/main" id="{684E3ED0-5A49-41C0-B600-21CF6D9794F7}"/>
              </a:ext>
            </a:extLst>
          </p:cNvPr>
          <p:cNvSpPr>
            <a:spLocks noGrp="1"/>
          </p:cNvSpPr>
          <p:nvPr>
            <p:ph type="title"/>
          </p:nvPr>
        </p:nvSpPr>
        <p:spPr/>
        <p:txBody>
          <a:bodyPr/>
          <a:lstStyle/>
          <a:p>
            <a:r>
              <a:rPr lang="en-US" altLang="en-US"/>
              <a:t>The Multiplication Rule</a:t>
            </a:r>
          </a:p>
        </p:txBody>
      </p:sp>
      <p:sp>
        <p:nvSpPr>
          <p:cNvPr id="60419" name="Content Placeholder 2">
            <a:extLst>
              <a:ext uri="{FF2B5EF4-FFF2-40B4-BE49-F238E27FC236}">
                <a16:creationId xmlns="" xmlns:a16="http://schemas.microsoft.com/office/drawing/2014/main" id="{BAB94E90-3FCB-4CC7-A8BD-8C47C1712D8A}"/>
              </a:ext>
            </a:extLst>
          </p:cNvPr>
          <p:cNvSpPr>
            <a:spLocks noGrp="1"/>
          </p:cNvSpPr>
          <p:nvPr>
            <p:ph idx="1"/>
          </p:nvPr>
        </p:nvSpPr>
        <p:spPr/>
        <p:txBody>
          <a:bodyPr/>
          <a:lstStyle/>
          <a:p>
            <a:pPr>
              <a:buFont typeface="Arial" panose="020B0604020202020204" pitchFamily="34" charset="0"/>
              <a:buNone/>
            </a:pPr>
            <a:r>
              <a:rPr lang="en-US" altLang="en-US" b="1">
                <a:solidFill>
                  <a:schemeClr val="accent2"/>
                </a:solidFill>
              </a:rPr>
              <a:t>Multiplication rule for the probability of</a:t>
            </a:r>
            <a:r>
              <a:rPr lang="en-US" altLang="en-US" b="1" i="1">
                <a:solidFill>
                  <a:schemeClr val="accent2"/>
                </a:solidFill>
              </a:rPr>
              <a:t> A </a:t>
            </a:r>
            <a:r>
              <a:rPr lang="en-US" altLang="en-US" b="1">
                <a:solidFill>
                  <a:schemeClr val="accent2"/>
                </a:solidFill>
              </a:rPr>
              <a:t>and </a:t>
            </a:r>
            <a:r>
              <a:rPr lang="en-US" altLang="en-US" b="1" i="1">
                <a:solidFill>
                  <a:schemeClr val="accent2"/>
                </a:solidFill>
              </a:rPr>
              <a:t>B</a:t>
            </a:r>
          </a:p>
          <a:p>
            <a:r>
              <a:rPr lang="en-US" altLang="en-US"/>
              <a:t>The probability that two events </a:t>
            </a:r>
            <a:r>
              <a:rPr lang="en-US" altLang="en-US" i="1"/>
              <a:t>A</a:t>
            </a:r>
            <a:r>
              <a:rPr lang="en-US" altLang="en-US"/>
              <a:t> and </a:t>
            </a:r>
            <a:r>
              <a:rPr lang="en-US" altLang="en-US" i="1"/>
              <a:t>B</a:t>
            </a:r>
            <a:r>
              <a:rPr lang="en-US" altLang="en-US"/>
              <a:t> will occur in sequence is</a:t>
            </a:r>
          </a:p>
          <a:p>
            <a:pPr lvl="1"/>
            <a:r>
              <a:rPr lang="en-US" altLang="en-US" b="1" i="1">
                <a:solidFill>
                  <a:schemeClr val="accent2"/>
                </a:solidFill>
              </a:rPr>
              <a:t>P</a:t>
            </a:r>
            <a:r>
              <a:rPr lang="en-US" altLang="en-US" b="1">
                <a:solidFill>
                  <a:schemeClr val="accent2"/>
                </a:solidFill>
              </a:rPr>
              <a:t>(</a:t>
            </a:r>
            <a:r>
              <a:rPr lang="en-US" altLang="en-US" b="1" i="1">
                <a:solidFill>
                  <a:schemeClr val="accent2"/>
                </a:solidFill>
              </a:rPr>
              <a:t>A</a:t>
            </a:r>
            <a:r>
              <a:rPr lang="en-US" altLang="en-US" b="1">
                <a:solidFill>
                  <a:schemeClr val="accent2"/>
                </a:solidFill>
              </a:rPr>
              <a:t> and </a:t>
            </a:r>
            <a:r>
              <a:rPr lang="en-US" altLang="en-US" b="1" i="1">
                <a:solidFill>
                  <a:schemeClr val="accent2"/>
                </a:solidFill>
              </a:rPr>
              <a:t>B</a:t>
            </a:r>
            <a:r>
              <a:rPr lang="en-US" altLang="en-US" b="1">
                <a:solidFill>
                  <a:schemeClr val="accent2"/>
                </a:solidFill>
              </a:rPr>
              <a:t>) = </a:t>
            </a:r>
            <a:r>
              <a:rPr lang="en-US" altLang="en-US" b="1" i="1">
                <a:solidFill>
                  <a:schemeClr val="accent2"/>
                </a:solidFill>
              </a:rPr>
              <a:t>P</a:t>
            </a:r>
            <a:r>
              <a:rPr lang="en-US" altLang="en-US" b="1">
                <a:solidFill>
                  <a:schemeClr val="accent2"/>
                </a:solidFill>
              </a:rPr>
              <a:t>(</a:t>
            </a:r>
            <a:r>
              <a:rPr lang="en-US" altLang="en-US" b="1" i="1">
                <a:solidFill>
                  <a:schemeClr val="accent2"/>
                </a:solidFill>
              </a:rPr>
              <a:t>A</a:t>
            </a:r>
            <a:r>
              <a:rPr lang="en-US" altLang="en-US" b="1">
                <a:solidFill>
                  <a:schemeClr val="accent2"/>
                </a:solidFill>
              </a:rPr>
              <a:t>) ∙ </a:t>
            </a:r>
            <a:r>
              <a:rPr lang="en-US" altLang="en-US" b="1" i="1">
                <a:solidFill>
                  <a:schemeClr val="accent2"/>
                </a:solidFill>
              </a:rPr>
              <a:t>P</a:t>
            </a:r>
            <a:r>
              <a:rPr lang="en-US" altLang="en-US" b="1">
                <a:solidFill>
                  <a:schemeClr val="accent2"/>
                </a:solidFill>
              </a:rPr>
              <a:t>(</a:t>
            </a:r>
            <a:r>
              <a:rPr lang="en-US" altLang="en-US" b="1" i="1">
                <a:solidFill>
                  <a:schemeClr val="accent2"/>
                </a:solidFill>
              </a:rPr>
              <a:t>B</a:t>
            </a:r>
            <a:r>
              <a:rPr lang="en-US" altLang="en-US" b="1">
                <a:solidFill>
                  <a:schemeClr val="accent2"/>
                </a:solidFill>
              </a:rPr>
              <a:t> | </a:t>
            </a:r>
            <a:r>
              <a:rPr lang="en-US" altLang="en-US" b="1" i="1">
                <a:solidFill>
                  <a:schemeClr val="accent2"/>
                </a:solidFill>
              </a:rPr>
              <a:t>A</a:t>
            </a:r>
            <a:r>
              <a:rPr lang="en-US" altLang="en-US" b="1">
                <a:solidFill>
                  <a:schemeClr val="accent2"/>
                </a:solidFill>
              </a:rPr>
              <a:t>)</a:t>
            </a:r>
          </a:p>
          <a:p>
            <a:r>
              <a:rPr lang="en-US" altLang="en-US"/>
              <a:t>For independent events the rule can be simplified to</a:t>
            </a:r>
          </a:p>
          <a:p>
            <a:pPr lvl="1"/>
            <a:r>
              <a:rPr lang="en-US" altLang="en-US" b="1" i="1">
                <a:solidFill>
                  <a:schemeClr val="accent2"/>
                </a:solidFill>
              </a:rPr>
              <a:t>P</a:t>
            </a:r>
            <a:r>
              <a:rPr lang="en-US" altLang="en-US" b="1">
                <a:solidFill>
                  <a:schemeClr val="accent2"/>
                </a:solidFill>
              </a:rPr>
              <a:t>(</a:t>
            </a:r>
            <a:r>
              <a:rPr lang="en-US" altLang="en-US" b="1" i="1">
                <a:solidFill>
                  <a:schemeClr val="accent2"/>
                </a:solidFill>
              </a:rPr>
              <a:t>A</a:t>
            </a:r>
            <a:r>
              <a:rPr lang="en-US" altLang="en-US" b="1">
                <a:solidFill>
                  <a:schemeClr val="accent2"/>
                </a:solidFill>
              </a:rPr>
              <a:t> and </a:t>
            </a:r>
            <a:r>
              <a:rPr lang="en-US" altLang="en-US" b="1" i="1">
                <a:solidFill>
                  <a:schemeClr val="accent2"/>
                </a:solidFill>
              </a:rPr>
              <a:t>B</a:t>
            </a:r>
            <a:r>
              <a:rPr lang="en-US" altLang="en-US" b="1">
                <a:solidFill>
                  <a:schemeClr val="accent2"/>
                </a:solidFill>
              </a:rPr>
              <a:t>) = </a:t>
            </a:r>
            <a:r>
              <a:rPr lang="en-US" altLang="en-US" b="1" i="1">
                <a:solidFill>
                  <a:schemeClr val="accent2"/>
                </a:solidFill>
              </a:rPr>
              <a:t>P</a:t>
            </a:r>
            <a:r>
              <a:rPr lang="en-US" altLang="en-US" b="1">
                <a:solidFill>
                  <a:schemeClr val="accent2"/>
                </a:solidFill>
              </a:rPr>
              <a:t>(</a:t>
            </a:r>
            <a:r>
              <a:rPr lang="en-US" altLang="en-US" b="1" i="1">
                <a:solidFill>
                  <a:schemeClr val="accent2"/>
                </a:solidFill>
              </a:rPr>
              <a:t>A</a:t>
            </a:r>
            <a:r>
              <a:rPr lang="en-US" altLang="en-US" b="1">
                <a:solidFill>
                  <a:schemeClr val="accent2"/>
                </a:solidFill>
              </a:rPr>
              <a:t>) ∙ </a:t>
            </a:r>
            <a:r>
              <a:rPr lang="en-US" altLang="en-US" b="1" i="1">
                <a:solidFill>
                  <a:schemeClr val="accent2"/>
                </a:solidFill>
              </a:rPr>
              <a:t>P</a:t>
            </a:r>
            <a:r>
              <a:rPr lang="en-US" altLang="en-US" b="1">
                <a:solidFill>
                  <a:schemeClr val="accent2"/>
                </a:solidFill>
              </a:rPr>
              <a:t>(</a:t>
            </a:r>
            <a:r>
              <a:rPr lang="en-US" altLang="en-US" b="1" i="1">
                <a:solidFill>
                  <a:schemeClr val="accent2"/>
                </a:solidFill>
              </a:rPr>
              <a:t>B</a:t>
            </a:r>
            <a:r>
              <a:rPr lang="en-US" altLang="en-US" b="1">
                <a:solidFill>
                  <a:schemeClr val="accent2"/>
                </a:solidFill>
              </a:rPr>
              <a:t>)</a:t>
            </a:r>
          </a:p>
          <a:p>
            <a:pPr lvl="1"/>
            <a:r>
              <a:rPr lang="en-US" altLang="en-US"/>
              <a:t>Can be extended for any number of independent events</a:t>
            </a:r>
          </a:p>
          <a:p>
            <a:pPr lvl="2">
              <a:buFont typeface="Arial" panose="020B0604020202020204" pitchFamily="34" charset="0"/>
              <a:buNone/>
            </a:pPr>
            <a:endParaRPr lang="en-US" altLang="en-US"/>
          </a:p>
          <a:p>
            <a:pPr lvl="1">
              <a:buFont typeface="Wingdings" panose="05000000000000000000" pitchFamily="2" charset="2"/>
              <a:buNone/>
            </a:pPr>
            <a:endParaRPr lang="en-US" altLang="en-US"/>
          </a:p>
        </p:txBody>
      </p:sp>
      <p:sp>
        <p:nvSpPr>
          <p:cNvPr id="19460" name="Footer Placeholder 2">
            <a:extLst>
              <a:ext uri="{FF2B5EF4-FFF2-40B4-BE49-F238E27FC236}">
                <a16:creationId xmlns="" xmlns:a16="http://schemas.microsoft.com/office/drawing/2014/main" id="{9806282A-F81B-41D1-9FC2-83CA5697B56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677196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04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A042588-0DB5-42F2-9B9C-68B17D999171}"/>
              </a:ext>
            </a:extLst>
          </p:cNvPr>
          <p:cNvSpPr>
            <a:spLocks noGrp="1"/>
          </p:cNvSpPr>
          <p:nvPr>
            <p:ph type="title"/>
          </p:nvPr>
        </p:nvSpPr>
        <p:spPr/>
        <p:txBody>
          <a:bodyPr/>
          <a:lstStyle/>
          <a:p>
            <a:pPr>
              <a:defRPr/>
            </a:pPr>
            <a:r>
              <a:rPr lang="en-US" sz="3800" dirty="0">
                <a:solidFill>
                  <a:schemeClr val="accent3"/>
                </a:solidFill>
              </a:rPr>
              <a:t>Example: Using the Multiplication Rule to Find Probabilities</a:t>
            </a:r>
          </a:p>
        </p:txBody>
      </p:sp>
      <p:sp>
        <p:nvSpPr>
          <p:cNvPr id="20483" name="Content Placeholder 2">
            <a:extLst>
              <a:ext uri="{FF2B5EF4-FFF2-40B4-BE49-F238E27FC236}">
                <a16:creationId xmlns="" xmlns:a16="http://schemas.microsoft.com/office/drawing/2014/main" id="{B8FB8197-ABE6-4A30-8D39-B36EB4BD04F9}"/>
              </a:ext>
            </a:extLst>
          </p:cNvPr>
          <p:cNvSpPr>
            <a:spLocks noGrp="1"/>
          </p:cNvSpPr>
          <p:nvPr>
            <p:ph idx="1"/>
          </p:nvPr>
        </p:nvSpPr>
        <p:spPr>
          <a:xfrm>
            <a:off x="457200" y="1522413"/>
            <a:ext cx="8229600" cy="1452562"/>
          </a:xfrm>
        </p:spPr>
        <p:txBody>
          <a:bodyPr/>
          <a:lstStyle/>
          <a:p>
            <a:pPr marL="514350" indent="-514350">
              <a:buFont typeface="+mj-lt"/>
              <a:buAutoNum type="arabicPeriod"/>
            </a:pPr>
            <a:r>
              <a:rPr lang="en-US" altLang="en-US" dirty="0"/>
              <a:t>Two cards are selected, without replacing the first card, from a standard deck of 52 playing cards. Find the probability of selecting a king and then selecting a queen.</a:t>
            </a:r>
          </a:p>
        </p:txBody>
      </p:sp>
      <p:sp>
        <p:nvSpPr>
          <p:cNvPr id="6" name="TextBox 5">
            <a:extLst>
              <a:ext uri="{FF2B5EF4-FFF2-40B4-BE49-F238E27FC236}">
                <a16:creationId xmlns="" xmlns:a16="http://schemas.microsoft.com/office/drawing/2014/main" id="{E1E038FF-CB4E-4C9F-ADB1-22A2EA330A85}"/>
              </a:ext>
            </a:extLst>
          </p:cNvPr>
          <p:cNvSpPr txBox="1"/>
          <p:nvPr/>
        </p:nvSpPr>
        <p:spPr>
          <a:xfrm>
            <a:off x="487363" y="3506787"/>
            <a:ext cx="8199437" cy="1373187"/>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Because the first card is not replaced, the events are dependent.</a:t>
            </a:r>
          </a:p>
        </p:txBody>
      </p:sp>
      <p:graphicFrame>
        <p:nvGraphicFramePr>
          <p:cNvPr id="12290" name="Object 2">
            <a:extLst>
              <a:ext uri="{FF2B5EF4-FFF2-40B4-BE49-F238E27FC236}">
                <a16:creationId xmlns="" xmlns:a16="http://schemas.microsoft.com/office/drawing/2014/main" id="{27EBC294-77A4-4602-AF00-E157DC33013E}"/>
              </a:ext>
            </a:extLst>
          </p:cNvPr>
          <p:cNvGraphicFramePr>
            <a:graphicFrameLocks noChangeAspect="1"/>
          </p:cNvGraphicFramePr>
          <p:nvPr>
            <p:extLst>
              <p:ext uri="{D42A27DB-BD31-4B8C-83A1-F6EECF244321}">
                <p14:modId xmlns:p14="http://schemas.microsoft.com/office/powerpoint/2010/main" val="4047719068"/>
              </p:ext>
            </p:extLst>
          </p:nvPr>
        </p:nvGraphicFramePr>
        <p:xfrm>
          <a:off x="1431381" y="4879974"/>
          <a:ext cx="4367213" cy="1139825"/>
        </p:xfrm>
        <a:graphic>
          <a:graphicData uri="http://schemas.openxmlformats.org/presentationml/2006/ole">
            <mc:AlternateContent xmlns:mc="http://schemas.openxmlformats.org/markup-compatibility/2006">
              <mc:Choice xmlns:v="urn:schemas-microsoft-com:vml" Requires="v">
                <p:oleObj spid="_x0000_s5139" name="Equation" r:id="rId3" imgW="2336760" imgH="609480" progId="Equation.DSMT4">
                  <p:embed/>
                </p:oleObj>
              </mc:Choice>
              <mc:Fallback>
                <p:oleObj name="Equation" r:id="rId3" imgW="2336760" imgH="609480" progId="Equation.DSMT4">
                  <p:embed/>
                  <p:pic>
                    <p:nvPicPr>
                      <p:cNvPr id="12290" name="Object 2">
                        <a:extLst>
                          <a:ext uri="{FF2B5EF4-FFF2-40B4-BE49-F238E27FC236}">
                            <a16:creationId xmlns="" xmlns:a16="http://schemas.microsoft.com/office/drawing/2014/main" id="{27EBC294-77A4-4602-AF00-E157DC33013E}"/>
                          </a:ext>
                        </a:extLst>
                      </p:cNvPr>
                      <p:cNvPicPr>
                        <a:picLocks noChangeAspect="1" noChangeArrowheads="1"/>
                      </p:cNvPicPr>
                      <p:nvPr/>
                    </p:nvPicPr>
                    <p:blipFill>
                      <a:blip r:embed="rId4"/>
                      <a:srcRect/>
                      <a:stretch>
                        <a:fillRect/>
                      </a:stretch>
                    </p:blipFill>
                    <p:spPr bwMode="auto">
                      <a:xfrm>
                        <a:off x="1431381" y="4879974"/>
                        <a:ext cx="4367213"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0486" name="Picture 8" descr="C:\Documents and Settings\Lyn\Local Settings\Temporary Internet Files\Content.IE5\4PW9QZ0D\MCj04315370000[1].png">
            <a:extLst>
              <a:ext uri="{FF2B5EF4-FFF2-40B4-BE49-F238E27FC236}">
                <a16:creationId xmlns="" xmlns:a16="http://schemas.microsoft.com/office/drawing/2014/main" id="{F3754FEA-26CF-4832-AA5A-79B2B9035C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7112" y="2963068"/>
            <a:ext cx="1279525"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Footer Placeholder 2">
            <a:extLst>
              <a:ext uri="{FF2B5EF4-FFF2-40B4-BE49-F238E27FC236}">
                <a16:creationId xmlns="" xmlns:a16="http://schemas.microsoft.com/office/drawing/2014/main" id="{29CABEC4-848A-4231-9EC8-39327D266F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688219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A042588-0DB5-42F2-9B9C-68B17D999171}"/>
              </a:ext>
            </a:extLst>
          </p:cNvPr>
          <p:cNvSpPr>
            <a:spLocks noGrp="1"/>
          </p:cNvSpPr>
          <p:nvPr>
            <p:ph type="title"/>
          </p:nvPr>
        </p:nvSpPr>
        <p:spPr/>
        <p:txBody>
          <a:bodyPr/>
          <a:lstStyle/>
          <a:p>
            <a:pPr>
              <a:defRPr/>
            </a:pPr>
            <a:r>
              <a:rPr lang="en-US" sz="3800" dirty="0">
                <a:solidFill>
                  <a:schemeClr val="accent3"/>
                </a:solidFill>
              </a:rPr>
              <a:t>Example: Using the Multiplication Rule to Find Probabilities</a:t>
            </a:r>
          </a:p>
        </p:txBody>
      </p:sp>
      <p:sp>
        <p:nvSpPr>
          <p:cNvPr id="20483" name="Content Placeholder 2">
            <a:extLst>
              <a:ext uri="{FF2B5EF4-FFF2-40B4-BE49-F238E27FC236}">
                <a16:creationId xmlns="" xmlns:a16="http://schemas.microsoft.com/office/drawing/2014/main" id="{B8FB8197-ABE6-4A30-8D39-B36EB4BD04F9}"/>
              </a:ext>
            </a:extLst>
          </p:cNvPr>
          <p:cNvSpPr>
            <a:spLocks noGrp="1"/>
          </p:cNvSpPr>
          <p:nvPr>
            <p:ph idx="1"/>
          </p:nvPr>
        </p:nvSpPr>
        <p:spPr>
          <a:xfrm>
            <a:off x="457200" y="1522413"/>
            <a:ext cx="8229600" cy="1452562"/>
          </a:xfrm>
        </p:spPr>
        <p:txBody>
          <a:bodyPr/>
          <a:lstStyle/>
          <a:p>
            <a:pPr marL="514350" indent="-514350">
              <a:buFont typeface="+mj-lt"/>
              <a:buAutoNum type="arabicPeriod" startAt="2"/>
            </a:pPr>
            <a:r>
              <a:rPr lang="en-US" altLang="en-US" dirty="0"/>
              <a:t>A coin is tossed and a die is rolled.  Find the probability of tossing a head and then rolling a 6.</a:t>
            </a:r>
          </a:p>
        </p:txBody>
      </p:sp>
      <p:sp>
        <p:nvSpPr>
          <p:cNvPr id="6" name="TextBox 5">
            <a:extLst>
              <a:ext uri="{FF2B5EF4-FFF2-40B4-BE49-F238E27FC236}">
                <a16:creationId xmlns="" xmlns:a16="http://schemas.microsoft.com/office/drawing/2014/main" id="{E1E038FF-CB4E-4C9F-ADB1-22A2EA330A85}"/>
              </a:ext>
            </a:extLst>
          </p:cNvPr>
          <p:cNvSpPr txBox="1"/>
          <p:nvPr/>
        </p:nvSpPr>
        <p:spPr>
          <a:xfrm>
            <a:off x="557213" y="3068638"/>
            <a:ext cx="8199437" cy="954107"/>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The events are independent.</a:t>
            </a:r>
          </a:p>
        </p:txBody>
      </p:sp>
      <p:graphicFrame>
        <p:nvGraphicFramePr>
          <p:cNvPr id="12290" name="Object 2">
            <a:extLst>
              <a:ext uri="{FF2B5EF4-FFF2-40B4-BE49-F238E27FC236}">
                <a16:creationId xmlns="" xmlns:a16="http://schemas.microsoft.com/office/drawing/2014/main" id="{27EBC294-77A4-4602-AF00-E157DC33013E}"/>
              </a:ext>
            </a:extLst>
          </p:cNvPr>
          <p:cNvGraphicFramePr>
            <a:graphicFrameLocks noChangeAspect="1"/>
          </p:cNvGraphicFramePr>
          <p:nvPr>
            <p:extLst>
              <p:ext uri="{D42A27DB-BD31-4B8C-83A1-F6EECF244321}">
                <p14:modId xmlns:p14="http://schemas.microsoft.com/office/powerpoint/2010/main" val="3100268948"/>
              </p:ext>
            </p:extLst>
          </p:nvPr>
        </p:nvGraphicFramePr>
        <p:xfrm>
          <a:off x="1594643" y="4250201"/>
          <a:ext cx="3062288" cy="1898650"/>
        </p:xfrm>
        <a:graphic>
          <a:graphicData uri="http://schemas.openxmlformats.org/presentationml/2006/ole">
            <mc:AlternateContent xmlns:mc="http://schemas.openxmlformats.org/markup-compatibility/2006">
              <mc:Choice xmlns:v="urn:schemas-microsoft-com:vml" Requires="v">
                <p:oleObj spid="_x0000_s7180" name="Equation" r:id="rId3" imgW="1638000" imgH="1015920" progId="Equation.DSMT4">
                  <p:embed/>
                </p:oleObj>
              </mc:Choice>
              <mc:Fallback>
                <p:oleObj name="Equation" r:id="rId3" imgW="1638000" imgH="1015920" progId="Equation.DSMT4">
                  <p:embed/>
                  <p:pic>
                    <p:nvPicPr>
                      <p:cNvPr id="12290" name="Object 2">
                        <a:extLst>
                          <a:ext uri="{FF2B5EF4-FFF2-40B4-BE49-F238E27FC236}">
                            <a16:creationId xmlns="" xmlns:a16="http://schemas.microsoft.com/office/drawing/2014/main" id="{27EBC294-77A4-4602-AF00-E157DC33013E}"/>
                          </a:ext>
                        </a:extLst>
                      </p:cNvPr>
                      <p:cNvPicPr>
                        <a:picLocks noChangeAspect="1" noChangeArrowheads="1"/>
                      </p:cNvPicPr>
                      <p:nvPr/>
                    </p:nvPicPr>
                    <p:blipFill>
                      <a:blip r:embed="rId4"/>
                      <a:srcRect/>
                      <a:stretch>
                        <a:fillRect/>
                      </a:stretch>
                    </p:blipFill>
                    <p:spPr bwMode="auto">
                      <a:xfrm>
                        <a:off x="1594643" y="4250201"/>
                        <a:ext cx="3062288" cy="189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87" name="Footer Placeholder 2">
            <a:extLst>
              <a:ext uri="{FF2B5EF4-FFF2-40B4-BE49-F238E27FC236}">
                <a16:creationId xmlns="" xmlns:a16="http://schemas.microsoft.com/office/drawing/2014/main" id="{29CABEC4-848A-4231-9EC8-39327D266F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8" name="Picture 12" descr="C:\Documents and Settings\Lyn\Local Settings\Temporary Internet Files\Content.IE5\QBYNAX2V\MCBS00590_0000[1].wmf">
            <a:extLst>
              <a:ext uri="{FF2B5EF4-FFF2-40B4-BE49-F238E27FC236}">
                <a16:creationId xmlns="" xmlns:a16="http://schemas.microsoft.com/office/drawing/2014/main" id="{32D628E8-7146-4406-A424-44BE8D9839F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95081" y="2828141"/>
            <a:ext cx="70643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C:\Documents and Settings\Lyn\Local Settings\Temporary Internet Files\Content.IE5\0HGJK3SV\MCj01163540000[1].wmf">
            <a:extLst>
              <a:ext uri="{FF2B5EF4-FFF2-40B4-BE49-F238E27FC236}">
                <a16:creationId xmlns="" xmlns:a16="http://schemas.microsoft.com/office/drawing/2014/main" id="{5139777D-8FE0-4A93-B6ED-E07C369CD27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54883"/>
          <a:stretch>
            <a:fillRect/>
          </a:stretch>
        </p:blipFill>
        <p:spPr bwMode="auto">
          <a:xfrm>
            <a:off x="6927396" y="2807736"/>
            <a:ext cx="801688"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8913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7E4D48-4ED0-423A-931C-099A2BC13DEB}"/>
              </a:ext>
            </a:extLst>
          </p:cNvPr>
          <p:cNvSpPr>
            <a:spLocks noGrp="1"/>
          </p:cNvSpPr>
          <p:nvPr>
            <p:ph type="title"/>
          </p:nvPr>
        </p:nvSpPr>
        <p:spPr/>
        <p:txBody>
          <a:bodyPr/>
          <a:lstStyle/>
          <a:p>
            <a:pPr>
              <a:defRPr/>
            </a:pPr>
            <a:r>
              <a:rPr lang="en-US" sz="3800" dirty="0">
                <a:solidFill>
                  <a:schemeClr val="accent3"/>
                </a:solidFill>
              </a:rPr>
              <a:t>Example: Using the Multiplication Rule to Find Probabilities</a:t>
            </a:r>
          </a:p>
        </p:txBody>
      </p:sp>
      <p:sp>
        <p:nvSpPr>
          <p:cNvPr id="22531" name="Content Placeholder 2">
            <a:extLst>
              <a:ext uri="{FF2B5EF4-FFF2-40B4-BE49-F238E27FC236}">
                <a16:creationId xmlns="" xmlns:a16="http://schemas.microsoft.com/office/drawing/2014/main" id="{48376027-4893-44FE-BE52-300442E4DAFE}"/>
              </a:ext>
            </a:extLst>
          </p:cNvPr>
          <p:cNvSpPr>
            <a:spLocks noGrp="1"/>
          </p:cNvSpPr>
          <p:nvPr>
            <p:ph idx="1"/>
          </p:nvPr>
        </p:nvSpPr>
        <p:spPr>
          <a:xfrm>
            <a:off x="403225" y="1449977"/>
            <a:ext cx="8229600" cy="1081087"/>
          </a:xfrm>
        </p:spPr>
        <p:txBody>
          <a:bodyPr/>
          <a:lstStyle/>
          <a:p>
            <a:pPr marL="0" indent="0">
              <a:buNone/>
            </a:pPr>
            <a:r>
              <a:rPr lang="en-US" dirty="0"/>
              <a:t>For anterior cruciate ligament (ACL) reconstructive surgery, the probability that the surgery is successful is 0.95. </a:t>
            </a:r>
            <a:r>
              <a:rPr lang="en-US" i="1" dirty="0"/>
              <a:t>(Source: The Orthopedic Center of St. Louis)</a:t>
            </a:r>
          </a:p>
          <a:p>
            <a:pPr marL="514350" indent="-514350">
              <a:buFont typeface="+mj-lt"/>
              <a:buAutoNum type="arabicPeriod"/>
            </a:pPr>
            <a:r>
              <a:rPr lang="en-US" altLang="en-US" dirty="0"/>
              <a:t>Find the probability that three ACL surgeries are successful.</a:t>
            </a:r>
          </a:p>
        </p:txBody>
      </p:sp>
      <p:sp>
        <p:nvSpPr>
          <p:cNvPr id="6" name="TextBox 5">
            <a:extLst>
              <a:ext uri="{FF2B5EF4-FFF2-40B4-BE49-F238E27FC236}">
                <a16:creationId xmlns="" xmlns:a16="http://schemas.microsoft.com/office/drawing/2014/main" id="{43B45F80-ADA5-4554-8539-189A5CEA9CAB}"/>
              </a:ext>
            </a:extLst>
          </p:cNvPr>
          <p:cNvSpPr txBox="1"/>
          <p:nvPr/>
        </p:nvSpPr>
        <p:spPr>
          <a:xfrm>
            <a:off x="309562" y="3693341"/>
            <a:ext cx="8377238" cy="1800225"/>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The probability that each ACL surgery is successful is 0.95. The chance for success for one surgery is independent of the chances for the other surgeries.</a:t>
            </a:r>
          </a:p>
        </p:txBody>
      </p:sp>
      <p:sp>
        <p:nvSpPr>
          <p:cNvPr id="8" name="TextBox 7">
            <a:extLst>
              <a:ext uri="{FF2B5EF4-FFF2-40B4-BE49-F238E27FC236}">
                <a16:creationId xmlns="" xmlns:a16="http://schemas.microsoft.com/office/drawing/2014/main" id="{7BFBDE66-65DB-4F12-A113-47A5A53811C0}"/>
              </a:ext>
            </a:extLst>
          </p:cNvPr>
          <p:cNvSpPr txBox="1"/>
          <p:nvPr/>
        </p:nvSpPr>
        <p:spPr>
          <a:xfrm>
            <a:off x="457200" y="5408023"/>
            <a:ext cx="7826375" cy="946150"/>
          </a:xfrm>
          <a:prstGeom prst="rect">
            <a:avLst/>
          </a:prstGeom>
          <a:noFill/>
        </p:spPr>
        <p:txBody>
          <a:bodyPr>
            <a:spAutoFit/>
          </a:bodyPr>
          <a:lstStyle/>
          <a:p>
            <a:pPr>
              <a:defRPr/>
            </a:pPr>
            <a:r>
              <a:rPr lang="en-US" sz="2800" i="1" dirty="0">
                <a:solidFill>
                  <a:schemeClr val="accent2"/>
                </a:solidFill>
                <a:latin typeface="+mn-lt"/>
                <a:cs typeface="Arial" charset="0"/>
              </a:rPr>
              <a:t>P</a:t>
            </a:r>
            <a:r>
              <a:rPr lang="en-US" sz="2800" dirty="0">
                <a:solidFill>
                  <a:schemeClr val="accent2"/>
                </a:solidFill>
                <a:latin typeface="+mn-lt"/>
                <a:cs typeface="Arial" charset="0"/>
              </a:rPr>
              <a:t>(</a:t>
            </a:r>
            <a:r>
              <a:rPr lang="en-US" sz="2800" i="1" dirty="0">
                <a:solidFill>
                  <a:schemeClr val="accent2"/>
                </a:solidFill>
                <a:latin typeface="+mn-lt"/>
                <a:cs typeface="Arial" charset="0"/>
              </a:rPr>
              <a:t>3 surgeries are successful</a:t>
            </a:r>
            <a:r>
              <a:rPr lang="en-US" sz="2800" dirty="0">
                <a:solidFill>
                  <a:schemeClr val="accent2"/>
                </a:solidFill>
                <a:latin typeface="+mn-lt"/>
                <a:cs typeface="Arial" charset="0"/>
              </a:rPr>
              <a:t>) = (0.95)(0.95)(0.95)</a:t>
            </a:r>
          </a:p>
          <a:p>
            <a:pPr>
              <a:defRPr/>
            </a:pPr>
            <a:r>
              <a:rPr lang="en-US" sz="2800" dirty="0">
                <a:solidFill>
                  <a:schemeClr val="accent2"/>
                </a:solidFill>
                <a:latin typeface="+mn-lt"/>
                <a:cs typeface="Arial" charset="0"/>
              </a:rPr>
              <a:t>				      ≈ 0.857</a:t>
            </a:r>
          </a:p>
        </p:txBody>
      </p:sp>
      <p:pic>
        <p:nvPicPr>
          <p:cNvPr id="22534" name="Picture 9" descr="C:\Documents and Settings\Lyn\Local Settings\Temporary Internet Files\Content.IE5\6H52NUD0\MCj02307480000[1].wmf">
            <a:extLst>
              <a:ext uri="{FF2B5EF4-FFF2-40B4-BE49-F238E27FC236}">
                <a16:creationId xmlns="" xmlns:a16="http://schemas.microsoft.com/office/drawing/2014/main" id="{B5B38E6C-8197-46DB-9E73-D083AAF343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092" y="3213556"/>
            <a:ext cx="1422965" cy="864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Footer Placeholder 2">
            <a:extLst>
              <a:ext uri="{FF2B5EF4-FFF2-40B4-BE49-F238E27FC236}">
                <a16:creationId xmlns="" xmlns:a16="http://schemas.microsoft.com/office/drawing/2014/main" id="{346D15E9-B25A-43D7-A575-F07D09FF7D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034630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7E4D48-4ED0-423A-931C-099A2BC13DEB}"/>
              </a:ext>
            </a:extLst>
          </p:cNvPr>
          <p:cNvSpPr>
            <a:spLocks noGrp="1"/>
          </p:cNvSpPr>
          <p:nvPr>
            <p:ph type="title"/>
          </p:nvPr>
        </p:nvSpPr>
        <p:spPr/>
        <p:txBody>
          <a:bodyPr/>
          <a:lstStyle/>
          <a:p>
            <a:pPr>
              <a:defRPr/>
            </a:pPr>
            <a:r>
              <a:rPr lang="en-US" sz="3800" dirty="0">
                <a:solidFill>
                  <a:schemeClr val="accent3"/>
                </a:solidFill>
              </a:rPr>
              <a:t>Example: Using the Multiplication Rule to Find Probabilities</a:t>
            </a:r>
          </a:p>
        </p:txBody>
      </p:sp>
      <p:sp>
        <p:nvSpPr>
          <p:cNvPr id="22531" name="Content Placeholder 2">
            <a:extLst>
              <a:ext uri="{FF2B5EF4-FFF2-40B4-BE49-F238E27FC236}">
                <a16:creationId xmlns="" xmlns:a16="http://schemas.microsoft.com/office/drawing/2014/main" id="{48376027-4893-44FE-BE52-300442E4DAFE}"/>
              </a:ext>
            </a:extLst>
          </p:cNvPr>
          <p:cNvSpPr>
            <a:spLocks noGrp="1"/>
          </p:cNvSpPr>
          <p:nvPr>
            <p:ph idx="1"/>
          </p:nvPr>
        </p:nvSpPr>
        <p:spPr>
          <a:xfrm>
            <a:off x="403225" y="1449977"/>
            <a:ext cx="8229600" cy="1081087"/>
          </a:xfrm>
        </p:spPr>
        <p:txBody>
          <a:bodyPr/>
          <a:lstStyle/>
          <a:p>
            <a:pPr marL="0" indent="0">
              <a:buNone/>
            </a:pPr>
            <a:r>
              <a:rPr lang="en-US" dirty="0"/>
              <a:t>For anterior cruciate ligament (ACL) reconstructive surgery, the probability that the surgery is successful is 0.95. </a:t>
            </a:r>
            <a:r>
              <a:rPr lang="en-US" i="1" dirty="0"/>
              <a:t>(Source: The Orthopedic Center of St. Louis)</a:t>
            </a:r>
          </a:p>
          <a:p>
            <a:pPr marL="514350" indent="-514350">
              <a:buFont typeface="+mj-lt"/>
              <a:buAutoNum type="arabicPeriod" startAt="2"/>
            </a:pPr>
            <a:r>
              <a:rPr lang="en-US" altLang="en-US" dirty="0"/>
              <a:t>Find the probability that none of the three ACL surgeries are successful.</a:t>
            </a:r>
          </a:p>
        </p:txBody>
      </p:sp>
      <p:pic>
        <p:nvPicPr>
          <p:cNvPr id="22534" name="Picture 9" descr="C:\Documents and Settings\Lyn\Local Settings\Temporary Internet Files\Content.IE5\6H52NUD0\MCj02307480000[1].wmf">
            <a:extLst>
              <a:ext uri="{FF2B5EF4-FFF2-40B4-BE49-F238E27FC236}">
                <a16:creationId xmlns="" xmlns:a16="http://schemas.microsoft.com/office/drawing/2014/main" id="{B5B38E6C-8197-46DB-9E73-D083AAF343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092" y="3213556"/>
            <a:ext cx="1422965" cy="864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Footer Placeholder 2">
            <a:extLst>
              <a:ext uri="{FF2B5EF4-FFF2-40B4-BE49-F238E27FC236}">
                <a16:creationId xmlns="" xmlns:a16="http://schemas.microsoft.com/office/drawing/2014/main" id="{346D15E9-B25A-43D7-A575-F07D09FF7D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9" name="TextBox 8">
            <a:extLst>
              <a:ext uri="{FF2B5EF4-FFF2-40B4-BE49-F238E27FC236}">
                <a16:creationId xmlns="" xmlns:a16="http://schemas.microsoft.com/office/drawing/2014/main" id="{C36B2A0C-E816-4F08-A323-30704519294D}"/>
              </a:ext>
            </a:extLst>
          </p:cNvPr>
          <p:cNvSpPr txBox="1"/>
          <p:nvPr/>
        </p:nvSpPr>
        <p:spPr>
          <a:xfrm>
            <a:off x="309562" y="3685087"/>
            <a:ext cx="8377238" cy="1800225"/>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Because the probability of success for one surgery is 0.95. The probability of failure for one surgery is </a:t>
            </a:r>
            <a:br>
              <a:rPr lang="en-US" sz="2800" dirty="0">
                <a:latin typeface="+mn-lt"/>
                <a:cs typeface="Arial" charset="0"/>
              </a:rPr>
            </a:br>
            <a:r>
              <a:rPr lang="en-US" sz="2800" dirty="0">
                <a:latin typeface="+mn-lt"/>
                <a:cs typeface="Arial" charset="0"/>
              </a:rPr>
              <a:t>1 – 0.95 = 0.05</a:t>
            </a:r>
          </a:p>
        </p:txBody>
      </p:sp>
      <p:sp>
        <p:nvSpPr>
          <p:cNvPr id="10" name="TextBox 9">
            <a:extLst>
              <a:ext uri="{FF2B5EF4-FFF2-40B4-BE49-F238E27FC236}">
                <a16:creationId xmlns="" xmlns:a16="http://schemas.microsoft.com/office/drawing/2014/main" id="{1CC6FE4A-5497-48D6-968F-D767F9203E70}"/>
              </a:ext>
            </a:extLst>
          </p:cNvPr>
          <p:cNvSpPr txBox="1"/>
          <p:nvPr/>
        </p:nvSpPr>
        <p:spPr>
          <a:xfrm>
            <a:off x="457200" y="5485312"/>
            <a:ext cx="8305800" cy="885825"/>
          </a:xfrm>
          <a:prstGeom prst="rect">
            <a:avLst/>
          </a:prstGeom>
          <a:noFill/>
        </p:spPr>
        <p:txBody>
          <a:bodyPr>
            <a:spAutoFit/>
          </a:bodyPr>
          <a:lstStyle/>
          <a:p>
            <a:pPr>
              <a:defRPr/>
            </a:pPr>
            <a:r>
              <a:rPr lang="en-US" sz="2600" i="1" dirty="0">
                <a:solidFill>
                  <a:schemeClr val="accent2"/>
                </a:solidFill>
                <a:latin typeface="+mn-lt"/>
                <a:cs typeface="Arial" charset="0"/>
              </a:rPr>
              <a:t>P</a:t>
            </a:r>
            <a:r>
              <a:rPr lang="en-US" sz="2600" dirty="0">
                <a:solidFill>
                  <a:schemeClr val="accent2"/>
                </a:solidFill>
                <a:latin typeface="+mn-lt"/>
                <a:cs typeface="Arial" charset="0"/>
              </a:rPr>
              <a:t>(</a:t>
            </a:r>
            <a:r>
              <a:rPr lang="en-US" sz="2600" i="1" dirty="0">
                <a:solidFill>
                  <a:schemeClr val="accent2"/>
                </a:solidFill>
                <a:latin typeface="+mn-lt"/>
                <a:cs typeface="Arial" charset="0"/>
              </a:rPr>
              <a:t>none of the 3 surgeries is successful</a:t>
            </a:r>
            <a:r>
              <a:rPr lang="en-US" sz="2600" dirty="0">
                <a:solidFill>
                  <a:schemeClr val="accent2"/>
                </a:solidFill>
                <a:latin typeface="+mn-lt"/>
                <a:cs typeface="Arial" charset="0"/>
              </a:rPr>
              <a:t>) = (0.05)(0.05)(0.05)</a:t>
            </a:r>
          </a:p>
          <a:p>
            <a:pPr>
              <a:defRPr/>
            </a:pPr>
            <a:r>
              <a:rPr lang="en-US" sz="2600" dirty="0">
                <a:solidFill>
                  <a:schemeClr val="accent2"/>
                </a:solidFill>
                <a:latin typeface="+mn-lt"/>
                <a:cs typeface="Arial" charset="0"/>
              </a:rPr>
              <a:t>				     	        ≈ 0.0001</a:t>
            </a:r>
          </a:p>
        </p:txBody>
      </p:sp>
    </p:spTree>
    <p:extLst>
      <p:ext uri="{BB962C8B-B14F-4D97-AF65-F5344CB8AC3E}">
        <p14:creationId xmlns:p14="http://schemas.microsoft.com/office/powerpoint/2010/main" val="22722362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7E4D48-4ED0-423A-931C-099A2BC13DEB}"/>
              </a:ext>
            </a:extLst>
          </p:cNvPr>
          <p:cNvSpPr>
            <a:spLocks noGrp="1"/>
          </p:cNvSpPr>
          <p:nvPr>
            <p:ph type="title"/>
          </p:nvPr>
        </p:nvSpPr>
        <p:spPr/>
        <p:txBody>
          <a:bodyPr/>
          <a:lstStyle/>
          <a:p>
            <a:pPr>
              <a:defRPr/>
            </a:pPr>
            <a:r>
              <a:rPr lang="en-US" sz="3800" dirty="0">
                <a:solidFill>
                  <a:schemeClr val="accent3"/>
                </a:solidFill>
              </a:rPr>
              <a:t>Example: Using the Multiplication Rule to Find Probabilities</a:t>
            </a:r>
          </a:p>
        </p:txBody>
      </p:sp>
      <p:sp>
        <p:nvSpPr>
          <p:cNvPr id="22531" name="Content Placeholder 2">
            <a:extLst>
              <a:ext uri="{FF2B5EF4-FFF2-40B4-BE49-F238E27FC236}">
                <a16:creationId xmlns="" xmlns:a16="http://schemas.microsoft.com/office/drawing/2014/main" id="{48376027-4893-44FE-BE52-300442E4DAFE}"/>
              </a:ext>
            </a:extLst>
          </p:cNvPr>
          <p:cNvSpPr>
            <a:spLocks noGrp="1"/>
          </p:cNvSpPr>
          <p:nvPr>
            <p:ph idx="1"/>
          </p:nvPr>
        </p:nvSpPr>
        <p:spPr>
          <a:xfrm>
            <a:off x="403225" y="1449977"/>
            <a:ext cx="8229600" cy="1081087"/>
          </a:xfrm>
        </p:spPr>
        <p:txBody>
          <a:bodyPr/>
          <a:lstStyle/>
          <a:p>
            <a:pPr marL="0" indent="0">
              <a:buNone/>
            </a:pPr>
            <a:r>
              <a:rPr lang="en-US" dirty="0"/>
              <a:t>For anterior cruciate ligament (ACL) reconstructive surgery, the probability that the surgery is successful is 0.95. </a:t>
            </a:r>
            <a:r>
              <a:rPr lang="en-US" i="1" dirty="0"/>
              <a:t>(Source: The Orthopedic Center of St. Louis)</a:t>
            </a:r>
          </a:p>
          <a:p>
            <a:pPr marL="514350" indent="-514350">
              <a:buFont typeface="+mj-lt"/>
              <a:buAutoNum type="arabicPeriod" startAt="3"/>
            </a:pPr>
            <a:r>
              <a:rPr lang="en-US" altLang="en-US" dirty="0"/>
              <a:t>Find the probability that at least one of the three ACL surgeries is successful.</a:t>
            </a:r>
          </a:p>
        </p:txBody>
      </p:sp>
      <p:pic>
        <p:nvPicPr>
          <p:cNvPr id="22534" name="Picture 9" descr="C:\Documents and Settings\Lyn\Local Settings\Temporary Internet Files\Content.IE5\6H52NUD0\MCj02307480000[1].wmf">
            <a:extLst>
              <a:ext uri="{FF2B5EF4-FFF2-40B4-BE49-F238E27FC236}">
                <a16:creationId xmlns="" xmlns:a16="http://schemas.microsoft.com/office/drawing/2014/main" id="{B5B38E6C-8197-46DB-9E73-D083AAF343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092" y="3213556"/>
            <a:ext cx="1422965" cy="864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Footer Placeholder 2">
            <a:extLst>
              <a:ext uri="{FF2B5EF4-FFF2-40B4-BE49-F238E27FC236}">
                <a16:creationId xmlns="" xmlns:a16="http://schemas.microsoft.com/office/drawing/2014/main" id="{346D15E9-B25A-43D7-A575-F07D09FF7D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8" name="TextBox 7">
            <a:extLst>
              <a:ext uri="{FF2B5EF4-FFF2-40B4-BE49-F238E27FC236}">
                <a16:creationId xmlns="" xmlns:a16="http://schemas.microsoft.com/office/drawing/2014/main" id="{1021827C-0905-44E3-8075-41F36BCBEC21}"/>
              </a:ext>
            </a:extLst>
          </p:cNvPr>
          <p:cNvSpPr txBox="1"/>
          <p:nvPr/>
        </p:nvSpPr>
        <p:spPr>
          <a:xfrm>
            <a:off x="329406" y="3754301"/>
            <a:ext cx="8377238" cy="1800225"/>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“At least one” means one or more. The complement to the event “at least one successful” is the event “none are successful.” Using the complement rule</a:t>
            </a:r>
          </a:p>
        </p:txBody>
      </p:sp>
      <p:sp>
        <p:nvSpPr>
          <p:cNvPr id="11" name="TextBox 10">
            <a:extLst>
              <a:ext uri="{FF2B5EF4-FFF2-40B4-BE49-F238E27FC236}">
                <a16:creationId xmlns="" xmlns:a16="http://schemas.microsoft.com/office/drawing/2014/main" id="{0FE3561E-EC27-42E8-91FB-C5ACA2863B56}"/>
              </a:ext>
            </a:extLst>
          </p:cNvPr>
          <p:cNvSpPr txBox="1"/>
          <p:nvPr/>
        </p:nvSpPr>
        <p:spPr>
          <a:xfrm>
            <a:off x="403225" y="5462568"/>
            <a:ext cx="7950200" cy="954107"/>
          </a:xfrm>
          <a:prstGeom prst="rect">
            <a:avLst/>
          </a:prstGeom>
          <a:noFill/>
        </p:spPr>
        <p:txBody>
          <a:bodyPr>
            <a:spAutoFit/>
          </a:bodyPr>
          <a:lstStyle/>
          <a:p>
            <a:pPr>
              <a:defRPr/>
            </a:pPr>
            <a:r>
              <a:rPr lang="en-US" sz="2800" i="1" dirty="0">
                <a:solidFill>
                  <a:schemeClr val="accent2"/>
                </a:solidFill>
                <a:latin typeface="+mn-lt"/>
                <a:cs typeface="Arial" charset="0"/>
              </a:rPr>
              <a:t>P</a:t>
            </a:r>
            <a:r>
              <a:rPr lang="en-US" sz="2800" dirty="0">
                <a:solidFill>
                  <a:schemeClr val="accent2"/>
                </a:solidFill>
                <a:latin typeface="+mn-lt"/>
                <a:cs typeface="Arial" charset="0"/>
              </a:rPr>
              <a:t>(</a:t>
            </a:r>
            <a:r>
              <a:rPr lang="en-US" sz="2800" i="1" dirty="0">
                <a:solidFill>
                  <a:schemeClr val="accent2"/>
                </a:solidFill>
                <a:latin typeface="+mn-lt"/>
                <a:cs typeface="Arial" charset="0"/>
              </a:rPr>
              <a:t>at least 1 is successful</a:t>
            </a:r>
            <a:r>
              <a:rPr lang="en-US" sz="2800" dirty="0">
                <a:solidFill>
                  <a:schemeClr val="accent2"/>
                </a:solidFill>
                <a:latin typeface="+mn-lt"/>
                <a:cs typeface="Arial" charset="0"/>
              </a:rPr>
              <a:t>) = 1 – </a:t>
            </a:r>
            <a:r>
              <a:rPr lang="en-US" sz="2800" i="1" dirty="0">
                <a:solidFill>
                  <a:schemeClr val="accent2"/>
                </a:solidFill>
                <a:latin typeface="+mn-lt"/>
                <a:cs typeface="Arial" charset="0"/>
              </a:rPr>
              <a:t>P(none are successful</a:t>
            </a:r>
            <a:r>
              <a:rPr lang="en-US" sz="2800" dirty="0">
                <a:solidFill>
                  <a:schemeClr val="accent2"/>
                </a:solidFill>
                <a:latin typeface="+mn-lt"/>
                <a:cs typeface="Arial" charset="0"/>
              </a:rPr>
              <a:t>)</a:t>
            </a:r>
          </a:p>
          <a:p>
            <a:pPr>
              <a:defRPr/>
            </a:pPr>
            <a:r>
              <a:rPr lang="en-US" sz="2800" dirty="0">
                <a:solidFill>
                  <a:schemeClr val="accent2"/>
                </a:solidFill>
                <a:latin typeface="+mn-lt"/>
                <a:cs typeface="Arial" charset="0"/>
              </a:rPr>
              <a:t>				</a:t>
            </a:r>
            <a:r>
              <a:rPr lang="en-US" sz="2800" dirty="0">
                <a:solidFill>
                  <a:srgbClr val="AE0337"/>
                </a:solidFill>
                <a:latin typeface="Times New Roman"/>
                <a:cs typeface="Arial" charset="0"/>
              </a:rPr>
              <a:t>≈</a:t>
            </a:r>
            <a:r>
              <a:rPr lang="en-US" sz="2800" dirty="0">
                <a:solidFill>
                  <a:schemeClr val="accent2"/>
                </a:solidFill>
                <a:latin typeface="+mn-lt"/>
                <a:cs typeface="Arial" charset="0"/>
              </a:rPr>
              <a:t> 1 – 0.0001 = 0.9999</a:t>
            </a:r>
          </a:p>
        </p:txBody>
      </p:sp>
    </p:spTree>
    <p:extLst>
      <p:ext uri="{BB962C8B-B14F-4D97-AF65-F5344CB8AC3E}">
        <p14:creationId xmlns:p14="http://schemas.microsoft.com/office/powerpoint/2010/main" val="12910771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A42067-68DF-480E-BB0E-0EF892E0F161}"/>
              </a:ext>
            </a:extLst>
          </p:cNvPr>
          <p:cNvSpPr>
            <a:spLocks noGrp="1"/>
          </p:cNvSpPr>
          <p:nvPr>
            <p:ph type="title"/>
          </p:nvPr>
        </p:nvSpPr>
        <p:spPr>
          <a:xfrm>
            <a:off x="83127" y="274638"/>
            <a:ext cx="8996218" cy="1143000"/>
          </a:xfrm>
        </p:spPr>
        <p:txBody>
          <a:bodyPr/>
          <a:lstStyle/>
          <a:p>
            <a:pPr>
              <a:defRPr/>
            </a:pPr>
            <a:r>
              <a:rPr lang="en-US" sz="4000" dirty="0">
                <a:solidFill>
                  <a:schemeClr val="accent3"/>
                </a:solidFill>
              </a:rPr>
              <a:t>Example: Using the Multiplication Rule to Find Probabilities</a:t>
            </a:r>
          </a:p>
        </p:txBody>
      </p:sp>
      <p:sp>
        <p:nvSpPr>
          <p:cNvPr id="25603" name="Content Placeholder 2">
            <a:extLst>
              <a:ext uri="{FF2B5EF4-FFF2-40B4-BE49-F238E27FC236}">
                <a16:creationId xmlns="" xmlns:a16="http://schemas.microsoft.com/office/drawing/2014/main" id="{260CF984-2BBF-40F0-B3CF-9333401B66E6}"/>
              </a:ext>
            </a:extLst>
          </p:cNvPr>
          <p:cNvSpPr>
            <a:spLocks noGrp="1"/>
          </p:cNvSpPr>
          <p:nvPr>
            <p:ph idx="1"/>
          </p:nvPr>
        </p:nvSpPr>
        <p:spPr>
          <a:xfrm>
            <a:off x="457200" y="1522413"/>
            <a:ext cx="8229600" cy="4945062"/>
          </a:xfrm>
        </p:spPr>
        <p:txBody>
          <a:bodyPr/>
          <a:lstStyle/>
          <a:p>
            <a:pPr marL="0" indent="0">
              <a:buNone/>
            </a:pPr>
            <a:r>
              <a:rPr lang="en-US" sz="2600" dirty="0"/>
              <a:t>In a recent year, there were 18,187 U.S. allopathic medical school seniors who applied to residency programs and submitted their residency program choices. Of these seniors, 17,057 were matched with residency positions, with about 79.2% getting one of their top three choices. Medical students rank the residency programs in their order of preference, and program directors in the United States rank the students. The term “match” refers to the process whereby a student’s preference list and a program director’s preference list overlap, resulting in the placement of the student in a residency position. </a:t>
            </a:r>
            <a:r>
              <a:rPr lang="en-US" sz="2600" i="1" dirty="0"/>
              <a:t>(Source: National Resident Matching Program)</a:t>
            </a:r>
            <a:endParaRPr lang="en-US" altLang="en-US" sz="2600" i="1" dirty="0">
              <a:solidFill>
                <a:schemeClr val="tx2">
                  <a:lumMod val="75000"/>
                </a:schemeClr>
              </a:solidFill>
            </a:endParaRPr>
          </a:p>
        </p:txBody>
      </p:sp>
      <p:sp>
        <p:nvSpPr>
          <p:cNvPr id="25605" name="Footer Placeholder 2">
            <a:extLst>
              <a:ext uri="{FF2B5EF4-FFF2-40B4-BE49-F238E27FC236}">
                <a16:creationId xmlns="" xmlns:a16="http://schemas.microsoft.com/office/drawing/2014/main" id="{E4D4D568-1046-4AEF-95E6-EE01A36F9CD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274526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44B59499-CC50-4700-A2B7-B4F24127F4AD}"/>
              </a:ext>
            </a:extLst>
          </p:cNvPr>
          <p:cNvSpPr>
            <a:spLocks noGrp="1"/>
          </p:cNvSpPr>
          <p:nvPr>
            <p:ph type="title"/>
          </p:nvPr>
        </p:nvSpPr>
        <p:spPr/>
        <p:txBody>
          <a:bodyPr/>
          <a:lstStyle/>
          <a:p>
            <a:pPr eaLnBrk="1" hangingPunct="1"/>
            <a:r>
              <a:rPr lang="en-US" altLang="en-US"/>
              <a:t>Chapter Outline</a:t>
            </a:r>
          </a:p>
        </p:txBody>
      </p:sp>
      <p:sp>
        <p:nvSpPr>
          <p:cNvPr id="9219" name="Subtitle 2">
            <a:extLst>
              <a:ext uri="{FF2B5EF4-FFF2-40B4-BE49-F238E27FC236}">
                <a16:creationId xmlns="" xmlns:a16="http://schemas.microsoft.com/office/drawing/2014/main" id="{361B9D50-A6F8-4654-894E-21F5D32080DB}"/>
              </a:ext>
            </a:extLst>
          </p:cNvPr>
          <p:cNvSpPr>
            <a:spLocks noGrp="1"/>
          </p:cNvSpPr>
          <p:nvPr>
            <p:ph idx="1"/>
          </p:nvPr>
        </p:nvSpPr>
        <p:spPr/>
        <p:txBody>
          <a:bodyPr/>
          <a:lstStyle/>
          <a:p>
            <a:pPr marL="465138" indent="-465138" eaLnBrk="1" hangingPunct="1"/>
            <a:r>
              <a:rPr lang="en-US" altLang="en-US" dirty="0"/>
              <a:t>3.1 Basic Concepts of Probability and Counting</a:t>
            </a:r>
          </a:p>
          <a:p>
            <a:pPr marL="465138" indent="-465138" eaLnBrk="1" hangingPunct="1"/>
            <a:r>
              <a:rPr lang="en-US" altLang="en-US" dirty="0"/>
              <a:t>3.2 Conditional Probability and the Multiplication </a:t>
            </a:r>
            <a:br>
              <a:rPr lang="en-US" altLang="en-US" dirty="0"/>
            </a:br>
            <a:r>
              <a:rPr lang="en-US" altLang="en-US" dirty="0"/>
              <a:t>	 Rule</a:t>
            </a:r>
          </a:p>
          <a:p>
            <a:pPr marL="465138" indent="-465138" eaLnBrk="1" hangingPunct="1"/>
            <a:r>
              <a:rPr lang="en-US" altLang="en-US" dirty="0"/>
              <a:t>3.3 The Addition Rule</a:t>
            </a:r>
          </a:p>
          <a:p>
            <a:pPr marL="465138" indent="-465138" eaLnBrk="1" hangingPunct="1"/>
            <a:r>
              <a:rPr lang="en-US" altLang="en-US" dirty="0"/>
              <a:t>3.4 Additional Topics in Probability and Counting</a:t>
            </a:r>
          </a:p>
        </p:txBody>
      </p:sp>
    </p:spTree>
    <p:extLst>
      <p:ext uri="{BB962C8B-B14F-4D97-AF65-F5344CB8AC3E}">
        <p14:creationId xmlns:p14="http://schemas.microsoft.com/office/powerpoint/2010/main" val="96067369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666B07-91D5-497E-ADF0-D1C7E23C3228}"/>
              </a:ext>
            </a:extLst>
          </p:cNvPr>
          <p:cNvSpPr>
            <a:spLocks noGrp="1"/>
          </p:cNvSpPr>
          <p:nvPr>
            <p:ph type="title"/>
          </p:nvPr>
        </p:nvSpPr>
        <p:spPr>
          <a:xfrm>
            <a:off x="342900" y="249238"/>
            <a:ext cx="8458200" cy="1143000"/>
          </a:xfrm>
        </p:spPr>
        <p:txBody>
          <a:bodyPr/>
          <a:lstStyle/>
          <a:p>
            <a:pPr>
              <a:defRPr/>
            </a:pPr>
            <a:r>
              <a:rPr lang="en-US" sz="4000" dirty="0">
                <a:solidFill>
                  <a:schemeClr val="accent3"/>
                </a:solidFill>
              </a:rPr>
              <a:t>Example: Using the Multiplication Rule to Find Probabilities</a:t>
            </a:r>
          </a:p>
        </p:txBody>
      </p:sp>
      <p:sp>
        <p:nvSpPr>
          <p:cNvPr id="26627" name="Content Placeholder 2">
            <a:extLst>
              <a:ext uri="{FF2B5EF4-FFF2-40B4-BE49-F238E27FC236}">
                <a16:creationId xmlns="" xmlns:a16="http://schemas.microsoft.com/office/drawing/2014/main" id="{2E054309-D060-4E26-A3C7-139245FDFC5F}"/>
              </a:ext>
            </a:extLst>
          </p:cNvPr>
          <p:cNvSpPr>
            <a:spLocks noGrp="1"/>
          </p:cNvSpPr>
          <p:nvPr>
            <p:ph idx="1"/>
          </p:nvPr>
        </p:nvSpPr>
        <p:spPr>
          <a:xfrm>
            <a:off x="457200" y="1544638"/>
            <a:ext cx="8229600" cy="1489075"/>
          </a:xfrm>
        </p:spPr>
        <p:txBody>
          <a:bodyPr/>
          <a:lstStyle/>
          <a:p>
            <a:pPr marL="514350" indent="-514350">
              <a:buFont typeface="+mj-lt"/>
              <a:buAutoNum type="arabicPeriod"/>
            </a:pPr>
            <a:r>
              <a:rPr lang="en-US" dirty="0"/>
              <a:t>Find the probability that a randomly selected senior was matched with a residency position </a:t>
            </a:r>
            <a:r>
              <a:rPr lang="en-US" i="1" dirty="0"/>
              <a:t>and </a:t>
            </a:r>
            <a:r>
              <a:rPr lang="en-US" dirty="0"/>
              <a:t>it was one of the senior’s top three choices.</a:t>
            </a:r>
            <a:endParaRPr lang="en-US" altLang="en-US" sz="2400" i="1" dirty="0">
              <a:solidFill>
                <a:schemeClr val="tx2"/>
              </a:solidFill>
            </a:endParaRPr>
          </a:p>
        </p:txBody>
      </p:sp>
      <p:sp>
        <p:nvSpPr>
          <p:cNvPr id="6" name="TextBox 5">
            <a:extLst>
              <a:ext uri="{FF2B5EF4-FFF2-40B4-BE49-F238E27FC236}">
                <a16:creationId xmlns="" xmlns:a16="http://schemas.microsoft.com/office/drawing/2014/main" id="{F14ADB06-2C1D-44F0-9EE7-DF643EE2B40E}"/>
              </a:ext>
            </a:extLst>
          </p:cNvPr>
          <p:cNvSpPr txBox="1"/>
          <p:nvPr/>
        </p:nvSpPr>
        <p:spPr>
          <a:xfrm>
            <a:off x="534988" y="2898775"/>
            <a:ext cx="7850187" cy="1373188"/>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i="1" dirty="0">
                <a:latin typeface="+mn-lt"/>
                <a:cs typeface="Arial" charset="0"/>
              </a:rPr>
              <a:t>A</a:t>
            </a:r>
            <a:r>
              <a:rPr lang="en-US" sz="2800" dirty="0">
                <a:latin typeface="+mn-lt"/>
                <a:cs typeface="Arial" charset="0"/>
              </a:rPr>
              <a:t> = {matched to residency position}</a:t>
            </a:r>
          </a:p>
          <a:p>
            <a:pPr>
              <a:defRPr/>
            </a:pPr>
            <a:r>
              <a:rPr lang="en-US" sz="2800" i="1" dirty="0">
                <a:latin typeface="+mn-lt"/>
                <a:cs typeface="Arial" charset="0"/>
              </a:rPr>
              <a:t>B</a:t>
            </a:r>
            <a:r>
              <a:rPr lang="en-US" sz="2800" dirty="0">
                <a:latin typeface="+mn-lt"/>
                <a:cs typeface="Arial" charset="0"/>
              </a:rPr>
              <a:t> = {matched to one of top three choices}</a:t>
            </a:r>
          </a:p>
        </p:txBody>
      </p:sp>
      <mc:AlternateContent xmlns:mc="http://schemas.openxmlformats.org/markup-compatibility/2006" xmlns:a14="http://schemas.microsoft.com/office/drawing/2010/main">
        <mc:Choice Requires="a14">
          <p:sp>
            <p:nvSpPr>
              <p:cNvPr id="7" name="TextBox 6">
                <a:extLst>
                  <a:ext uri="{FF2B5EF4-FFF2-40B4-BE49-F238E27FC236}">
                    <a16:creationId xmlns="" xmlns:a16="http://schemas.microsoft.com/office/drawing/2014/main" id="{64379E16-C100-4A63-9D37-1C665DA46AED}"/>
                  </a:ext>
                </a:extLst>
              </p:cNvPr>
              <p:cNvSpPr txBox="1">
                <a:spLocks noChangeArrowheads="1"/>
              </p:cNvSpPr>
              <p:nvPr/>
            </p:nvSpPr>
            <p:spPr bwMode="auto">
              <a:xfrm>
                <a:off x="534988" y="4263982"/>
                <a:ext cx="6223000" cy="83824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i="1" dirty="0">
                    <a:cs typeface="Arial" panose="020B0604020202020204" pitchFamily="34" charset="0"/>
                  </a:rPr>
                  <a:t>P</a:t>
                </a:r>
                <a:r>
                  <a:rPr lang="en-US" altLang="en-US" dirty="0">
                    <a:cs typeface="Arial" panose="020B0604020202020204" pitchFamily="34" charset="0"/>
                  </a:rPr>
                  <a:t>(</a:t>
                </a:r>
                <a:r>
                  <a:rPr lang="en-US" altLang="en-US" i="1" dirty="0">
                    <a:cs typeface="Arial" panose="020B0604020202020204" pitchFamily="34" charset="0"/>
                  </a:rPr>
                  <a:t>A</a:t>
                </a:r>
                <a:r>
                  <a:rPr lang="en-US" altLang="en-US" dirty="0">
                    <a:cs typeface="Arial" panose="020B0604020202020204" pitchFamily="34" charset="0"/>
                  </a:rPr>
                  <a:t>) = </a:t>
                </a:r>
                <a14:m>
                  <m:oMath xmlns:m="http://schemas.openxmlformats.org/officeDocument/2006/math">
                    <m:f>
                      <m:fPr>
                        <m:ctrlPr>
                          <a:rPr lang="en-US" altLang="en-US" i="1" smtClean="0">
                            <a:latin typeface="Cambria Math" panose="02040503050406030204" pitchFamily="18" charset="0"/>
                            <a:cs typeface="Arial" panose="020B0604020202020204" pitchFamily="34" charset="0"/>
                          </a:rPr>
                        </m:ctrlPr>
                      </m:fPr>
                      <m:num>
                        <m:r>
                          <m:rPr>
                            <m:nor/>
                          </m:rPr>
                          <a:rPr lang="en-US" altLang="en-US" dirty="0">
                            <a:cs typeface="Arial" panose="020B0604020202020204" pitchFamily="34" charset="0"/>
                          </a:rPr>
                          <m:t>17,057</m:t>
                        </m:r>
                      </m:num>
                      <m:den>
                        <m:r>
                          <m:rPr>
                            <m:nor/>
                          </m:rPr>
                          <a:rPr lang="en-US" altLang="en-US" dirty="0">
                            <a:cs typeface="Arial" panose="020B0604020202020204" pitchFamily="34" charset="0"/>
                          </a:rPr>
                          <m:t>18,187</m:t>
                        </m:r>
                      </m:den>
                    </m:f>
                  </m:oMath>
                </a14:m>
                <a:r>
                  <a:rPr lang="en-US" altLang="en-US" dirty="0">
                    <a:cs typeface="Arial" panose="020B0604020202020204" pitchFamily="34" charset="0"/>
                  </a:rPr>
                  <a:t>  and </a:t>
                </a:r>
                <a:r>
                  <a:rPr lang="en-US" altLang="en-US" i="1" dirty="0">
                    <a:cs typeface="Arial" panose="020B0604020202020204" pitchFamily="34" charset="0"/>
                  </a:rPr>
                  <a:t>P</a:t>
                </a:r>
                <a:r>
                  <a:rPr lang="en-US" altLang="en-US" dirty="0">
                    <a:cs typeface="Arial" panose="020B0604020202020204" pitchFamily="34" charset="0"/>
                  </a:rPr>
                  <a:t>(</a:t>
                </a:r>
                <a:r>
                  <a:rPr lang="en-US" altLang="en-US" i="1" dirty="0">
                    <a:cs typeface="Arial" panose="020B0604020202020204" pitchFamily="34" charset="0"/>
                  </a:rPr>
                  <a:t>B</a:t>
                </a:r>
                <a:r>
                  <a:rPr lang="en-US" altLang="en-US" dirty="0">
                    <a:cs typeface="Arial" panose="020B0604020202020204" pitchFamily="34" charset="0"/>
                  </a:rPr>
                  <a:t> | </a:t>
                </a:r>
                <a:r>
                  <a:rPr lang="en-US" altLang="en-US" i="1" dirty="0">
                    <a:cs typeface="Arial" panose="020B0604020202020204" pitchFamily="34" charset="0"/>
                  </a:rPr>
                  <a:t>A</a:t>
                </a:r>
                <a:r>
                  <a:rPr lang="en-US" altLang="en-US" dirty="0">
                    <a:cs typeface="Arial" panose="020B0604020202020204" pitchFamily="34" charset="0"/>
                  </a:rPr>
                  <a:t>) = 0.792</a:t>
                </a:r>
              </a:p>
            </p:txBody>
          </p:sp>
        </mc:Choice>
        <mc:Fallback xmlns="">
          <p:sp>
            <p:nvSpPr>
              <p:cNvPr id="7" name="TextBox 6">
                <a:extLst>
                  <a:ext uri="{FF2B5EF4-FFF2-40B4-BE49-F238E27FC236}">
                    <a16:creationId xmlns:a16="http://schemas.microsoft.com/office/drawing/2014/main" id="{64379E16-C100-4A63-9D37-1C665DA46AED}"/>
                  </a:ext>
                </a:extLst>
              </p:cNvPr>
              <p:cNvSpPr txBox="1">
                <a:spLocks noRot="1" noChangeAspect="1" noMove="1" noResize="1" noEditPoints="1" noAdjustHandles="1" noChangeArrowheads="1" noChangeShapeType="1" noTextEdit="1"/>
              </p:cNvSpPr>
              <p:nvPr/>
            </p:nvSpPr>
            <p:spPr bwMode="auto">
              <a:xfrm>
                <a:off x="534988" y="4263982"/>
                <a:ext cx="6223000" cy="838243"/>
              </a:xfrm>
              <a:prstGeom prst="rect">
                <a:avLst/>
              </a:prstGeom>
              <a:blipFill>
                <a:blip r:embed="rId3"/>
                <a:stretch>
                  <a:fillRect l="-2057" b="-72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8" name="TextBox 7">
            <a:extLst>
              <a:ext uri="{FF2B5EF4-FFF2-40B4-BE49-F238E27FC236}">
                <a16:creationId xmlns="" xmlns:a16="http://schemas.microsoft.com/office/drawing/2014/main" id="{E760D972-F01A-49DE-9166-D602B84E4BDD}"/>
              </a:ext>
            </a:extLst>
          </p:cNvPr>
          <p:cNvSpPr txBox="1"/>
          <p:nvPr/>
        </p:nvSpPr>
        <p:spPr>
          <a:xfrm>
            <a:off x="534988" y="5178425"/>
            <a:ext cx="2319337" cy="519112"/>
          </a:xfrm>
          <a:prstGeom prst="rect">
            <a:avLst/>
          </a:prstGeom>
          <a:noFill/>
        </p:spPr>
        <p:txBody>
          <a:bodyPr>
            <a:spAutoFit/>
          </a:bodyPr>
          <a:lstStyle/>
          <a:p>
            <a:pPr>
              <a:defRPr/>
            </a:pPr>
            <a:r>
              <a:rPr lang="en-US" sz="2800" i="1" dirty="0">
                <a:latin typeface="+mn-lt"/>
                <a:cs typeface="Arial" charset="0"/>
              </a:rPr>
              <a:t>P</a:t>
            </a:r>
            <a:r>
              <a:rPr lang="en-US" sz="2800" dirty="0">
                <a:latin typeface="+mn-lt"/>
                <a:cs typeface="Arial" charset="0"/>
              </a:rPr>
              <a:t>(</a:t>
            </a:r>
            <a:r>
              <a:rPr lang="en-US" sz="2800" i="1" dirty="0">
                <a:latin typeface="+mn-lt"/>
                <a:cs typeface="Arial" charset="0"/>
              </a:rPr>
              <a:t>A</a:t>
            </a:r>
            <a:r>
              <a:rPr lang="en-US" sz="2800" dirty="0">
                <a:latin typeface="+mn-lt"/>
                <a:cs typeface="Arial" charset="0"/>
              </a:rPr>
              <a:t> and </a:t>
            </a:r>
            <a:r>
              <a:rPr lang="en-US" sz="2800" i="1" dirty="0">
                <a:latin typeface="+mn-lt"/>
                <a:cs typeface="Arial" charset="0"/>
              </a:rPr>
              <a:t>B</a:t>
            </a:r>
            <a:r>
              <a:rPr lang="en-US" sz="2800" dirty="0">
                <a:latin typeface="+mn-lt"/>
                <a:cs typeface="Arial" charset="0"/>
              </a:rPr>
              <a:t>) =</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 xmlns:a16="http://schemas.microsoft.com/office/drawing/2014/main" id="{8B26A272-ED56-4F65-B26B-1BC3B928DC43}"/>
                  </a:ext>
                </a:extLst>
              </p:cNvPr>
              <p:cNvSpPr>
                <a:spLocks noChangeArrowheads="1"/>
              </p:cNvSpPr>
              <p:nvPr/>
            </p:nvSpPr>
            <p:spPr bwMode="auto">
              <a:xfrm>
                <a:off x="2521069" y="5040313"/>
                <a:ext cx="5864106" cy="83824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non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i="1" dirty="0">
                    <a:solidFill>
                      <a:srgbClr val="000000"/>
                    </a:solidFill>
                    <a:cs typeface="Arial" panose="020B0604020202020204" pitchFamily="34" charset="0"/>
                  </a:rPr>
                  <a:t>P</a:t>
                </a:r>
                <a:r>
                  <a:rPr lang="en-US" altLang="en-US" dirty="0">
                    <a:solidFill>
                      <a:srgbClr val="000000"/>
                    </a:solidFill>
                    <a:cs typeface="Arial" panose="020B0604020202020204" pitchFamily="34" charset="0"/>
                  </a:rPr>
                  <a:t>(</a:t>
                </a:r>
                <a:r>
                  <a:rPr lang="en-US" altLang="en-US" i="1" dirty="0">
                    <a:solidFill>
                      <a:srgbClr val="000000"/>
                    </a:solidFill>
                    <a:cs typeface="Arial" panose="020B0604020202020204" pitchFamily="34" charset="0"/>
                  </a:rPr>
                  <a:t>A</a:t>
                </a:r>
                <a:r>
                  <a:rPr lang="en-US" altLang="en-US" dirty="0">
                    <a:solidFill>
                      <a:srgbClr val="000000"/>
                    </a:solidFill>
                    <a:cs typeface="Arial" panose="020B0604020202020204" pitchFamily="34" charset="0"/>
                  </a:rPr>
                  <a:t>)∙</a:t>
                </a:r>
                <a:r>
                  <a:rPr lang="en-US" altLang="en-US" i="1" dirty="0">
                    <a:solidFill>
                      <a:srgbClr val="000000"/>
                    </a:solidFill>
                    <a:cs typeface="Arial" panose="020B0604020202020204" pitchFamily="34" charset="0"/>
                  </a:rPr>
                  <a:t>P</a:t>
                </a:r>
                <a:r>
                  <a:rPr lang="en-US" altLang="en-US" dirty="0">
                    <a:solidFill>
                      <a:srgbClr val="000000"/>
                    </a:solidFill>
                    <a:cs typeface="Arial" panose="020B0604020202020204" pitchFamily="34" charset="0"/>
                  </a:rPr>
                  <a:t>(</a:t>
                </a:r>
                <a:r>
                  <a:rPr lang="en-US" altLang="en-US" i="1" dirty="0">
                    <a:solidFill>
                      <a:srgbClr val="000000"/>
                    </a:solidFill>
                    <a:cs typeface="Arial" panose="020B0604020202020204" pitchFamily="34" charset="0"/>
                  </a:rPr>
                  <a:t>B</a:t>
                </a:r>
                <a:r>
                  <a:rPr lang="en-US" altLang="en-US" dirty="0">
                    <a:solidFill>
                      <a:srgbClr val="000000"/>
                    </a:solidFill>
                    <a:cs typeface="Arial" panose="020B0604020202020204" pitchFamily="34" charset="0"/>
                  </a:rPr>
                  <a:t> | </a:t>
                </a:r>
                <a:r>
                  <a:rPr lang="en-US" altLang="en-US" i="1" dirty="0">
                    <a:solidFill>
                      <a:srgbClr val="000000"/>
                    </a:solidFill>
                    <a:cs typeface="Arial" panose="020B0604020202020204" pitchFamily="34" charset="0"/>
                  </a:rPr>
                  <a:t>A</a:t>
                </a:r>
                <a:r>
                  <a:rPr lang="en-US" altLang="en-US" dirty="0">
                    <a:solidFill>
                      <a:srgbClr val="000000"/>
                    </a:solidFill>
                    <a:cs typeface="Arial" panose="020B0604020202020204" pitchFamily="34" charset="0"/>
                  </a:rPr>
                  <a:t>) = </a:t>
                </a:r>
                <a14:m>
                  <m:oMath xmlns:m="http://schemas.openxmlformats.org/officeDocument/2006/math">
                    <m:f>
                      <m:fPr>
                        <m:ctrlPr>
                          <a:rPr lang="en-US" altLang="en-US" i="1" smtClean="0">
                            <a:solidFill>
                              <a:srgbClr val="C00000"/>
                            </a:solidFill>
                            <a:latin typeface="Cambria Math" panose="02040503050406030204" pitchFamily="18" charset="0"/>
                            <a:cs typeface="Arial" panose="020B0604020202020204" pitchFamily="34" charset="0"/>
                          </a:rPr>
                        </m:ctrlPr>
                      </m:fPr>
                      <m:num>
                        <m:r>
                          <m:rPr>
                            <m:nor/>
                          </m:rPr>
                          <a:rPr lang="en-US" altLang="en-US" dirty="0">
                            <a:solidFill>
                              <a:srgbClr val="C00000"/>
                            </a:solidFill>
                            <a:cs typeface="Arial" panose="020B0604020202020204" pitchFamily="34" charset="0"/>
                          </a:rPr>
                          <m:t>17,057</m:t>
                        </m:r>
                      </m:num>
                      <m:den>
                        <m:r>
                          <m:rPr>
                            <m:nor/>
                          </m:rPr>
                          <a:rPr lang="en-US" altLang="en-US" dirty="0">
                            <a:solidFill>
                              <a:srgbClr val="C00000"/>
                            </a:solidFill>
                            <a:cs typeface="Arial" panose="020B0604020202020204" pitchFamily="34" charset="0"/>
                          </a:rPr>
                          <m:t>18,187</m:t>
                        </m:r>
                      </m:den>
                    </m:f>
                  </m:oMath>
                </a14:m>
                <a:r>
                  <a:rPr lang="en-US" altLang="en-US" dirty="0">
                    <a:solidFill>
                      <a:srgbClr val="C00000"/>
                    </a:solidFill>
                    <a:cs typeface="Arial" panose="020B0604020202020204" pitchFamily="34" charset="0"/>
                  </a:rPr>
                  <a:t> (0.792) </a:t>
                </a:r>
                <a14:m>
                  <m:oMath xmlns:m="http://schemas.openxmlformats.org/officeDocument/2006/math">
                    <m:r>
                      <a:rPr lang="en-US" altLang="en-US" i="1" smtClean="0">
                        <a:solidFill>
                          <a:srgbClr val="C00000"/>
                        </a:solidFill>
                        <a:latin typeface="Cambria Math" panose="02040503050406030204" pitchFamily="18" charset="0"/>
                        <a:ea typeface="Cambria Math" panose="02040503050406030204" pitchFamily="18" charset="0"/>
                        <a:cs typeface="Arial" panose="020B0604020202020204" pitchFamily="34" charset="0"/>
                      </a:rPr>
                      <m:t>≈</m:t>
                    </m:r>
                  </m:oMath>
                </a14:m>
                <a:r>
                  <a:rPr lang="en-US" altLang="en-US" dirty="0">
                    <a:solidFill>
                      <a:srgbClr val="C00000"/>
                    </a:solidFill>
                    <a:latin typeface="+mn-lt"/>
                    <a:cs typeface="Arial" panose="020B0604020202020204" pitchFamily="34" charset="0"/>
                  </a:rPr>
                  <a:t> </a:t>
                </a:r>
                <a:r>
                  <a:rPr lang="en-US" altLang="en-US" dirty="0">
                    <a:solidFill>
                      <a:schemeClr val="accent2"/>
                    </a:solidFill>
                    <a:latin typeface="+mn-lt"/>
                    <a:cs typeface="Arial" panose="020B0604020202020204" pitchFamily="34" charset="0"/>
                  </a:rPr>
                  <a:t>0.743</a:t>
                </a:r>
              </a:p>
            </p:txBody>
          </p:sp>
        </mc:Choice>
        <mc:Fallback xmlns="">
          <p:sp>
            <p:nvSpPr>
              <p:cNvPr id="9" name="Rectangle 8">
                <a:extLst>
                  <a:ext uri="{FF2B5EF4-FFF2-40B4-BE49-F238E27FC236}">
                    <a16:creationId xmlns:a16="http://schemas.microsoft.com/office/drawing/2014/main" id="{8B26A272-ED56-4F65-B26B-1BC3B928DC43}"/>
                  </a:ext>
                </a:extLst>
              </p:cNvPr>
              <p:cNvSpPr>
                <a:spLocks noRot="1" noChangeAspect="1" noMove="1" noResize="1" noEditPoints="1" noAdjustHandles="1" noChangeArrowheads="1" noChangeShapeType="1" noTextEdit="1"/>
              </p:cNvSpPr>
              <p:nvPr/>
            </p:nvSpPr>
            <p:spPr bwMode="auto">
              <a:xfrm>
                <a:off x="2521069" y="5040313"/>
                <a:ext cx="5864106" cy="838243"/>
              </a:xfrm>
              <a:prstGeom prst="rect">
                <a:avLst/>
              </a:prstGeom>
              <a:blipFill>
                <a:blip r:embed="rId4"/>
                <a:stretch>
                  <a:fillRect l="-2183" r="-1040" b="-146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6633" name="Footer Placeholder 2">
            <a:extLst>
              <a:ext uri="{FF2B5EF4-FFF2-40B4-BE49-F238E27FC236}">
                <a16:creationId xmlns="" xmlns:a16="http://schemas.microsoft.com/office/drawing/2014/main" id="{1EAB7DFB-9FD7-410B-B529-E1826E75F69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3659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nodeType="withGroup">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728962-DD6A-4A81-9251-C3F2425D49A7}"/>
              </a:ext>
            </a:extLst>
          </p:cNvPr>
          <p:cNvSpPr>
            <a:spLocks noGrp="1"/>
          </p:cNvSpPr>
          <p:nvPr>
            <p:ph type="title"/>
          </p:nvPr>
        </p:nvSpPr>
        <p:spPr>
          <a:xfrm>
            <a:off x="457199" y="274638"/>
            <a:ext cx="8399417" cy="1143000"/>
          </a:xfrm>
        </p:spPr>
        <p:txBody>
          <a:bodyPr/>
          <a:lstStyle/>
          <a:p>
            <a:pPr>
              <a:defRPr/>
            </a:pPr>
            <a:r>
              <a:rPr lang="en-US" sz="4000" dirty="0">
                <a:solidFill>
                  <a:schemeClr val="accent3"/>
                </a:solidFill>
              </a:rPr>
              <a:t>Example: Using the Multiplication Rule to Find Probabilities</a:t>
            </a:r>
          </a:p>
        </p:txBody>
      </p:sp>
      <p:sp>
        <p:nvSpPr>
          <p:cNvPr id="27651" name="Content Placeholder 2">
            <a:extLst>
              <a:ext uri="{FF2B5EF4-FFF2-40B4-BE49-F238E27FC236}">
                <a16:creationId xmlns="" xmlns:a16="http://schemas.microsoft.com/office/drawing/2014/main" id="{3AB624BA-50E4-48E5-8B92-D8E4D2EB5DB3}"/>
              </a:ext>
            </a:extLst>
          </p:cNvPr>
          <p:cNvSpPr>
            <a:spLocks noGrp="1"/>
          </p:cNvSpPr>
          <p:nvPr>
            <p:ph idx="1"/>
          </p:nvPr>
        </p:nvSpPr>
        <p:spPr>
          <a:xfrm>
            <a:off x="457200" y="1522413"/>
            <a:ext cx="8229600" cy="1489075"/>
          </a:xfrm>
        </p:spPr>
        <p:txBody>
          <a:bodyPr/>
          <a:lstStyle/>
          <a:p>
            <a:pPr marL="457200" indent="-457200">
              <a:buFont typeface="Arial" panose="020B0604020202020204" pitchFamily="34" charset="0"/>
              <a:buAutoNum type="arabicPeriod" startAt="2"/>
            </a:pPr>
            <a:r>
              <a:rPr lang="en-US" altLang="en-US" sz="2600" dirty="0"/>
              <a:t>Find the probability that a randomly selected senior that was matched to a residency position did not get matched with one of the senior’s top three choices.</a:t>
            </a:r>
          </a:p>
        </p:txBody>
      </p:sp>
      <p:sp>
        <p:nvSpPr>
          <p:cNvPr id="6" name="TextBox 5">
            <a:extLst>
              <a:ext uri="{FF2B5EF4-FFF2-40B4-BE49-F238E27FC236}">
                <a16:creationId xmlns="" xmlns:a16="http://schemas.microsoft.com/office/drawing/2014/main" id="{8CE1BBC7-AE3F-451F-8F8B-7365CF10AF5E}"/>
              </a:ext>
            </a:extLst>
          </p:cNvPr>
          <p:cNvSpPr txBox="1"/>
          <p:nvPr/>
        </p:nvSpPr>
        <p:spPr>
          <a:xfrm>
            <a:off x="534988" y="2898775"/>
            <a:ext cx="7850187" cy="946150"/>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Use the complement:</a:t>
            </a:r>
          </a:p>
        </p:txBody>
      </p:sp>
      <p:sp>
        <p:nvSpPr>
          <p:cNvPr id="8" name="TextBox 7">
            <a:extLst>
              <a:ext uri="{FF2B5EF4-FFF2-40B4-BE49-F238E27FC236}">
                <a16:creationId xmlns="" xmlns:a16="http://schemas.microsoft.com/office/drawing/2014/main" id="{C0ECC22E-E62B-4DDC-AEF8-2472373065B4}"/>
              </a:ext>
            </a:extLst>
          </p:cNvPr>
          <p:cNvSpPr txBox="1"/>
          <p:nvPr/>
        </p:nvSpPr>
        <p:spPr>
          <a:xfrm>
            <a:off x="601663" y="3857625"/>
            <a:ext cx="7159625" cy="519113"/>
          </a:xfrm>
          <a:prstGeom prst="rect">
            <a:avLst/>
          </a:prstGeom>
          <a:noFill/>
        </p:spPr>
        <p:txBody>
          <a:bodyPr>
            <a:spAutoFit/>
          </a:bodyPr>
          <a:lstStyle/>
          <a:p>
            <a:pPr>
              <a:defRPr/>
            </a:pPr>
            <a:r>
              <a:rPr lang="en-US" sz="2800" i="1" dirty="0">
                <a:latin typeface="+mn-lt"/>
                <a:cs typeface="Arial" charset="0"/>
              </a:rPr>
              <a:t>P</a:t>
            </a:r>
            <a:r>
              <a:rPr lang="en-US" sz="2800" dirty="0">
                <a:latin typeface="+mn-lt"/>
                <a:cs typeface="Arial" charset="0"/>
              </a:rPr>
              <a:t>(</a:t>
            </a:r>
            <a:r>
              <a:rPr lang="en-US" sz="2800" i="1" dirty="0">
                <a:latin typeface="+mn-lt"/>
                <a:cs typeface="Arial" charset="0"/>
              </a:rPr>
              <a:t>B</a:t>
            </a:r>
            <a:r>
              <a:rPr lang="en-US" sz="2800" dirty="0">
                <a:latin typeface="+mn-lt"/>
                <a:cs typeface="Arial" charset="0"/>
              </a:rPr>
              <a:t>′</a:t>
            </a:r>
            <a:r>
              <a:rPr lang="en-US" sz="2800" dirty="0">
                <a:latin typeface="Arial" charset="0"/>
                <a:cs typeface="Arial" charset="0"/>
              </a:rPr>
              <a:t> </a:t>
            </a:r>
            <a:r>
              <a:rPr lang="en-US" sz="2800" dirty="0">
                <a:latin typeface="+mn-lt"/>
                <a:cs typeface="Arial" charset="0"/>
              </a:rPr>
              <a:t>| </a:t>
            </a:r>
            <a:r>
              <a:rPr lang="en-US" sz="2800" i="1" dirty="0">
                <a:latin typeface="+mn-lt"/>
                <a:cs typeface="Arial" charset="0"/>
              </a:rPr>
              <a:t>A</a:t>
            </a:r>
            <a:r>
              <a:rPr lang="en-US" sz="2800" dirty="0">
                <a:latin typeface="+mn-lt"/>
                <a:cs typeface="Arial" charset="0"/>
              </a:rPr>
              <a:t>) = 1 – </a:t>
            </a:r>
            <a:r>
              <a:rPr lang="en-US" sz="2800" i="1" dirty="0">
                <a:solidFill>
                  <a:prstClr val="black"/>
                </a:solidFill>
                <a:latin typeface="Times New Roman"/>
                <a:cs typeface="Arial" charset="0"/>
              </a:rPr>
              <a:t>P</a:t>
            </a:r>
            <a:r>
              <a:rPr lang="en-US" sz="2800" dirty="0">
                <a:solidFill>
                  <a:prstClr val="black"/>
                </a:solidFill>
                <a:latin typeface="Times New Roman"/>
                <a:cs typeface="Arial" charset="0"/>
              </a:rPr>
              <a:t>(</a:t>
            </a:r>
            <a:r>
              <a:rPr lang="en-US" sz="2800" i="1" dirty="0">
                <a:solidFill>
                  <a:prstClr val="black"/>
                </a:solidFill>
                <a:latin typeface="Times New Roman"/>
                <a:cs typeface="Arial" charset="0"/>
              </a:rPr>
              <a:t>B</a:t>
            </a:r>
            <a:r>
              <a:rPr lang="en-US" sz="2800" dirty="0">
                <a:solidFill>
                  <a:prstClr val="black"/>
                </a:solidFill>
                <a:latin typeface="Arial" charset="0"/>
                <a:cs typeface="Arial" charset="0"/>
              </a:rPr>
              <a:t> </a:t>
            </a:r>
            <a:r>
              <a:rPr lang="en-US" sz="2800" dirty="0">
                <a:solidFill>
                  <a:prstClr val="black"/>
                </a:solidFill>
                <a:latin typeface="Times New Roman"/>
                <a:cs typeface="Arial" charset="0"/>
              </a:rPr>
              <a:t>| </a:t>
            </a:r>
            <a:r>
              <a:rPr lang="en-US" sz="2800" i="1" dirty="0">
                <a:solidFill>
                  <a:prstClr val="black"/>
                </a:solidFill>
                <a:latin typeface="Times New Roman"/>
                <a:cs typeface="Arial" charset="0"/>
              </a:rPr>
              <a:t>A</a:t>
            </a:r>
            <a:r>
              <a:rPr lang="en-US" sz="2800" dirty="0">
                <a:solidFill>
                  <a:prstClr val="black"/>
                </a:solidFill>
                <a:latin typeface="Times New Roman"/>
                <a:cs typeface="Arial" charset="0"/>
              </a:rPr>
              <a:t>) </a:t>
            </a:r>
            <a:r>
              <a:rPr lang="en-US" sz="2800" dirty="0">
                <a:latin typeface="+mn-lt"/>
                <a:cs typeface="Arial" charset="0"/>
              </a:rPr>
              <a:t> </a:t>
            </a:r>
          </a:p>
        </p:txBody>
      </p:sp>
      <p:sp>
        <p:nvSpPr>
          <p:cNvPr id="9" name="Rectangle 8">
            <a:extLst>
              <a:ext uri="{FF2B5EF4-FFF2-40B4-BE49-F238E27FC236}">
                <a16:creationId xmlns="" xmlns:a16="http://schemas.microsoft.com/office/drawing/2014/main" id="{66E06B61-4C91-4DC1-8FE2-87E149CB09F6}"/>
              </a:ext>
            </a:extLst>
          </p:cNvPr>
          <p:cNvSpPr>
            <a:spLocks noChangeArrowheads="1"/>
          </p:cNvSpPr>
          <p:nvPr/>
        </p:nvSpPr>
        <p:spPr bwMode="auto">
          <a:xfrm>
            <a:off x="1912938" y="4394200"/>
            <a:ext cx="3102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solidFill>
                  <a:schemeClr val="accent2"/>
                </a:solidFill>
                <a:cs typeface="Arial" panose="020B0604020202020204" pitchFamily="34" charset="0"/>
              </a:rPr>
              <a:t>= 1 –  0.792 = 0.208</a:t>
            </a:r>
          </a:p>
        </p:txBody>
      </p:sp>
      <p:sp>
        <p:nvSpPr>
          <p:cNvPr id="27655" name="Footer Placeholder 2">
            <a:extLst>
              <a:ext uri="{FF2B5EF4-FFF2-40B4-BE49-F238E27FC236}">
                <a16:creationId xmlns="" xmlns:a16="http://schemas.microsoft.com/office/drawing/2014/main" id="{84B3318E-95D1-4F41-8954-C7ED308015C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534460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728962-DD6A-4A81-9251-C3F2425D49A7}"/>
              </a:ext>
            </a:extLst>
          </p:cNvPr>
          <p:cNvSpPr>
            <a:spLocks noGrp="1"/>
          </p:cNvSpPr>
          <p:nvPr>
            <p:ph type="title"/>
          </p:nvPr>
        </p:nvSpPr>
        <p:spPr>
          <a:xfrm>
            <a:off x="457199" y="274638"/>
            <a:ext cx="8399417" cy="1143000"/>
          </a:xfrm>
        </p:spPr>
        <p:txBody>
          <a:bodyPr/>
          <a:lstStyle/>
          <a:p>
            <a:pPr>
              <a:defRPr/>
            </a:pPr>
            <a:r>
              <a:rPr lang="en-US" sz="4000" dirty="0">
                <a:solidFill>
                  <a:schemeClr val="accent3"/>
                </a:solidFill>
              </a:rPr>
              <a:t>Example: Using the Multiplication Rule to Find Probabilities</a:t>
            </a:r>
          </a:p>
        </p:txBody>
      </p:sp>
      <p:sp>
        <p:nvSpPr>
          <p:cNvPr id="27651" name="Content Placeholder 2">
            <a:extLst>
              <a:ext uri="{FF2B5EF4-FFF2-40B4-BE49-F238E27FC236}">
                <a16:creationId xmlns="" xmlns:a16="http://schemas.microsoft.com/office/drawing/2014/main" id="{3AB624BA-50E4-48E5-8B92-D8E4D2EB5DB3}"/>
              </a:ext>
            </a:extLst>
          </p:cNvPr>
          <p:cNvSpPr>
            <a:spLocks noGrp="1"/>
          </p:cNvSpPr>
          <p:nvPr>
            <p:ph idx="1"/>
          </p:nvPr>
        </p:nvSpPr>
        <p:spPr>
          <a:xfrm>
            <a:off x="457200" y="1522413"/>
            <a:ext cx="8229600" cy="1489075"/>
          </a:xfrm>
        </p:spPr>
        <p:txBody>
          <a:bodyPr/>
          <a:lstStyle/>
          <a:p>
            <a:pPr marL="514350" indent="-514350">
              <a:buFont typeface="+mj-lt"/>
              <a:buAutoNum type="arabicPeriod" startAt="3"/>
            </a:pPr>
            <a:r>
              <a:rPr lang="en-US" dirty="0"/>
              <a:t>Would it be unusual for a randomly selected senior to be matched with a residency position </a:t>
            </a:r>
            <a:r>
              <a:rPr lang="en-US" i="1" dirty="0"/>
              <a:t>and </a:t>
            </a:r>
            <a:r>
              <a:rPr lang="en-US" dirty="0"/>
              <a:t>that it was one of the senior’s top three choices?</a:t>
            </a:r>
            <a:r>
              <a:rPr lang="en-US" altLang="en-US" sz="2600" dirty="0"/>
              <a:t>.</a:t>
            </a:r>
          </a:p>
        </p:txBody>
      </p:sp>
      <p:sp>
        <p:nvSpPr>
          <p:cNvPr id="6" name="TextBox 5">
            <a:extLst>
              <a:ext uri="{FF2B5EF4-FFF2-40B4-BE49-F238E27FC236}">
                <a16:creationId xmlns="" xmlns:a16="http://schemas.microsoft.com/office/drawing/2014/main" id="{8CE1BBC7-AE3F-451F-8F8B-7365CF10AF5E}"/>
              </a:ext>
            </a:extLst>
          </p:cNvPr>
          <p:cNvSpPr txBox="1"/>
          <p:nvPr/>
        </p:nvSpPr>
        <p:spPr>
          <a:xfrm>
            <a:off x="646906" y="3011488"/>
            <a:ext cx="7850187" cy="2677656"/>
          </a:xfrm>
          <a:prstGeom prst="rect">
            <a:avLst/>
          </a:prstGeom>
          <a:noFill/>
        </p:spPr>
        <p:txBody>
          <a:bodyPr>
            <a:spAutoFit/>
          </a:bodyPr>
          <a:lstStyle/>
          <a:p>
            <a:pPr>
              <a:defRPr/>
            </a:pPr>
            <a:r>
              <a:rPr lang="en-US" sz="2800" b="1" dirty="0">
                <a:solidFill>
                  <a:schemeClr val="accent3"/>
                </a:solidFill>
                <a:latin typeface="+mn-lt"/>
                <a:cs typeface="Arial" charset="0"/>
              </a:rPr>
              <a:t>Solution:</a:t>
            </a:r>
          </a:p>
          <a:p>
            <a:r>
              <a:rPr lang="en-US" sz="2800" dirty="0">
                <a:latin typeface="+mn-lt"/>
              </a:rPr>
              <a:t>It is not unusual because the probability of a senior being matched with a residency position that was one of the senior’s top three choices is about 0.743, which is greater than 0.05. In fact, with a probability of 0.743, this event is </a:t>
            </a:r>
            <a:r>
              <a:rPr lang="en-US" sz="2800" i="1" dirty="0">
                <a:latin typeface="+mn-lt"/>
              </a:rPr>
              <a:t>likely </a:t>
            </a:r>
            <a:r>
              <a:rPr lang="en-US" sz="2800" dirty="0">
                <a:latin typeface="+mn-lt"/>
              </a:rPr>
              <a:t>to happen.</a:t>
            </a:r>
            <a:endParaRPr lang="en-US" sz="2800" dirty="0">
              <a:latin typeface="+mn-lt"/>
              <a:cs typeface="Arial" charset="0"/>
            </a:endParaRPr>
          </a:p>
        </p:txBody>
      </p:sp>
      <p:sp>
        <p:nvSpPr>
          <p:cNvPr id="27655" name="Footer Placeholder 2">
            <a:extLst>
              <a:ext uri="{FF2B5EF4-FFF2-40B4-BE49-F238E27FC236}">
                <a16:creationId xmlns="" xmlns:a16="http://schemas.microsoft.com/office/drawing/2014/main" id="{84B3318E-95D1-4F41-8954-C7ED308015C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3230636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 xmlns:a16="http://schemas.microsoft.com/office/drawing/2014/main" id="{65A6FC73-F6AA-4790-A3E5-4F57771359E8}"/>
              </a:ext>
            </a:extLst>
          </p:cNvPr>
          <p:cNvSpPr>
            <a:spLocks noGrp="1"/>
          </p:cNvSpPr>
          <p:nvPr>
            <p:ph type="ctrTitle"/>
          </p:nvPr>
        </p:nvSpPr>
        <p:spPr/>
        <p:txBody>
          <a:bodyPr/>
          <a:lstStyle/>
          <a:p>
            <a:r>
              <a:rPr lang="en-US" altLang="en-US"/>
              <a:t>Section 3.2</a:t>
            </a:r>
          </a:p>
        </p:txBody>
      </p:sp>
      <p:sp>
        <p:nvSpPr>
          <p:cNvPr id="3" name="Subtitle 2">
            <a:extLst>
              <a:ext uri="{FF2B5EF4-FFF2-40B4-BE49-F238E27FC236}">
                <a16:creationId xmlns="" xmlns:a16="http://schemas.microsoft.com/office/drawing/2014/main" id="{44421375-7DE3-4DD2-83E6-7D24299DCA37}"/>
              </a:ext>
            </a:extLst>
          </p:cNvPr>
          <p:cNvSpPr>
            <a:spLocks noGrp="1"/>
          </p:cNvSpPr>
          <p:nvPr>
            <p:ph type="subTitle" idx="1"/>
          </p:nvPr>
        </p:nvSpPr>
        <p:spPr/>
        <p:txBody>
          <a:bodyPr/>
          <a:lstStyle/>
          <a:p>
            <a:pPr>
              <a:buFont typeface="Arial" charset="0"/>
              <a:buNone/>
              <a:defRPr/>
            </a:pPr>
            <a:r>
              <a:rPr lang="en-US" dirty="0"/>
              <a:t>Conditional Probability and the Multiplication Rule</a:t>
            </a:r>
          </a:p>
        </p:txBody>
      </p:sp>
      <p:sp>
        <p:nvSpPr>
          <p:cNvPr id="10244" name="Footer Placeholder 2">
            <a:extLst>
              <a:ext uri="{FF2B5EF4-FFF2-40B4-BE49-F238E27FC236}">
                <a16:creationId xmlns="" xmlns:a16="http://schemas.microsoft.com/office/drawing/2014/main" id="{58DFB7C6-6C0C-46A3-B229-1A3A17277BC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564579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 xmlns:a16="http://schemas.microsoft.com/office/drawing/2014/main" id="{B187BD83-048A-4CC6-9C12-F749950B2F24}"/>
              </a:ext>
            </a:extLst>
          </p:cNvPr>
          <p:cNvSpPr>
            <a:spLocks noGrp="1"/>
          </p:cNvSpPr>
          <p:nvPr>
            <p:ph type="title"/>
          </p:nvPr>
        </p:nvSpPr>
        <p:spPr/>
        <p:txBody>
          <a:bodyPr/>
          <a:lstStyle/>
          <a:p>
            <a:pPr eaLnBrk="1" hangingPunct="1"/>
            <a:r>
              <a:rPr lang="en-US" altLang="en-US"/>
              <a:t>Section 3.2 Objectives</a:t>
            </a:r>
          </a:p>
        </p:txBody>
      </p:sp>
      <p:sp>
        <p:nvSpPr>
          <p:cNvPr id="11267" name="Content Placeholder 2">
            <a:extLst>
              <a:ext uri="{FF2B5EF4-FFF2-40B4-BE49-F238E27FC236}">
                <a16:creationId xmlns="" xmlns:a16="http://schemas.microsoft.com/office/drawing/2014/main" id="{DEA2FD1C-5755-4C1C-891E-31ECD5949DC4}"/>
              </a:ext>
            </a:extLst>
          </p:cNvPr>
          <p:cNvSpPr>
            <a:spLocks noGrp="1"/>
          </p:cNvSpPr>
          <p:nvPr>
            <p:ph idx="1"/>
          </p:nvPr>
        </p:nvSpPr>
        <p:spPr/>
        <p:txBody>
          <a:bodyPr/>
          <a:lstStyle/>
          <a:p>
            <a:pPr eaLnBrk="1" hangingPunct="1"/>
            <a:r>
              <a:rPr lang="en-US" altLang="en-US"/>
              <a:t>How to find the probability of an event given that another event has occurred</a:t>
            </a:r>
          </a:p>
          <a:p>
            <a:pPr eaLnBrk="1" hangingPunct="1"/>
            <a:r>
              <a:rPr lang="en-US" altLang="en-US"/>
              <a:t>How to distinguish between independent and dependent events</a:t>
            </a:r>
          </a:p>
          <a:p>
            <a:pPr eaLnBrk="1" hangingPunct="1"/>
            <a:r>
              <a:rPr lang="en-US" altLang="en-US"/>
              <a:t>How to use the Multiplication Rule to find the probability of two events occurring in sequence and to find conditional probabilities</a:t>
            </a:r>
          </a:p>
        </p:txBody>
      </p:sp>
      <p:sp>
        <p:nvSpPr>
          <p:cNvPr id="11268" name="Footer Placeholder 2">
            <a:extLst>
              <a:ext uri="{FF2B5EF4-FFF2-40B4-BE49-F238E27FC236}">
                <a16:creationId xmlns="" xmlns:a16="http://schemas.microsoft.com/office/drawing/2014/main" id="{DB467651-1260-4E0F-B005-C7296162194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9993090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 xmlns:a16="http://schemas.microsoft.com/office/drawing/2014/main" id="{0BAEA1C3-196B-4D20-8356-8A4F536CA1F7}"/>
              </a:ext>
            </a:extLst>
          </p:cNvPr>
          <p:cNvSpPr>
            <a:spLocks noGrp="1"/>
          </p:cNvSpPr>
          <p:nvPr>
            <p:ph type="title"/>
          </p:nvPr>
        </p:nvSpPr>
        <p:spPr/>
        <p:txBody>
          <a:bodyPr/>
          <a:lstStyle/>
          <a:p>
            <a:r>
              <a:rPr lang="en-US" altLang="en-US"/>
              <a:t>Conditional Probability</a:t>
            </a:r>
          </a:p>
        </p:txBody>
      </p:sp>
      <p:sp>
        <p:nvSpPr>
          <p:cNvPr id="57347" name="Content Placeholder 2">
            <a:extLst>
              <a:ext uri="{FF2B5EF4-FFF2-40B4-BE49-F238E27FC236}">
                <a16:creationId xmlns="" xmlns:a16="http://schemas.microsoft.com/office/drawing/2014/main" id="{5422B968-515D-4CD5-96B2-F5CD0984EC31}"/>
              </a:ext>
            </a:extLst>
          </p:cNvPr>
          <p:cNvSpPr>
            <a:spLocks noGrp="1"/>
          </p:cNvSpPr>
          <p:nvPr>
            <p:ph idx="1"/>
          </p:nvPr>
        </p:nvSpPr>
        <p:spPr/>
        <p:txBody>
          <a:bodyPr/>
          <a:lstStyle/>
          <a:p>
            <a:pPr>
              <a:buFont typeface="Arial" panose="020B0604020202020204" pitchFamily="34" charset="0"/>
              <a:buNone/>
            </a:pPr>
            <a:r>
              <a:rPr lang="en-US" altLang="en-US" b="1" dirty="0">
                <a:solidFill>
                  <a:srgbClr val="AE0337"/>
                </a:solidFill>
              </a:rPr>
              <a:t>Conditional Probability</a:t>
            </a:r>
          </a:p>
          <a:p>
            <a:r>
              <a:rPr lang="en-US" altLang="en-US" dirty="0"/>
              <a:t>The probability of an event occurring, given that another event has already occurred</a:t>
            </a:r>
          </a:p>
          <a:p>
            <a:r>
              <a:rPr lang="en-US" altLang="en-US" dirty="0"/>
              <a:t>Denoted </a:t>
            </a:r>
            <a:r>
              <a:rPr lang="en-US" altLang="en-US" i="1" dirty="0"/>
              <a:t>P</a:t>
            </a:r>
            <a:r>
              <a:rPr lang="en-US" altLang="en-US" dirty="0"/>
              <a:t>(</a:t>
            </a:r>
            <a:r>
              <a:rPr lang="en-US" altLang="en-US" i="1" dirty="0"/>
              <a:t>B</a:t>
            </a:r>
            <a:r>
              <a:rPr lang="en-US" altLang="en-US" dirty="0"/>
              <a:t> | </a:t>
            </a:r>
            <a:r>
              <a:rPr lang="en-US" altLang="en-US" i="1" dirty="0"/>
              <a:t>A</a:t>
            </a:r>
            <a:r>
              <a:rPr lang="en-US" altLang="en-US" dirty="0"/>
              <a:t>) (read “probability of </a:t>
            </a:r>
            <a:r>
              <a:rPr lang="en-US" altLang="en-US" i="1" dirty="0"/>
              <a:t>B</a:t>
            </a:r>
            <a:r>
              <a:rPr lang="en-US" altLang="en-US" dirty="0"/>
              <a:t>, given </a:t>
            </a:r>
            <a:r>
              <a:rPr lang="en-US" altLang="en-US" i="1" dirty="0"/>
              <a:t>A”</a:t>
            </a:r>
            <a:r>
              <a:rPr lang="en-US" altLang="en-US" dirty="0"/>
              <a:t>)</a:t>
            </a:r>
          </a:p>
        </p:txBody>
      </p:sp>
      <p:sp>
        <p:nvSpPr>
          <p:cNvPr id="12292" name="Footer Placeholder 2">
            <a:extLst>
              <a:ext uri="{FF2B5EF4-FFF2-40B4-BE49-F238E27FC236}">
                <a16:creationId xmlns="" xmlns:a16="http://schemas.microsoft.com/office/drawing/2014/main" id="{47A5A691-5FE7-4829-9B47-2138C4188AE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137852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7CD2D47-EF64-40F3-BB95-07BAFB285E72}"/>
              </a:ext>
            </a:extLst>
          </p:cNvPr>
          <p:cNvSpPr>
            <a:spLocks noGrp="1"/>
          </p:cNvSpPr>
          <p:nvPr>
            <p:ph type="title"/>
          </p:nvPr>
        </p:nvSpPr>
        <p:spPr/>
        <p:txBody>
          <a:bodyPr/>
          <a:lstStyle/>
          <a:p>
            <a:pPr>
              <a:defRPr/>
            </a:pPr>
            <a:r>
              <a:rPr lang="en-US" dirty="0">
                <a:solidFill>
                  <a:schemeClr val="accent3"/>
                </a:solidFill>
              </a:rPr>
              <a:t>Example: Finding Conditional Probabilities</a:t>
            </a:r>
          </a:p>
        </p:txBody>
      </p:sp>
      <p:sp>
        <p:nvSpPr>
          <p:cNvPr id="13315" name="Content Placeholder 2">
            <a:extLst>
              <a:ext uri="{FF2B5EF4-FFF2-40B4-BE49-F238E27FC236}">
                <a16:creationId xmlns="" xmlns:a16="http://schemas.microsoft.com/office/drawing/2014/main" id="{CEAE836D-750D-485E-A728-4312322BEE0D}"/>
              </a:ext>
            </a:extLst>
          </p:cNvPr>
          <p:cNvSpPr>
            <a:spLocks noGrp="1"/>
          </p:cNvSpPr>
          <p:nvPr>
            <p:ph idx="1"/>
          </p:nvPr>
        </p:nvSpPr>
        <p:spPr/>
        <p:txBody>
          <a:bodyPr/>
          <a:lstStyle/>
          <a:p>
            <a:pPr marL="514350" indent="-514350">
              <a:buFont typeface="+mj-lt"/>
              <a:buAutoNum type="arabicPeriod"/>
            </a:pPr>
            <a:r>
              <a:rPr lang="en-US" altLang="en-US" dirty="0"/>
              <a:t>Two cards are selected in sequence from a standard deck. Find the probability that the second card is a queen, given that the first card is a king. (Assume that the king is not replaced.)</a:t>
            </a:r>
          </a:p>
        </p:txBody>
      </p:sp>
      <p:sp>
        <p:nvSpPr>
          <p:cNvPr id="6" name="TextBox 5">
            <a:extLst>
              <a:ext uri="{FF2B5EF4-FFF2-40B4-BE49-F238E27FC236}">
                <a16:creationId xmlns="" xmlns:a16="http://schemas.microsoft.com/office/drawing/2014/main" id="{0C6A9BD0-1DBA-4289-951A-F178C1A9448C}"/>
              </a:ext>
            </a:extLst>
          </p:cNvPr>
          <p:cNvSpPr txBox="1"/>
          <p:nvPr/>
        </p:nvSpPr>
        <p:spPr>
          <a:xfrm>
            <a:off x="542925" y="3719513"/>
            <a:ext cx="7996238" cy="2227262"/>
          </a:xfrm>
          <a:prstGeom prst="rect">
            <a:avLst/>
          </a:prstGeom>
          <a:noFill/>
        </p:spPr>
        <p:txBody>
          <a:bodyPr>
            <a:spAutoFit/>
          </a:bodyPr>
          <a:lstStyle/>
          <a:p>
            <a:pPr>
              <a:defRPr/>
            </a:pPr>
            <a:r>
              <a:rPr lang="en-US" sz="2800" b="1" dirty="0">
                <a:solidFill>
                  <a:schemeClr val="accent3"/>
                </a:solidFill>
                <a:latin typeface="+mn-lt"/>
                <a:cs typeface="Arial" charset="0"/>
              </a:rPr>
              <a:t>Solution:</a:t>
            </a:r>
          </a:p>
          <a:p>
            <a:pPr>
              <a:defRPr/>
            </a:pPr>
            <a:r>
              <a:rPr lang="en-US" sz="2800" dirty="0">
                <a:latin typeface="+mn-lt"/>
                <a:cs typeface="Arial" charset="0"/>
              </a:rPr>
              <a:t>Because the first card is a king and is not replaced, the remaining deck has 51 cards, 4 of which are queens.</a:t>
            </a:r>
          </a:p>
          <a:p>
            <a:pPr>
              <a:defRPr/>
            </a:pPr>
            <a:endParaRPr lang="en-US" sz="2800" dirty="0">
              <a:latin typeface="+mn-lt"/>
              <a:cs typeface="Arial" charset="0"/>
            </a:endParaRPr>
          </a:p>
          <a:p>
            <a:pPr>
              <a:defRPr/>
            </a:pPr>
            <a:endParaRPr lang="en-US" sz="2800" dirty="0">
              <a:latin typeface="+mn-lt"/>
              <a:cs typeface="Arial" charset="0"/>
            </a:endParaRPr>
          </a:p>
        </p:txBody>
      </p:sp>
      <p:graphicFrame>
        <p:nvGraphicFramePr>
          <p:cNvPr id="8194" name="Object 2">
            <a:extLst>
              <a:ext uri="{FF2B5EF4-FFF2-40B4-BE49-F238E27FC236}">
                <a16:creationId xmlns="" xmlns:a16="http://schemas.microsoft.com/office/drawing/2014/main" id="{67FD132F-F8A6-4E71-80C4-3E1E0E07BA4B}"/>
              </a:ext>
            </a:extLst>
          </p:cNvPr>
          <p:cNvGraphicFramePr>
            <a:graphicFrameLocks noChangeAspect="1"/>
          </p:cNvGraphicFramePr>
          <p:nvPr/>
        </p:nvGraphicFramePr>
        <p:xfrm>
          <a:off x="681038" y="5254625"/>
          <a:ext cx="7815262" cy="758825"/>
        </p:xfrm>
        <a:graphic>
          <a:graphicData uri="http://schemas.openxmlformats.org/presentationml/2006/ole">
            <mc:AlternateContent xmlns:mc="http://schemas.openxmlformats.org/markup-compatibility/2006">
              <mc:Choice xmlns:v="urn:schemas-microsoft-com:vml" Requires="v">
                <p:oleObj spid="_x0000_s1043" name="Equation" r:id="rId3" imgW="4051300" imgH="393700" progId="Equation.DSMT4">
                  <p:embed/>
                </p:oleObj>
              </mc:Choice>
              <mc:Fallback>
                <p:oleObj name="Equation" r:id="rId3" imgW="4051300" imgH="393700" progId="Equation.DSMT4">
                  <p:embed/>
                  <p:pic>
                    <p:nvPicPr>
                      <p:cNvPr id="8194" name="Object 2">
                        <a:extLst>
                          <a:ext uri="{FF2B5EF4-FFF2-40B4-BE49-F238E27FC236}">
                            <a16:creationId xmlns="" xmlns:a16="http://schemas.microsoft.com/office/drawing/2014/main" id="{67FD132F-F8A6-4E71-80C4-3E1E0E07BA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038" y="5254625"/>
                        <a:ext cx="7815262"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3318" name="Picture 8" descr="C:\Documents and Settings\Lyn\Local Settings\Temporary Internet Files\Content.IE5\4PW9QZ0D\MCj04315370000[1].png">
            <a:extLst>
              <a:ext uri="{FF2B5EF4-FFF2-40B4-BE49-F238E27FC236}">
                <a16:creationId xmlns="" xmlns:a16="http://schemas.microsoft.com/office/drawing/2014/main" id="{5652DF63-E8A7-4C76-949B-32AA743E94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4488" y="2889250"/>
            <a:ext cx="1636712"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Footer Placeholder 2">
            <a:extLst>
              <a:ext uri="{FF2B5EF4-FFF2-40B4-BE49-F238E27FC236}">
                <a16:creationId xmlns="" xmlns:a16="http://schemas.microsoft.com/office/drawing/2014/main" id="{F551F751-831C-41EE-9776-127CE43E54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7369415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F8C05E8-FF00-44A6-96EA-FF88364C5D24}"/>
              </a:ext>
            </a:extLst>
          </p:cNvPr>
          <p:cNvSpPr>
            <a:spLocks noGrp="1"/>
          </p:cNvSpPr>
          <p:nvPr>
            <p:ph type="title"/>
          </p:nvPr>
        </p:nvSpPr>
        <p:spPr/>
        <p:txBody>
          <a:bodyPr/>
          <a:lstStyle/>
          <a:p>
            <a:pPr>
              <a:defRPr/>
            </a:pPr>
            <a:r>
              <a:rPr lang="en-US" dirty="0">
                <a:solidFill>
                  <a:schemeClr val="accent3"/>
                </a:solidFill>
              </a:rPr>
              <a:t>Example: Finding Conditional Probabilities</a:t>
            </a:r>
          </a:p>
        </p:txBody>
      </p:sp>
      <p:sp>
        <p:nvSpPr>
          <p:cNvPr id="14339" name="Content Placeholder 2">
            <a:extLst>
              <a:ext uri="{FF2B5EF4-FFF2-40B4-BE49-F238E27FC236}">
                <a16:creationId xmlns="" xmlns:a16="http://schemas.microsoft.com/office/drawing/2014/main" id="{1A3C116E-F7B4-4506-9612-C9B59C96E682}"/>
              </a:ext>
            </a:extLst>
          </p:cNvPr>
          <p:cNvSpPr>
            <a:spLocks noGrp="1"/>
          </p:cNvSpPr>
          <p:nvPr>
            <p:ph idx="1"/>
          </p:nvPr>
        </p:nvSpPr>
        <p:spPr>
          <a:xfrm>
            <a:off x="457200" y="1417638"/>
            <a:ext cx="8229600" cy="1839913"/>
          </a:xfrm>
        </p:spPr>
        <p:txBody>
          <a:bodyPr/>
          <a:lstStyle/>
          <a:p>
            <a:pPr marL="514350" indent="-514350">
              <a:buFont typeface="+mj-lt"/>
              <a:buAutoNum type="arabicPeriod" startAt="2"/>
            </a:pPr>
            <a:r>
              <a:rPr lang="en-US" dirty="0"/>
              <a:t>The table shows the results of a survey in which 2276 social media users were asked whether they have ever been offended by something they saw on social media. Find the probability that a user is male, given that the user was offended by something on social media. </a:t>
            </a:r>
            <a:r>
              <a:rPr lang="en-US" i="1" dirty="0">
                <a:solidFill>
                  <a:schemeClr val="tx2">
                    <a:lumMod val="75000"/>
                  </a:schemeClr>
                </a:solidFill>
              </a:rPr>
              <a:t>(Adapted from The Harris Poll)</a:t>
            </a:r>
            <a:endParaRPr lang="en-US" altLang="en-US" dirty="0">
              <a:solidFill>
                <a:schemeClr val="tx2">
                  <a:lumMod val="75000"/>
                </a:schemeClr>
              </a:solidFill>
            </a:endParaRPr>
          </a:p>
        </p:txBody>
      </p:sp>
      <p:graphicFrame>
        <p:nvGraphicFramePr>
          <p:cNvPr id="8" name="Table 7">
            <a:extLst>
              <a:ext uri="{FF2B5EF4-FFF2-40B4-BE49-F238E27FC236}">
                <a16:creationId xmlns="" xmlns:a16="http://schemas.microsoft.com/office/drawing/2014/main" id="{3AE261E9-1137-4DCF-9AB1-9AC5180BCE8A}"/>
              </a:ext>
            </a:extLst>
          </p:cNvPr>
          <p:cNvGraphicFramePr>
            <a:graphicFrameLocks noGrp="1"/>
          </p:cNvGraphicFramePr>
          <p:nvPr>
            <p:extLst>
              <p:ext uri="{D42A27DB-BD31-4B8C-83A1-F6EECF244321}">
                <p14:modId xmlns:p14="http://schemas.microsoft.com/office/powerpoint/2010/main" val="3103682963"/>
              </p:ext>
            </p:extLst>
          </p:nvPr>
        </p:nvGraphicFramePr>
        <p:xfrm>
          <a:off x="2197100" y="4064324"/>
          <a:ext cx="4749800" cy="2285390"/>
        </p:xfrm>
        <a:graphic>
          <a:graphicData uri="http://schemas.openxmlformats.org/drawingml/2006/table">
            <a:tbl>
              <a:tblPr firstRow="1" bandRow="1">
                <a:tableStyleId>{2D5ABB26-0587-4C30-8999-92F81FD0307C}</a:tableStyleId>
              </a:tblPr>
              <a:tblGrid>
                <a:gridCol w="1323080">
                  <a:extLst>
                    <a:ext uri="{9D8B030D-6E8A-4147-A177-3AD203B41FA5}">
                      <a16:colId xmlns="" xmlns:a16="http://schemas.microsoft.com/office/drawing/2014/main" val="20000"/>
                    </a:ext>
                  </a:extLst>
                </a:gridCol>
                <a:gridCol w="1141155">
                  <a:extLst>
                    <a:ext uri="{9D8B030D-6E8A-4147-A177-3AD203B41FA5}">
                      <a16:colId xmlns="" xmlns:a16="http://schemas.microsoft.com/office/drawing/2014/main" val="20001"/>
                    </a:ext>
                  </a:extLst>
                </a:gridCol>
                <a:gridCol w="1363853">
                  <a:extLst>
                    <a:ext uri="{9D8B030D-6E8A-4147-A177-3AD203B41FA5}">
                      <a16:colId xmlns="" xmlns:a16="http://schemas.microsoft.com/office/drawing/2014/main" val="20002"/>
                    </a:ext>
                  </a:extLst>
                </a:gridCol>
                <a:gridCol w="921712">
                  <a:extLst>
                    <a:ext uri="{9D8B030D-6E8A-4147-A177-3AD203B41FA5}">
                      <a16:colId xmlns="" xmlns:a16="http://schemas.microsoft.com/office/drawing/2014/main" val="20003"/>
                    </a:ext>
                  </a:extLst>
                </a:gridCol>
              </a:tblGrid>
              <a:tr h="700860">
                <a:tc rowSpan="2">
                  <a:txBody>
                    <a:bodyPr/>
                    <a:lstStyle/>
                    <a:p>
                      <a:pPr algn="ctr"/>
                      <a:endParaRPr lang="en-US" sz="2000" dirty="0">
                        <a:solidFill>
                          <a:schemeClr val="bg1"/>
                        </a:solidFill>
                      </a:endParaRPr>
                    </a:p>
                  </a:txBody>
                  <a:tcPr marT="45659" marB="45659">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en-US" sz="2000" dirty="0">
                          <a:solidFill>
                            <a:schemeClr val="bg1"/>
                          </a:solidFill>
                        </a:rPr>
                        <a:t>Have you ever been offended by something on social media?</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algn="ctr"/>
                      <a:endParaRPr lang="en-US" sz="2000" i="1"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algn="ctr"/>
                      <a:endParaRPr lang="en-US" sz="2000" i="0"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 xmlns:a16="http://schemas.microsoft.com/office/drawing/2014/main" val="2748829293"/>
                  </a:ext>
                </a:extLst>
              </a:tr>
              <a:tr h="372809">
                <a:tc vMerge="1">
                  <a:txBody>
                    <a:bodyPr/>
                    <a:lstStyle/>
                    <a:p>
                      <a:pPr algn="ctr"/>
                      <a:endParaRPr lang="en-US" sz="2000" dirty="0">
                        <a:solidFill>
                          <a:schemeClr val="bg1"/>
                        </a:solidFill>
                      </a:endParaRPr>
                    </a:p>
                  </a:txBody>
                  <a:tcPr marT="45659" marB="45659">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solidFill>
                            <a:schemeClr val="bg1"/>
                          </a:solidFill>
                        </a:rPr>
                        <a:t>Yes</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solidFill>
                            <a:schemeClr val="bg1"/>
                          </a:solidFill>
                        </a:rPr>
                        <a:t>No</a:t>
                      </a:r>
                      <a:endParaRPr lang="en-US" sz="2000" i="1"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i="0" dirty="0">
                          <a:solidFill>
                            <a:schemeClr val="bg1"/>
                          </a:solidFill>
                        </a:rPr>
                        <a:t>Total</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 xmlns:a16="http://schemas.microsoft.com/office/drawing/2014/main" val="10000"/>
                  </a:ext>
                </a:extLst>
              </a:tr>
              <a:tr h="396088">
                <a:tc>
                  <a:txBody>
                    <a:bodyPr/>
                    <a:lstStyle/>
                    <a:p>
                      <a:pPr algn="l"/>
                      <a:r>
                        <a:rPr lang="en-US" sz="2000" dirty="0">
                          <a:solidFill>
                            <a:schemeClr val="bg1"/>
                          </a:solidFill>
                        </a:rPr>
                        <a:t>Female</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70C0"/>
                    </a:solidFill>
                  </a:tcPr>
                </a:tc>
                <a:tc>
                  <a:txBody>
                    <a:bodyPr/>
                    <a:lstStyle/>
                    <a:p>
                      <a:pPr algn="ctr"/>
                      <a:r>
                        <a:rPr lang="en-US" sz="2000" dirty="0"/>
                        <a:t>619</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000" dirty="0">
                          <a:latin typeface="+mn-lt"/>
                        </a:rPr>
                        <a:t>549</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000" dirty="0">
                          <a:latin typeface="+mn-lt"/>
                        </a:rPr>
                        <a:t>1168</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396088">
                <a:tc>
                  <a:txBody>
                    <a:bodyPr/>
                    <a:lstStyle/>
                    <a:p>
                      <a:pPr algn="l"/>
                      <a:r>
                        <a:rPr lang="en-US" sz="2000" dirty="0">
                          <a:solidFill>
                            <a:schemeClr val="bg1"/>
                          </a:solidFill>
                        </a:rPr>
                        <a:t>Male</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532</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latin typeface="+mn-lt"/>
                        </a:rPr>
                        <a:t>576</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latin typeface="+mn-lt"/>
                        </a:rPr>
                        <a:t>1108</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96088">
                <a:tc>
                  <a:txBody>
                    <a:bodyPr/>
                    <a:lstStyle/>
                    <a:p>
                      <a:pPr algn="l"/>
                      <a:r>
                        <a:rPr lang="en-US" sz="2000" dirty="0">
                          <a:solidFill>
                            <a:schemeClr val="bg1"/>
                          </a:solidFill>
                        </a:rPr>
                        <a:t>Total</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1151</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a:cs typeface="Times New Roman"/>
                        </a:rPr>
                        <a:t>1125</a:t>
                      </a:r>
                      <a:endParaRPr lang="en-US" sz="2000" dirty="0">
                        <a:latin typeface="+mn-lt"/>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mn-lt"/>
                        </a:rPr>
                        <a:t>2276</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4366" name="Footer Placeholder 2">
            <a:extLst>
              <a:ext uri="{FF2B5EF4-FFF2-40B4-BE49-F238E27FC236}">
                <a16:creationId xmlns="" xmlns:a16="http://schemas.microsoft.com/office/drawing/2014/main" id="{84794278-7FD7-4A84-80CB-B8E19828D12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396506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2266BC-2544-42A8-94CA-7440EF5B476C}"/>
              </a:ext>
            </a:extLst>
          </p:cNvPr>
          <p:cNvSpPr>
            <a:spLocks noGrp="1"/>
          </p:cNvSpPr>
          <p:nvPr>
            <p:ph type="title"/>
          </p:nvPr>
        </p:nvSpPr>
        <p:spPr/>
        <p:txBody>
          <a:bodyPr/>
          <a:lstStyle/>
          <a:p>
            <a:pPr>
              <a:defRPr/>
            </a:pPr>
            <a:r>
              <a:rPr lang="en-US" dirty="0">
                <a:solidFill>
                  <a:schemeClr val="accent3"/>
                </a:solidFill>
              </a:rPr>
              <a:t>Solution: Finding Conditional Probabilities</a:t>
            </a:r>
          </a:p>
        </p:txBody>
      </p:sp>
      <p:sp>
        <p:nvSpPr>
          <p:cNvPr id="15363" name="Content Placeholder 2">
            <a:extLst>
              <a:ext uri="{FF2B5EF4-FFF2-40B4-BE49-F238E27FC236}">
                <a16:creationId xmlns="" xmlns:a16="http://schemas.microsoft.com/office/drawing/2014/main" id="{32C4A92E-DD5D-453D-9775-D65739413192}"/>
              </a:ext>
            </a:extLst>
          </p:cNvPr>
          <p:cNvSpPr>
            <a:spLocks noGrp="1"/>
          </p:cNvSpPr>
          <p:nvPr>
            <p:ph idx="1"/>
          </p:nvPr>
        </p:nvSpPr>
        <p:spPr>
          <a:xfrm>
            <a:off x="457200" y="1420452"/>
            <a:ext cx="8229600" cy="941388"/>
          </a:xfrm>
        </p:spPr>
        <p:txBody>
          <a:bodyPr/>
          <a:lstStyle/>
          <a:p>
            <a:pPr marL="0" indent="0">
              <a:buNone/>
            </a:pPr>
            <a:r>
              <a:rPr lang="en-US" dirty="0"/>
              <a:t>There are 1151 users who said they were offended by something on social media. So, the sample space consists of these 1151 users. Of these, 532 are males. So,</a:t>
            </a:r>
            <a:endParaRPr lang="en-US" altLang="en-US" dirty="0"/>
          </a:p>
        </p:txBody>
      </p:sp>
      <p:sp>
        <p:nvSpPr>
          <p:cNvPr id="15393" name="Footer Placeholder 2">
            <a:extLst>
              <a:ext uri="{FF2B5EF4-FFF2-40B4-BE49-F238E27FC236}">
                <a16:creationId xmlns="" xmlns:a16="http://schemas.microsoft.com/office/drawing/2014/main" id="{901BF045-989F-4268-8F9A-5A26E09FC34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graphicFrame>
        <p:nvGraphicFramePr>
          <p:cNvPr id="11" name="Table 10">
            <a:extLst>
              <a:ext uri="{FF2B5EF4-FFF2-40B4-BE49-F238E27FC236}">
                <a16:creationId xmlns="" xmlns:a16="http://schemas.microsoft.com/office/drawing/2014/main" id="{654714E9-B0A9-40D9-AE12-F655BC342671}"/>
              </a:ext>
            </a:extLst>
          </p:cNvPr>
          <p:cNvGraphicFramePr>
            <a:graphicFrameLocks noGrp="1"/>
          </p:cNvGraphicFramePr>
          <p:nvPr>
            <p:extLst>
              <p:ext uri="{D42A27DB-BD31-4B8C-83A1-F6EECF244321}">
                <p14:modId xmlns:p14="http://schemas.microsoft.com/office/powerpoint/2010/main" val="347618400"/>
              </p:ext>
            </p:extLst>
          </p:nvPr>
        </p:nvGraphicFramePr>
        <p:xfrm>
          <a:off x="2400300" y="2835348"/>
          <a:ext cx="4749800" cy="2285390"/>
        </p:xfrm>
        <a:graphic>
          <a:graphicData uri="http://schemas.openxmlformats.org/drawingml/2006/table">
            <a:tbl>
              <a:tblPr firstRow="1" bandRow="1">
                <a:tableStyleId>{2D5ABB26-0587-4C30-8999-92F81FD0307C}</a:tableStyleId>
              </a:tblPr>
              <a:tblGrid>
                <a:gridCol w="1323080">
                  <a:extLst>
                    <a:ext uri="{9D8B030D-6E8A-4147-A177-3AD203B41FA5}">
                      <a16:colId xmlns="" xmlns:a16="http://schemas.microsoft.com/office/drawing/2014/main" val="20000"/>
                    </a:ext>
                  </a:extLst>
                </a:gridCol>
                <a:gridCol w="1141155">
                  <a:extLst>
                    <a:ext uri="{9D8B030D-6E8A-4147-A177-3AD203B41FA5}">
                      <a16:colId xmlns="" xmlns:a16="http://schemas.microsoft.com/office/drawing/2014/main" val="20001"/>
                    </a:ext>
                  </a:extLst>
                </a:gridCol>
                <a:gridCol w="1363853">
                  <a:extLst>
                    <a:ext uri="{9D8B030D-6E8A-4147-A177-3AD203B41FA5}">
                      <a16:colId xmlns="" xmlns:a16="http://schemas.microsoft.com/office/drawing/2014/main" val="20002"/>
                    </a:ext>
                  </a:extLst>
                </a:gridCol>
                <a:gridCol w="921712">
                  <a:extLst>
                    <a:ext uri="{9D8B030D-6E8A-4147-A177-3AD203B41FA5}">
                      <a16:colId xmlns="" xmlns:a16="http://schemas.microsoft.com/office/drawing/2014/main" val="20003"/>
                    </a:ext>
                  </a:extLst>
                </a:gridCol>
              </a:tblGrid>
              <a:tr h="700860">
                <a:tc rowSpan="2">
                  <a:txBody>
                    <a:bodyPr/>
                    <a:lstStyle/>
                    <a:p>
                      <a:pPr algn="ctr"/>
                      <a:endParaRPr lang="en-US" sz="2000" dirty="0">
                        <a:solidFill>
                          <a:schemeClr val="bg1"/>
                        </a:solidFill>
                      </a:endParaRPr>
                    </a:p>
                  </a:txBody>
                  <a:tcPr marT="45659" marB="45659">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en-US" sz="2000" dirty="0">
                          <a:solidFill>
                            <a:schemeClr val="bg1"/>
                          </a:solidFill>
                        </a:rPr>
                        <a:t>Have you ever been offended by something on social media?</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algn="ctr"/>
                      <a:endParaRPr lang="en-US" sz="2000" i="1"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algn="ctr"/>
                      <a:endParaRPr lang="en-US" sz="2000" i="0"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 xmlns:a16="http://schemas.microsoft.com/office/drawing/2014/main" val="2748829293"/>
                  </a:ext>
                </a:extLst>
              </a:tr>
              <a:tr h="372809">
                <a:tc vMerge="1">
                  <a:txBody>
                    <a:bodyPr/>
                    <a:lstStyle/>
                    <a:p>
                      <a:pPr algn="ctr"/>
                      <a:endParaRPr lang="en-US" sz="2000" dirty="0">
                        <a:solidFill>
                          <a:schemeClr val="bg1"/>
                        </a:solidFill>
                      </a:endParaRPr>
                    </a:p>
                  </a:txBody>
                  <a:tcPr marT="45659" marB="45659">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solidFill>
                            <a:schemeClr val="bg1"/>
                          </a:solidFill>
                        </a:rPr>
                        <a:t>Yes</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solidFill>
                            <a:schemeClr val="bg1"/>
                          </a:solidFill>
                        </a:rPr>
                        <a:t>No</a:t>
                      </a:r>
                      <a:endParaRPr lang="en-US" sz="2000" i="1" dirty="0">
                        <a:solidFill>
                          <a:schemeClr val="bg1"/>
                        </a:solidFill>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i="0" dirty="0">
                          <a:solidFill>
                            <a:schemeClr val="bg1"/>
                          </a:solidFill>
                        </a:rPr>
                        <a:t>Total</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 xmlns:a16="http://schemas.microsoft.com/office/drawing/2014/main" val="10000"/>
                  </a:ext>
                </a:extLst>
              </a:tr>
              <a:tr h="396088">
                <a:tc>
                  <a:txBody>
                    <a:bodyPr/>
                    <a:lstStyle/>
                    <a:p>
                      <a:pPr algn="l"/>
                      <a:r>
                        <a:rPr lang="en-US" sz="2000" dirty="0">
                          <a:solidFill>
                            <a:schemeClr val="bg1"/>
                          </a:solidFill>
                        </a:rPr>
                        <a:t>Female</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70C0"/>
                    </a:solidFill>
                  </a:tcPr>
                </a:tc>
                <a:tc>
                  <a:txBody>
                    <a:bodyPr/>
                    <a:lstStyle/>
                    <a:p>
                      <a:pPr algn="ctr"/>
                      <a:r>
                        <a:rPr lang="en-US" sz="2000" dirty="0">
                          <a:solidFill>
                            <a:schemeClr val="bg1">
                              <a:lumMod val="50000"/>
                            </a:schemeClr>
                          </a:solidFill>
                        </a:rPr>
                        <a:t>619</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000" dirty="0">
                          <a:solidFill>
                            <a:schemeClr val="bg1">
                              <a:lumMod val="50000"/>
                            </a:schemeClr>
                          </a:solidFill>
                          <a:latin typeface="+mn-lt"/>
                        </a:rPr>
                        <a:t>549</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000" dirty="0">
                          <a:solidFill>
                            <a:schemeClr val="bg1">
                              <a:lumMod val="50000"/>
                            </a:schemeClr>
                          </a:solidFill>
                          <a:latin typeface="+mn-lt"/>
                        </a:rPr>
                        <a:t>1168</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396088">
                <a:tc>
                  <a:txBody>
                    <a:bodyPr/>
                    <a:lstStyle/>
                    <a:p>
                      <a:pPr algn="l"/>
                      <a:r>
                        <a:rPr lang="en-US" sz="2000" dirty="0">
                          <a:solidFill>
                            <a:schemeClr val="bg1"/>
                          </a:solidFill>
                        </a:rPr>
                        <a:t>Male</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532</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bg1">
                              <a:lumMod val="50000"/>
                            </a:schemeClr>
                          </a:solidFill>
                          <a:latin typeface="+mn-lt"/>
                        </a:rPr>
                        <a:t>576</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bg1">
                              <a:lumMod val="50000"/>
                            </a:schemeClr>
                          </a:solidFill>
                          <a:latin typeface="+mn-lt"/>
                        </a:rPr>
                        <a:t>1108</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96088">
                <a:tc>
                  <a:txBody>
                    <a:bodyPr/>
                    <a:lstStyle/>
                    <a:p>
                      <a:pPr algn="l"/>
                      <a:r>
                        <a:rPr lang="en-US" sz="2000" dirty="0">
                          <a:solidFill>
                            <a:schemeClr val="bg1"/>
                          </a:solidFill>
                        </a:rPr>
                        <a:t>Total</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1151</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bg1">
                              <a:lumMod val="50000"/>
                            </a:schemeClr>
                          </a:solidFill>
                          <a:latin typeface="Times New Roman"/>
                          <a:cs typeface="Times New Roman"/>
                        </a:rPr>
                        <a:t>1125</a:t>
                      </a:r>
                      <a:endParaRPr lang="en-US" sz="2000" dirty="0">
                        <a:solidFill>
                          <a:schemeClr val="bg1">
                            <a:lumMod val="50000"/>
                          </a:schemeClr>
                        </a:solidFill>
                        <a:latin typeface="+mn-lt"/>
                      </a:endParaRP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bg1">
                              <a:lumMod val="50000"/>
                            </a:schemeClr>
                          </a:solidFill>
                          <a:latin typeface="+mn-lt"/>
                        </a:rPr>
                        <a:t>2276</a:t>
                      </a:r>
                    </a:p>
                  </a:txBody>
                  <a:tcPr marT="45659" marB="45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0" name="Rounded Rectangle 9">
            <a:extLst>
              <a:ext uri="{FF2B5EF4-FFF2-40B4-BE49-F238E27FC236}">
                <a16:creationId xmlns="" xmlns:a16="http://schemas.microsoft.com/office/drawing/2014/main" id="{CA512590-755A-4B48-B765-E13A53E21EB2}"/>
              </a:ext>
            </a:extLst>
          </p:cNvPr>
          <p:cNvSpPr/>
          <p:nvPr/>
        </p:nvSpPr>
        <p:spPr>
          <a:xfrm>
            <a:off x="2426850" y="4356535"/>
            <a:ext cx="2366962" cy="34925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7C304117-E23D-4C01-AC6F-0FC5FC9D2886}"/>
                  </a:ext>
                </a:extLst>
              </p:cNvPr>
              <p:cNvSpPr/>
              <p:nvPr/>
            </p:nvSpPr>
            <p:spPr>
              <a:xfrm>
                <a:off x="2578100" y="5369962"/>
                <a:ext cx="4572000" cy="782650"/>
              </a:xfrm>
              <a:prstGeom prst="rect">
                <a:avLst/>
              </a:prstGeom>
            </p:spPr>
            <p:txBody>
              <a:bodyPr>
                <a:spAutoFit/>
              </a:bodyPr>
              <a:lstStyle/>
              <a:p>
                <a:r>
                  <a:rPr lang="en-US" sz="2800" i="1" dirty="0">
                    <a:solidFill>
                      <a:srgbClr val="AE0337"/>
                    </a:solidFill>
                    <a:latin typeface="TimesTenLTStd-Italic"/>
                  </a:rPr>
                  <a:t>P</a:t>
                </a:r>
                <a:r>
                  <a:rPr lang="en-US" sz="2800" dirty="0">
                    <a:solidFill>
                      <a:srgbClr val="AE0337"/>
                    </a:solidFill>
                    <a:latin typeface="PearsonMATHPRO18"/>
                  </a:rPr>
                  <a:t>(</a:t>
                </a:r>
                <a:r>
                  <a:rPr lang="en-US" sz="2800" i="1" dirty="0">
                    <a:solidFill>
                      <a:srgbClr val="AE0337"/>
                    </a:solidFill>
                    <a:latin typeface="TimesTenLTStd-Italic"/>
                  </a:rPr>
                  <a:t>B</a:t>
                </a:r>
                <a14:m>
                  <m:oMath xmlns:m="http://schemas.openxmlformats.org/officeDocument/2006/math">
                    <m:r>
                      <a:rPr lang="en-US" sz="2800" i="1" smtClean="0">
                        <a:solidFill>
                          <a:srgbClr val="AE0337"/>
                        </a:solidFill>
                        <a:latin typeface="Cambria Math" panose="02040503050406030204" pitchFamily="18" charset="0"/>
                        <a:sym typeface="Symbol" panose="05050102010706020507" pitchFamily="18" charset="2"/>
                      </a:rPr>
                      <m:t></m:t>
                    </m:r>
                  </m:oMath>
                </a14:m>
                <a:r>
                  <a:rPr lang="en-US" sz="2800" i="1" dirty="0">
                    <a:solidFill>
                      <a:srgbClr val="AE0337"/>
                    </a:solidFill>
                    <a:latin typeface="TimesTenLTStd-Italic"/>
                  </a:rPr>
                  <a:t>A</a:t>
                </a:r>
                <a:r>
                  <a:rPr lang="en-US" sz="2800" dirty="0">
                    <a:solidFill>
                      <a:srgbClr val="AE0337"/>
                    </a:solidFill>
                    <a:latin typeface="PearsonMATHPRO18"/>
                  </a:rPr>
                  <a:t>) </a:t>
                </a:r>
                <a:r>
                  <a:rPr lang="en-US" sz="2800" dirty="0">
                    <a:solidFill>
                      <a:srgbClr val="AE0337"/>
                    </a:solidFill>
                    <a:latin typeface="PearsonMATHPRO08"/>
                  </a:rPr>
                  <a:t>= </a:t>
                </a:r>
                <a14:m>
                  <m:oMath xmlns:m="http://schemas.openxmlformats.org/officeDocument/2006/math">
                    <m:f>
                      <m:fPr>
                        <m:ctrlPr>
                          <a:rPr lang="en-US" sz="2800" i="1" smtClean="0">
                            <a:solidFill>
                              <a:srgbClr val="AE0337"/>
                            </a:solidFill>
                            <a:latin typeface="Cambria Math" panose="02040503050406030204" pitchFamily="18" charset="0"/>
                          </a:rPr>
                        </m:ctrlPr>
                      </m:fPr>
                      <m:num>
                        <m:r>
                          <m:rPr>
                            <m:nor/>
                          </m:rPr>
                          <a:rPr lang="en-US" sz="2800" dirty="0">
                            <a:solidFill>
                              <a:srgbClr val="AE0337"/>
                            </a:solidFill>
                            <a:latin typeface="TimesTenLTStd-Roman"/>
                          </a:rPr>
                          <m:t>532</m:t>
                        </m:r>
                      </m:num>
                      <m:den>
                        <m:r>
                          <m:rPr>
                            <m:nor/>
                          </m:rPr>
                          <a:rPr lang="en-US" sz="2800" dirty="0">
                            <a:solidFill>
                              <a:srgbClr val="AE0337"/>
                            </a:solidFill>
                            <a:latin typeface="TimesTenLTStd-Roman"/>
                          </a:rPr>
                          <m:t>1151</m:t>
                        </m:r>
                      </m:den>
                    </m:f>
                  </m:oMath>
                </a14:m>
                <a:r>
                  <a:rPr lang="en-US" sz="2800" dirty="0">
                    <a:solidFill>
                      <a:srgbClr val="AE0337"/>
                    </a:solidFill>
                    <a:latin typeface="TimesTenLTStd-Roman"/>
                  </a:rPr>
                  <a:t> </a:t>
                </a:r>
                <a14:m>
                  <m:oMath xmlns:m="http://schemas.openxmlformats.org/officeDocument/2006/math">
                    <m:r>
                      <a:rPr lang="en-US" sz="2800" i="1" dirty="0" smtClean="0">
                        <a:solidFill>
                          <a:srgbClr val="AE0337"/>
                        </a:solidFill>
                        <a:latin typeface="Cambria Math" panose="02040503050406030204" pitchFamily="18" charset="0"/>
                        <a:ea typeface="Cambria Math" panose="02040503050406030204" pitchFamily="18" charset="0"/>
                      </a:rPr>
                      <m:t>≈</m:t>
                    </m:r>
                    <m:r>
                      <a:rPr lang="en-US" sz="2800" b="0" i="1" dirty="0" smtClean="0">
                        <a:solidFill>
                          <a:srgbClr val="AE0337"/>
                        </a:solidFill>
                        <a:latin typeface="Cambria Math" panose="02040503050406030204" pitchFamily="18" charset="0"/>
                        <a:ea typeface="Cambria Math" panose="02040503050406030204" pitchFamily="18" charset="0"/>
                      </a:rPr>
                      <m:t> </m:t>
                    </m:r>
                  </m:oMath>
                </a14:m>
                <a:r>
                  <a:rPr lang="en-US" sz="2800" dirty="0">
                    <a:solidFill>
                      <a:srgbClr val="AE0337"/>
                    </a:solidFill>
                    <a:latin typeface="TimesTenLTStd-Roman"/>
                  </a:rPr>
                  <a:t>0.462.</a:t>
                </a:r>
                <a:endParaRPr lang="en-US" sz="2800" dirty="0">
                  <a:solidFill>
                    <a:srgbClr val="AE0337"/>
                  </a:solidFill>
                </a:endParaRPr>
              </a:p>
            </p:txBody>
          </p:sp>
        </mc:Choice>
        <mc:Fallback xmlns="">
          <p:sp>
            <p:nvSpPr>
              <p:cNvPr id="3" name="Rectangle 2">
                <a:extLst>
                  <a:ext uri="{FF2B5EF4-FFF2-40B4-BE49-F238E27FC236}">
                    <a16:creationId xmlns:a16="http://schemas.microsoft.com/office/drawing/2014/main" id="{7C304117-E23D-4C01-AC6F-0FC5FC9D2886}"/>
                  </a:ext>
                </a:extLst>
              </p:cNvPr>
              <p:cNvSpPr>
                <a:spLocks noRot="1" noChangeAspect="1" noMove="1" noResize="1" noEditPoints="1" noAdjustHandles="1" noChangeArrowheads="1" noChangeShapeType="1" noTextEdit="1"/>
              </p:cNvSpPr>
              <p:nvPr/>
            </p:nvSpPr>
            <p:spPr>
              <a:xfrm>
                <a:off x="2578100" y="5369962"/>
                <a:ext cx="4572000" cy="782650"/>
              </a:xfrm>
              <a:prstGeom prst="rect">
                <a:avLst/>
              </a:prstGeom>
              <a:blipFill>
                <a:blip r:embed="rId2"/>
                <a:stretch>
                  <a:fillRect l="-2800" b="-10156"/>
                </a:stretch>
              </a:blipFill>
            </p:spPr>
            <p:txBody>
              <a:bodyPr/>
              <a:lstStyle/>
              <a:p>
                <a:r>
                  <a:rPr lang="en-US">
                    <a:noFill/>
                  </a:rPr>
                  <a:t> </a:t>
                </a:r>
              </a:p>
            </p:txBody>
          </p:sp>
        </mc:Fallback>
      </mc:AlternateContent>
    </p:spTree>
    <p:extLst>
      <p:ext uri="{BB962C8B-B14F-4D97-AF65-F5344CB8AC3E}">
        <p14:creationId xmlns:p14="http://schemas.microsoft.com/office/powerpoint/2010/main" val="19488770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 xmlns:a16="http://schemas.microsoft.com/office/drawing/2014/main" id="{89182D54-990D-4F77-8513-B115696DEB53}"/>
              </a:ext>
            </a:extLst>
          </p:cNvPr>
          <p:cNvSpPr>
            <a:spLocks noGrp="1"/>
          </p:cNvSpPr>
          <p:nvPr>
            <p:ph type="title"/>
          </p:nvPr>
        </p:nvSpPr>
        <p:spPr/>
        <p:txBody>
          <a:bodyPr/>
          <a:lstStyle/>
          <a:p>
            <a:r>
              <a:rPr lang="en-US" altLang="en-US"/>
              <a:t>Independent and Dependent Events</a:t>
            </a:r>
          </a:p>
        </p:txBody>
      </p:sp>
      <p:sp>
        <p:nvSpPr>
          <p:cNvPr id="59395" name="Content Placeholder 2">
            <a:extLst>
              <a:ext uri="{FF2B5EF4-FFF2-40B4-BE49-F238E27FC236}">
                <a16:creationId xmlns="" xmlns:a16="http://schemas.microsoft.com/office/drawing/2014/main" id="{733961B5-3C3D-41BD-8597-63BC52A079D1}"/>
              </a:ext>
            </a:extLst>
          </p:cNvPr>
          <p:cNvSpPr>
            <a:spLocks noGrp="1"/>
          </p:cNvSpPr>
          <p:nvPr>
            <p:ph idx="1"/>
          </p:nvPr>
        </p:nvSpPr>
        <p:spPr/>
        <p:txBody>
          <a:bodyPr/>
          <a:lstStyle/>
          <a:p>
            <a:pPr>
              <a:buFont typeface="Arial" panose="020B0604020202020204" pitchFamily="34" charset="0"/>
              <a:buNone/>
            </a:pPr>
            <a:r>
              <a:rPr lang="en-US" altLang="en-US" b="1">
                <a:solidFill>
                  <a:schemeClr val="accent2"/>
                </a:solidFill>
              </a:rPr>
              <a:t>Independent events</a:t>
            </a:r>
          </a:p>
          <a:p>
            <a:r>
              <a:rPr lang="en-US" altLang="en-US"/>
              <a:t>The occurrence of one of the events does not affect the probability of the occurrence of the other event</a:t>
            </a:r>
          </a:p>
          <a:p>
            <a:r>
              <a:rPr lang="en-US" altLang="en-US" i="1"/>
              <a:t>P</a:t>
            </a:r>
            <a:r>
              <a:rPr lang="en-US" altLang="en-US"/>
              <a:t>(</a:t>
            </a:r>
            <a:r>
              <a:rPr lang="en-US" altLang="en-US" i="1"/>
              <a:t>B</a:t>
            </a:r>
            <a:r>
              <a:rPr lang="en-US" altLang="en-US"/>
              <a:t> | </a:t>
            </a:r>
            <a:r>
              <a:rPr lang="en-US" altLang="en-US" i="1"/>
              <a:t>A</a:t>
            </a:r>
            <a:r>
              <a:rPr lang="en-US" altLang="en-US"/>
              <a:t>) = P(</a:t>
            </a:r>
            <a:r>
              <a:rPr lang="en-US" altLang="en-US" i="1"/>
              <a:t>B</a:t>
            </a:r>
            <a:r>
              <a:rPr lang="en-US" altLang="en-US"/>
              <a:t>)  or  </a:t>
            </a:r>
            <a:r>
              <a:rPr lang="en-US" altLang="en-US" i="1"/>
              <a:t>P</a:t>
            </a:r>
            <a:r>
              <a:rPr lang="en-US" altLang="en-US"/>
              <a:t>(</a:t>
            </a:r>
            <a:r>
              <a:rPr lang="en-US" altLang="en-US" i="1"/>
              <a:t>A</a:t>
            </a:r>
            <a:r>
              <a:rPr lang="en-US" altLang="en-US"/>
              <a:t> | </a:t>
            </a:r>
            <a:r>
              <a:rPr lang="en-US" altLang="en-US" i="1"/>
              <a:t>B</a:t>
            </a:r>
            <a:r>
              <a:rPr lang="en-US" altLang="en-US"/>
              <a:t>) = </a:t>
            </a:r>
            <a:r>
              <a:rPr lang="en-US" altLang="en-US" i="1"/>
              <a:t>P</a:t>
            </a:r>
            <a:r>
              <a:rPr lang="en-US" altLang="en-US"/>
              <a:t>(</a:t>
            </a:r>
            <a:r>
              <a:rPr lang="en-US" altLang="en-US" i="1"/>
              <a:t>A</a:t>
            </a:r>
            <a:r>
              <a:rPr lang="en-US" altLang="en-US"/>
              <a:t>)</a:t>
            </a:r>
          </a:p>
          <a:p>
            <a:r>
              <a:rPr lang="en-US" altLang="en-US"/>
              <a:t>Events that are not independent are </a:t>
            </a:r>
            <a:r>
              <a:rPr lang="en-US" altLang="en-US" b="1"/>
              <a:t>dependent</a:t>
            </a:r>
          </a:p>
        </p:txBody>
      </p:sp>
      <p:sp>
        <p:nvSpPr>
          <p:cNvPr id="16388" name="Footer Placeholder 2">
            <a:extLst>
              <a:ext uri="{FF2B5EF4-FFF2-40B4-BE49-F238E27FC236}">
                <a16:creationId xmlns="" xmlns:a16="http://schemas.microsoft.com/office/drawing/2014/main" id="{990F3362-F2A1-48E0-97DF-76A9402F822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063219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93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441</TotalTime>
  <Words>1385</Words>
  <Application>Microsoft Office PowerPoint</Application>
  <PresentationFormat>On-screen Show (4:3)</PresentationFormat>
  <Paragraphs>162</Paragraphs>
  <Slides>22</Slides>
  <Notes>5</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4" baseType="lpstr">
      <vt:lpstr>Arial</vt:lpstr>
      <vt:lpstr>Calibri</vt:lpstr>
      <vt:lpstr>Cambria Math</vt:lpstr>
      <vt:lpstr>PearsonMATHPRO08</vt:lpstr>
      <vt:lpstr>PearsonMATHPRO18</vt:lpstr>
      <vt:lpstr>Symbol</vt:lpstr>
      <vt:lpstr>Times New Roman</vt:lpstr>
      <vt:lpstr>TimesTenLTStd-Italic</vt:lpstr>
      <vt:lpstr>TimesTenLTStd-Roman</vt:lpstr>
      <vt:lpstr>Wingdings</vt:lpstr>
      <vt:lpstr>lf4template</vt:lpstr>
      <vt:lpstr>Equation</vt:lpstr>
      <vt:lpstr>PowerPoint Presentation</vt:lpstr>
      <vt:lpstr>Chapter Outline</vt:lpstr>
      <vt:lpstr>Section 3.2</vt:lpstr>
      <vt:lpstr>Section 3.2 Objectives</vt:lpstr>
      <vt:lpstr>Conditional Probability</vt:lpstr>
      <vt:lpstr>Example: Finding Conditional Probabilities</vt:lpstr>
      <vt:lpstr>Example: Finding Conditional Probabilities</vt:lpstr>
      <vt:lpstr>Solution: Finding Conditional Probabilities</vt:lpstr>
      <vt:lpstr>Independent and Dependent Events</vt:lpstr>
      <vt:lpstr>Example: Classifying Events as Independent or Dependent </vt:lpstr>
      <vt:lpstr>Example: Classifying Events as Independent or Dependent </vt:lpstr>
      <vt:lpstr>Example: Classifying Events as Independent or Dependent </vt:lpstr>
      <vt:lpstr>The Multiplication Rule</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lpstr>Example: Using the Multiplication Rule to Find Probabilities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subject>Elementary Statistics  7e</dc:subject>
  <dc:creator>Ron Larson, Betsy Farber</dc:creator>
  <cp:lastModifiedBy>Sandra Scholten</cp:lastModifiedBy>
  <cp:revision>72</cp:revision>
  <dcterms:created xsi:type="dcterms:W3CDTF">2007-07-18T23:54:35Z</dcterms:created>
  <dcterms:modified xsi:type="dcterms:W3CDTF">2019-02-12T17:00:16Z</dcterms:modified>
</cp:coreProperties>
</file>