
<file path=[Content_Types].xml><?xml version="1.0" encoding="utf-8"?>
<Types xmlns="http://schemas.openxmlformats.org/package/2006/content-types">
  <Default Extension="png" ContentType="image/png"/>
  <Default Extension="bin" ContentType="application/vnd.openxmlformats-officedocument.oleObject"/>
  <Default Extension="emf" ContentType="image/x-emf"/>
  <Default Extension="wmf" ContentType="image/x-wmf"/>
  <Default Extension="jpeg" ContentType="image/jpeg"/>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Lst>
  <p:notesMasterIdLst>
    <p:notesMasterId r:id="rId29"/>
  </p:notesMasterIdLst>
  <p:handoutMasterIdLst>
    <p:handoutMasterId r:id="rId30"/>
  </p:handoutMasterIdLst>
  <p:sldIdLst>
    <p:sldId id="257" r:id="rId2"/>
    <p:sldId id="258" r:id="rId3"/>
    <p:sldId id="259" r:id="rId4"/>
    <p:sldId id="260" r:id="rId5"/>
    <p:sldId id="261" r:id="rId6"/>
    <p:sldId id="262" r:id="rId7"/>
    <p:sldId id="275" r:id="rId8"/>
    <p:sldId id="263" r:id="rId9"/>
    <p:sldId id="282" r:id="rId10"/>
    <p:sldId id="264" r:id="rId11"/>
    <p:sldId id="283" r:id="rId12"/>
    <p:sldId id="265" r:id="rId13"/>
    <p:sldId id="266" r:id="rId14"/>
    <p:sldId id="267" r:id="rId15"/>
    <p:sldId id="268" r:id="rId16"/>
    <p:sldId id="269" r:id="rId17"/>
    <p:sldId id="276" r:id="rId18"/>
    <p:sldId id="277" r:id="rId19"/>
    <p:sldId id="284" r:id="rId20"/>
    <p:sldId id="270" r:id="rId21"/>
    <p:sldId id="271" r:id="rId22"/>
    <p:sldId id="278" r:id="rId23"/>
    <p:sldId id="279" r:id="rId24"/>
    <p:sldId id="272" r:id="rId25"/>
    <p:sldId id="273" r:id="rId26"/>
    <p:sldId id="280" r:id="rId27"/>
    <p:sldId id="281" r:id="rId28"/>
  </p:sldIdLst>
  <p:sldSz cx="9144000" cy="6858000" type="screen4x3"/>
  <p:notesSz cx="7010400" cy="9296400"/>
  <p:defaultTextStyle>
    <a:defPPr>
      <a:defRPr lang="en-US"/>
    </a:defPPr>
    <a:lvl1pPr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928">
          <p15:clr>
            <a:srgbClr val="A4A3A4"/>
          </p15:clr>
        </p15:guide>
        <p15:guide id="2" pos="2208">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Lee Glascoe" initials="LG" lastIdx="7" clrIdx="0">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6581" autoAdjust="0"/>
    <p:restoredTop sz="86351" autoAdjust="0"/>
  </p:normalViewPr>
  <p:slideViewPr>
    <p:cSldViewPr snapToGrid="0">
      <p:cViewPr varScale="1">
        <p:scale>
          <a:sx n="87" d="100"/>
          <a:sy n="87" d="100"/>
        </p:scale>
        <p:origin x="360" y="8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65" d="100"/>
          <a:sy n="65" d="100"/>
        </p:scale>
        <p:origin x="2520" y="78"/>
      </p:cViewPr>
      <p:guideLst>
        <p:guide orient="horz" pos="2928"/>
        <p:guide pos="2208"/>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commentAuthors" Target="commentAuthor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handoutMaster" Target="handoutMasters/handoutMaster1.xml"/><Relationship Id="rId35" Type="http://schemas.openxmlformats.org/officeDocument/2006/relationships/tableStyles" Target="tableStyles.xml"/><Relationship Id="rId8" Type="http://schemas.openxmlformats.org/officeDocument/2006/relationships/slide" Target="slides/slide7.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6.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7.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 xmlns:a16="http://schemas.microsoft.com/office/drawing/2014/main" id="{2BA72A0E-95BB-48F7-AF1B-D51E2878E19B}"/>
              </a:ext>
            </a:extLst>
          </p:cNvPr>
          <p:cNvSpPr>
            <a:spLocks noGrp="1"/>
          </p:cNvSpPr>
          <p:nvPr>
            <p:ph type="hdr" sz="quarter"/>
          </p:nvPr>
        </p:nvSpPr>
        <p:spPr>
          <a:xfrm>
            <a:off x="0" y="0"/>
            <a:ext cx="3038475" cy="465138"/>
          </a:xfrm>
          <a:prstGeom prst="rect">
            <a:avLst/>
          </a:prstGeom>
        </p:spPr>
        <p:txBody>
          <a:bodyPr vert="horz" lIns="93177" tIns="46589" rIns="93177" bIns="46589" rtlCol="0"/>
          <a:lstStyle>
            <a:lvl1pPr algn="l">
              <a:defRPr sz="1200">
                <a:latin typeface="Arial" charset="0"/>
                <a:cs typeface="Arial" charset="0"/>
              </a:defRPr>
            </a:lvl1pPr>
          </a:lstStyle>
          <a:p>
            <a:pPr>
              <a:defRPr/>
            </a:pPr>
            <a:r>
              <a:rPr lang="en-US" dirty="0"/>
              <a:t>Chapter </a:t>
            </a:r>
            <a:r>
              <a:rPr lang="en-US" dirty="0" smtClean="0"/>
              <a:t>7</a:t>
            </a:r>
            <a:endParaRPr lang="en-US" dirty="0"/>
          </a:p>
        </p:txBody>
      </p:sp>
      <p:sp>
        <p:nvSpPr>
          <p:cNvPr id="4" name="Footer Placeholder 3">
            <a:extLst>
              <a:ext uri="{FF2B5EF4-FFF2-40B4-BE49-F238E27FC236}">
                <a16:creationId xmlns="" xmlns:a16="http://schemas.microsoft.com/office/drawing/2014/main" id="{0B8FF084-D64F-4ABA-98C0-BF702B1CEAFA}"/>
              </a:ext>
            </a:extLst>
          </p:cNvPr>
          <p:cNvSpPr>
            <a:spLocks noGrp="1"/>
          </p:cNvSpPr>
          <p:nvPr>
            <p:ph type="ftr" sz="quarter" idx="2"/>
          </p:nvPr>
        </p:nvSpPr>
        <p:spPr>
          <a:xfrm>
            <a:off x="0" y="8829675"/>
            <a:ext cx="3038475" cy="465138"/>
          </a:xfrm>
          <a:prstGeom prst="rect">
            <a:avLst/>
          </a:prstGeom>
        </p:spPr>
        <p:txBody>
          <a:bodyPr vert="horz" wrap="square" lIns="93177" tIns="46589" rIns="93177" bIns="46589" numCol="1" anchor="b" anchorCtr="0" compatLnSpc="1">
            <a:prstTxWarp prst="textNoShape">
              <a:avLst/>
            </a:prstTxWarp>
          </a:bodyPr>
          <a:lstStyle>
            <a:lvl1pPr>
              <a:defRPr sz="1200">
                <a:latin typeface="Arial" charset="0"/>
                <a:cs typeface="Arial" charset="0"/>
              </a:defRPr>
            </a:lvl1pPr>
          </a:lstStyle>
          <a:p>
            <a:pPr>
              <a:defRPr/>
            </a:pPr>
            <a:r>
              <a:rPr lang="en-US" altLang="en-US" dirty="0"/>
              <a:t>Larson/Farber </a:t>
            </a:r>
            <a:r>
              <a:rPr lang="en-US" altLang="en-US" dirty="0" smtClean="0"/>
              <a:t>7th </a:t>
            </a:r>
            <a:r>
              <a:rPr lang="en-US" altLang="en-US" dirty="0" err="1"/>
              <a:t>ed</a:t>
            </a:r>
            <a:endParaRPr lang="en-US" altLang="en-US" dirty="0"/>
          </a:p>
        </p:txBody>
      </p:sp>
      <p:sp>
        <p:nvSpPr>
          <p:cNvPr id="5" name="Slide Number Placeholder 4">
            <a:extLst>
              <a:ext uri="{FF2B5EF4-FFF2-40B4-BE49-F238E27FC236}">
                <a16:creationId xmlns="" xmlns:a16="http://schemas.microsoft.com/office/drawing/2014/main" id="{7678EEEA-24E7-481C-AFE0-E8B4A0DB424F}"/>
              </a:ext>
            </a:extLst>
          </p:cNvPr>
          <p:cNvSpPr>
            <a:spLocks noGrp="1"/>
          </p:cNvSpPr>
          <p:nvPr>
            <p:ph type="sldNum" sz="quarter" idx="3"/>
          </p:nvPr>
        </p:nvSpPr>
        <p:spPr>
          <a:xfrm>
            <a:off x="3970338" y="8829675"/>
            <a:ext cx="3038475" cy="465138"/>
          </a:xfrm>
          <a:prstGeom prst="rect">
            <a:avLst/>
          </a:prstGeom>
        </p:spPr>
        <p:txBody>
          <a:bodyPr vert="horz" wrap="square" lIns="93177" tIns="46589" rIns="93177" bIns="46589" numCol="1" anchor="b" anchorCtr="0" compatLnSpc="1">
            <a:prstTxWarp prst="textNoShape">
              <a:avLst/>
            </a:prstTxWarp>
          </a:bodyPr>
          <a:lstStyle>
            <a:lvl1pPr algn="r">
              <a:defRPr sz="1200"/>
            </a:lvl1pPr>
          </a:lstStyle>
          <a:p>
            <a:fld id="{92FB8E8C-0D6F-41DF-A5E7-85834431E1CE}" type="slidenum">
              <a:rPr lang="en-US" altLang="en-US"/>
              <a:pPr/>
              <a:t>‹#›</a:t>
            </a:fld>
            <a:endParaRPr lang="en-US" altLang="en-US"/>
          </a:p>
        </p:txBody>
      </p:sp>
    </p:spTree>
    <p:extLst>
      <p:ext uri="{BB962C8B-B14F-4D97-AF65-F5344CB8AC3E}">
        <p14:creationId xmlns:p14="http://schemas.microsoft.com/office/powerpoint/2010/main" val="949371946"/>
      </p:ext>
    </p:extLst>
  </p:cSld>
  <p:clrMap bg1="lt1" tx1="dk1" bg2="lt2" tx2="dk2" accent1="accent1" accent2="accent2" accent3="accent3" accent4="accent4" accent5="accent5" accent6="accent6" hlink="hlink" folHlink="folHlink"/>
  <p:hf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 xmlns:a16="http://schemas.microsoft.com/office/drawing/2014/main" id="{423102E6-095D-4A90-8D1F-478AAC9AAA9A}"/>
              </a:ext>
            </a:extLst>
          </p:cNvPr>
          <p:cNvSpPr>
            <a:spLocks noGrp="1"/>
          </p:cNvSpPr>
          <p:nvPr>
            <p:ph type="hdr" sz="quarter"/>
          </p:nvPr>
        </p:nvSpPr>
        <p:spPr>
          <a:xfrm>
            <a:off x="0" y="0"/>
            <a:ext cx="3038475" cy="465138"/>
          </a:xfrm>
          <a:prstGeom prst="rect">
            <a:avLst/>
          </a:prstGeom>
        </p:spPr>
        <p:txBody>
          <a:bodyPr vert="horz" lIns="93177" tIns="46589" rIns="93177" bIns="46589" rtlCol="0"/>
          <a:lstStyle>
            <a:lvl1pPr algn="l">
              <a:defRPr sz="1200">
                <a:latin typeface="Arial" charset="0"/>
                <a:cs typeface="Arial" charset="0"/>
              </a:defRPr>
            </a:lvl1pPr>
          </a:lstStyle>
          <a:p>
            <a:pPr>
              <a:defRPr/>
            </a:pPr>
            <a:r>
              <a:rPr lang="en-US" dirty="0" smtClean="0"/>
              <a:t>Chapter 7</a:t>
            </a:r>
            <a:endParaRPr lang="en-US" dirty="0"/>
          </a:p>
        </p:txBody>
      </p:sp>
      <p:sp>
        <p:nvSpPr>
          <p:cNvPr id="4" name="Slide Image Placeholder 3">
            <a:extLst>
              <a:ext uri="{FF2B5EF4-FFF2-40B4-BE49-F238E27FC236}">
                <a16:creationId xmlns="" xmlns:a16="http://schemas.microsoft.com/office/drawing/2014/main" id="{4E851504-9568-41E5-8749-91CCFA0A8B4A}"/>
              </a:ext>
            </a:extLst>
          </p:cNvPr>
          <p:cNvSpPr>
            <a:spLocks noGrp="1" noRot="1" noChangeAspect="1"/>
          </p:cNvSpPr>
          <p:nvPr>
            <p:ph type="sldImg" idx="2"/>
          </p:nvPr>
        </p:nvSpPr>
        <p:spPr>
          <a:xfrm>
            <a:off x="1181100" y="696913"/>
            <a:ext cx="4648200" cy="3486150"/>
          </a:xfrm>
          <a:prstGeom prst="rect">
            <a:avLst/>
          </a:prstGeom>
          <a:noFill/>
          <a:ln w="12700">
            <a:solidFill>
              <a:prstClr val="black"/>
            </a:solidFill>
          </a:ln>
        </p:spPr>
        <p:txBody>
          <a:bodyPr vert="horz" lIns="93177" tIns="46589" rIns="93177" bIns="46589" rtlCol="0" anchor="ctr"/>
          <a:lstStyle/>
          <a:p>
            <a:pPr lvl="0"/>
            <a:endParaRPr lang="en-US" noProof="0" dirty="0"/>
          </a:p>
        </p:txBody>
      </p:sp>
      <p:sp>
        <p:nvSpPr>
          <p:cNvPr id="5" name="Notes Placeholder 4">
            <a:extLst>
              <a:ext uri="{FF2B5EF4-FFF2-40B4-BE49-F238E27FC236}">
                <a16:creationId xmlns="" xmlns:a16="http://schemas.microsoft.com/office/drawing/2014/main" id="{5CDCA077-DF61-47A4-81F3-0C203C0A9829}"/>
              </a:ext>
            </a:extLst>
          </p:cNvPr>
          <p:cNvSpPr>
            <a:spLocks noGrp="1"/>
          </p:cNvSpPr>
          <p:nvPr>
            <p:ph type="body" sz="quarter" idx="3"/>
          </p:nvPr>
        </p:nvSpPr>
        <p:spPr>
          <a:xfrm>
            <a:off x="701675" y="4416425"/>
            <a:ext cx="5607050" cy="4183063"/>
          </a:xfrm>
          <a:prstGeom prst="rect">
            <a:avLst/>
          </a:prstGeom>
        </p:spPr>
        <p:txBody>
          <a:bodyPr vert="horz" lIns="93177" tIns="46589" rIns="93177" bIns="46589" rtlCol="0">
            <a:norm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a:extLst>
              <a:ext uri="{FF2B5EF4-FFF2-40B4-BE49-F238E27FC236}">
                <a16:creationId xmlns="" xmlns:a16="http://schemas.microsoft.com/office/drawing/2014/main" id="{D3A92A38-6A99-4B4E-9655-A861EED2A81A}"/>
              </a:ext>
            </a:extLst>
          </p:cNvPr>
          <p:cNvSpPr>
            <a:spLocks noGrp="1"/>
          </p:cNvSpPr>
          <p:nvPr>
            <p:ph type="ftr" sz="quarter" idx="4"/>
          </p:nvPr>
        </p:nvSpPr>
        <p:spPr>
          <a:xfrm>
            <a:off x="0" y="8829675"/>
            <a:ext cx="3038475" cy="465138"/>
          </a:xfrm>
          <a:prstGeom prst="rect">
            <a:avLst/>
          </a:prstGeom>
        </p:spPr>
        <p:txBody>
          <a:bodyPr vert="horz" wrap="square" lIns="93177" tIns="46589" rIns="93177" bIns="46589" numCol="1" anchor="b" anchorCtr="0" compatLnSpc="1">
            <a:prstTxWarp prst="textNoShape">
              <a:avLst/>
            </a:prstTxWarp>
          </a:bodyPr>
          <a:lstStyle>
            <a:lvl1pPr>
              <a:defRPr sz="1200">
                <a:latin typeface="Arial" charset="0"/>
                <a:cs typeface="Arial" charset="0"/>
              </a:defRPr>
            </a:lvl1pPr>
          </a:lstStyle>
          <a:p>
            <a:pPr>
              <a:defRPr/>
            </a:pPr>
            <a:r>
              <a:rPr lang="en-US" altLang="en-US" dirty="0" smtClean="0"/>
              <a:t>Larson/Farber 7th </a:t>
            </a:r>
            <a:r>
              <a:rPr lang="en-US" altLang="en-US" dirty="0" err="1" smtClean="0"/>
              <a:t>ed</a:t>
            </a:r>
            <a:endParaRPr lang="en-US" altLang="en-US" dirty="0"/>
          </a:p>
        </p:txBody>
      </p:sp>
      <p:sp>
        <p:nvSpPr>
          <p:cNvPr id="7" name="Slide Number Placeholder 6">
            <a:extLst>
              <a:ext uri="{FF2B5EF4-FFF2-40B4-BE49-F238E27FC236}">
                <a16:creationId xmlns="" xmlns:a16="http://schemas.microsoft.com/office/drawing/2014/main" id="{7906537B-F884-47EE-884E-6A9274F188F3}"/>
              </a:ext>
            </a:extLst>
          </p:cNvPr>
          <p:cNvSpPr>
            <a:spLocks noGrp="1"/>
          </p:cNvSpPr>
          <p:nvPr>
            <p:ph type="sldNum" sz="quarter" idx="5"/>
          </p:nvPr>
        </p:nvSpPr>
        <p:spPr>
          <a:xfrm>
            <a:off x="3970338" y="8829675"/>
            <a:ext cx="3038475" cy="465138"/>
          </a:xfrm>
          <a:prstGeom prst="rect">
            <a:avLst/>
          </a:prstGeom>
        </p:spPr>
        <p:txBody>
          <a:bodyPr vert="horz" wrap="square" lIns="93177" tIns="46589" rIns="93177" bIns="46589" numCol="1" anchor="b" anchorCtr="0" compatLnSpc="1">
            <a:prstTxWarp prst="textNoShape">
              <a:avLst/>
            </a:prstTxWarp>
          </a:bodyPr>
          <a:lstStyle>
            <a:lvl1pPr algn="r">
              <a:defRPr sz="1200"/>
            </a:lvl1pPr>
          </a:lstStyle>
          <a:p>
            <a:fld id="{1A5BD864-E641-43A5-B847-432F3B5DE1C7}" type="slidenum">
              <a:rPr lang="en-US" altLang="en-US"/>
              <a:pPr/>
              <a:t>‹#›</a:t>
            </a:fld>
            <a:endParaRPr lang="en-US" altLang="en-US"/>
          </a:p>
        </p:txBody>
      </p:sp>
    </p:spTree>
    <p:extLst>
      <p:ext uri="{BB962C8B-B14F-4D97-AF65-F5344CB8AC3E}">
        <p14:creationId xmlns:p14="http://schemas.microsoft.com/office/powerpoint/2010/main" val="2230911474"/>
      </p:ext>
    </p:extLst>
  </p:cSld>
  <p:clrMap bg1="lt1" tx1="dk1" bg2="lt2" tx2="dk2" accent1="accent1" accent2="accent2" accent3="accent3" accent4="accent4" accent5="accent5" accent6="accent6" hlink="hlink" folHlink="folHlink"/>
  <p:hf dt="0"/>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Slide Image Placeholder 1">
            <a:extLst>
              <a:ext uri="{FF2B5EF4-FFF2-40B4-BE49-F238E27FC236}">
                <a16:creationId xmlns="" xmlns:a16="http://schemas.microsoft.com/office/drawing/2014/main" id="{BED3C48F-C7E4-4F1B-B747-19DF446CC1B7}"/>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5603" name="Notes Placeholder 2">
            <a:extLst>
              <a:ext uri="{FF2B5EF4-FFF2-40B4-BE49-F238E27FC236}">
                <a16:creationId xmlns="" xmlns:a16="http://schemas.microsoft.com/office/drawing/2014/main" id="{515691BE-F24A-475C-9AFD-B941AFE86AB8}"/>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
        <p:nvSpPr>
          <p:cNvPr id="25604" name="Slide Number Placeholder 3">
            <a:extLst>
              <a:ext uri="{FF2B5EF4-FFF2-40B4-BE49-F238E27FC236}">
                <a16:creationId xmlns="" xmlns:a16="http://schemas.microsoft.com/office/drawing/2014/main" id="{3D8C1F16-5665-4C91-9114-22FA5EF7FC00}"/>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anose="020F0502020204030204" pitchFamily="34" charset="0"/>
              </a:defRPr>
            </a:lvl1pPr>
            <a:lvl2pPr marL="742950" indent="-285750" eaLnBrk="0" hangingPunct="0">
              <a:spcBef>
                <a:spcPct val="30000"/>
              </a:spcBef>
              <a:defRPr sz="1200">
                <a:solidFill>
                  <a:schemeClr val="tx1"/>
                </a:solidFill>
                <a:latin typeface="Calibri" panose="020F0502020204030204" pitchFamily="34" charset="0"/>
              </a:defRPr>
            </a:lvl2pPr>
            <a:lvl3pPr marL="1143000" indent="-228600" eaLnBrk="0" hangingPunct="0">
              <a:spcBef>
                <a:spcPct val="30000"/>
              </a:spcBef>
              <a:defRPr sz="1200">
                <a:solidFill>
                  <a:schemeClr val="tx1"/>
                </a:solidFill>
                <a:latin typeface="Calibri" panose="020F0502020204030204" pitchFamily="34" charset="0"/>
              </a:defRPr>
            </a:lvl3pPr>
            <a:lvl4pPr marL="1600200" indent="-228600" eaLnBrk="0" hangingPunct="0">
              <a:spcBef>
                <a:spcPct val="30000"/>
              </a:spcBef>
              <a:defRPr sz="1200">
                <a:solidFill>
                  <a:schemeClr val="tx1"/>
                </a:solidFill>
                <a:latin typeface="Calibri" panose="020F0502020204030204" pitchFamily="34" charset="0"/>
              </a:defRPr>
            </a:lvl4pPr>
            <a:lvl5pPr marL="2057400" indent="-228600" eaLnBrk="0" hangingPunct="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eaLnBrk="1" hangingPunct="1">
              <a:spcBef>
                <a:spcPct val="0"/>
              </a:spcBef>
            </a:pPr>
            <a:fld id="{B07C95BD-FDD8-4629-B0D8-7E643830E325}" type="slidenum">
              <a:rPr lang="en-US" altLang="en-US">
                <a:latin typeface="Arial" panose="020B0604020202020204" pitchFamily="34" charset="0"/>
              </a:rPr>
              <a:pPr eaLnBrk="1" hangingPunct="1">
                <a:spcBef>
                  <a:spcPct val="0"/>
                </a:spcBef>
              </a:pPr>
              <a:t>1</a:t>
            </a:fld>
            <a:endParaRPr lang="en-US" altLang="en-US">
              <a:latin typeface="Arial" panose="020B0604020202020204" pitchFamily="34" charset="0"/>
            </a:endParaRPr>
          </a:p>
        </p:txBody>
      </p:sp>
      <p:sp>
        <p:nvSpPr>
          <p:cNvPr id="25605" name="Footer Placeholder 4">
            <a:extLst>
              <a:ext uri="{FF2B5EF4-FFF2-40B4-BE49-F238E27FC236}">
                <a16:creationId xmlns="" xmlns:a16="http://schemas.microsoft.com/office/drawing/2014/main" id="{8CC2A149-A2C7-42D1-9CEA-10C1AF17E488}"/>
              </a:ext>
            </a:extLst>
          </p:cNvPr>
          <p:cNvSpPr>
            <a:spLocks noGrp="1"/>
          </p:cNvSpPr>
          <p:nvPr>
            <p:ph type="ftr" sz="quarter" idx="4"/>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anose="020F0502020204030204" pitchFamily="34" charset="0"/>
              </a:defRPr>
            </a:lvl1pPr>
            <a:lvl2pPr marL="742950" indent="-285750" eaLnBrk="0" hangingPunct="0">
              <a:spcBef>
                <a:spcPct val="30000"/>
              </a:spcBef>
              <a:defRPr sz="1200">
                <a:solidFill>
                  <a:schemeClr val="tx1"/>
                </a:solidFill>
                <a:latin typeface="Calibri" panose="020F0502020204030204" pitchFamily="34" charset="0"/>
              </a:defRPr>
            </a:lvl2pPr>
            <a:lvl3pPr marL="1143000" indent="-228600" eaLnBrk="0" hangingPunct="0">
              <a:spcBef>
                <a:spcPct val="30000"/>
              </a:spcBef>
              <a:defRPr sz="1200">
                <a:solidFill>
                  <a:schemeClr val="tx1"/>
                </a:solidFill>
                <a:latin typeface="Calibri" panose="020F0502020204030204" pitchFamily="34" charset="0"/>
              </a:defRPr>
            </a:lvl3pPr>
            <a:lvl4pPr marL="1600200" indent="-228600" eaLnBrk="0" hangingPunct="0">
              <a:spcBef>
                <a:spcPct val="30000"/>
              </a:spcBef>
              <a:defRPr sz="1200">
                <a:solidFill>
                  <a:schemeClr val="tx1"/>
                </a:solidFill>
                <a:latin typeface="Calibri" panose="020F0502020204030204" pitchFamily="34" charset="0"/>
              </a:defRPr>
            </a:lvl4pPr>
            <a:lvl5pPr marL="2057400" indent="-228600" eaLnBrk="0" hangingPunct="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eaLnBrk="1" hangingPunct="1">
              <a:spcBef>
                <a:spcPct val="0"/>
              </a:spcBef>
            </a:pPr>
            <a:r>
              <a:rPr lang="en-US" altLang="en-US">
                <a:latin typeface="Arial" panose="020B0604020202020204" pitchFamily="34" charset="0"/>
                <a:cs typeface="Arial" panose="020B0604020202020204" pitchFamily="34" charset="0"/>
              </a:rPr>
              <a:t>Larson/Farber 6th ed</a:t>
            </a:r>
          </a:p>
        </p:txBody>
      </p:sp>
      <p:sp>
        <p:nvSpPr>
          <p:cNvPr id="25606" name="Header Placeholder 5">
            <a:extLst>
              <a:ext uri="{FF2B5EF4-FFF2-40B4-BE49-F238E27FC236}">
                <a16:creationId xmlns="" xmlns:a16="http://schemas.microsoft.com/office/drawing/2014/main" id="{061CE2F9-8BD2-44B0-9BF9-E9B8D924ECB3}"/>
              </a:ext>
            </a:extLst>
          </p:cNvPr>
          <p:cNvSpPr>
            <a:spLocks noGrp="1"/>
          </p:cNvSpPr>
          <p:nvPr>
            <p:ph type="hdr" sz="quarter"/>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lvl1pPr eaLnBrk="0" hangingPunct="0">
              <a:spcBef>
                <a:spcPct val="30000"/>
              </a:spcBef>
              <a:defRPr sz="1200">
                <a:solidFill>
                  <a:schemeClr val="tx1"/>
                </a:solidFill>
                <a:latin typeface="Calibri" panose="020F0502020204030204" pitchFamily="34" charset="0"/>
              </a:defRPr>
            </a:lvl1pPr>
            <a:lvl2pPr marL="742950" indent="-285750" eaLnBrk="0" hangingPunct="0">
              <a:spcBef>
                <a:spcPct val="30000"/>
              </a:spcBef>
              <a:defRPr sz="1200">
                <a:solidFill>
                  <a:schemeClr val="tx1"/>
                </a:solidFill>
                <a:latin typeface="Calibri" panose="020F0502020204030204" pitchFamily="34" charset="0"/>
              </a:defRPr>
            </a:lvl2pPr>
            <a:lvl3pPr marL="1143000" indent="-228600" eaLnBrk="0" hangingPunct="0">
              <a:spcBef>
                <a:spcPct val="30000"/>
              </a:spcBef>
              <a:defRPr sz="1200">
                <a:solidFill>
                  <a:schemeClr val="tx1"/>
                </a:solidFill>
                <a:latin typeface="Calibri" panose="020F0502020204030204" pitchFamily="34" charset="0"/>
              </a:defRPr>
            </a:lvl3pPr>
            <a:lvl4pPr marL="1600200" indent="-228600" eaLnBrk="0" hangingPunct="0">
              <a:spcBef>
                <a:spcPct val="30000"/>
              </a:spcBef>
              <a:defRPr sz="1200">
                <a:solidFill>
                  <a:schemeClr val="tx1"/>
                </a:solidFill>
                <a:latin typeface="Calibri" panose="020F0502020204030204" pitchFamily="34" charset="0"/>
              </a:defRPr>
            </a:lvl4pPr>
            <a:lvl5pPr marL="2057400" indent="-228600" eaLnBrk="0" hangingPunct="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eaLnBrk="1" hangingPunct="1">
              <a:spcBef>
                <a:spcPct val="0"/>
              </a:spcBef>
            </a:pPr>
            <a:r>
              <a:rPr lang="en-US" altLang="en-US">
                <a:latin typeface="Arial" panose="020B0604020202020204" pitchFamily="34" charset="0"/>
                <a:cs typeface="Arial" panose="020B0604020202020204" pitchFamily="34" charset="0"/>
              </a:rPr>
              <a:t>Chapter 1</a:t>
            </a:r>
          </a:p>
        </p:txBody>
      </p:sp>
    </p:spTree>
    <p:extLst>
      <p:ext uri="{BB962C8B-B14F-4D97-AF65-F5344CB8AC3E}">
        <p14:creationId xmlns:p14="http://schemas.microsoft.com/office/powerpoint/2010/main" val="339044320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Rectangle 7">
            <a:extLst>
              <a:ext uri="{FF2B5EF4-FFF2-40B4-BE49-F238E27FC236}">
                <a16:creationId xmlns="" xmlns:a16="http://schemas.microsoft.com/office/drawing/2014/main" id="{F54D380E-D43A-462F-A986-CD0D474E99CE}"/>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fld id="{4B13144D-D570-430E-BD86-078752C8D26C}" type="slidenum">
              <a:rPr lang="en-US" altLang="en-US" sz="1200">
                <a:latin typeface="Calibri" panose="020F0502020204030204" pitchFamily="34" charset="0"/>
              </a:rPr>
              <a:pPr eaLnBrk="1" hangingPunct="1"/>
              <a:t>13</a:t>
            </a:fld>
            <a:endParaRPr lang="en-US" altLang="en-US" sz="1200">
              <a:latin typeface="Calibri" panose="020F0502020204030204" pitchFamily="34" charset="0"/>
            </a:endParaRPr>
          </a:p>
        </p:txBody>
      </p:sp>
      <p:sp>
        <p:nvSpPr>
          <p:cNvPr id="26626" name="Rectangle 2">
            <a:extLst>
              <a:ext uri="{FF2B5EF4-FFF2-40B4-BE49-F238E27FC236}">
                <a16:creationId xmlns="" xmlns:a16="http://schemas.microsoft.com/office/drawing/2014/main" id="{B40126C7-5554-41A0-9259-4C9F8B44DBCE}"/>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6627" name="Rectangle 3">
            <a:extLst>
              <a:ext uri="{FF2B5EF4-FFF2-40B4-BE49-F238E27FC236}">
                <a16:creationId xmlns="" xmlns:a16="http://schemas.microsoft.com/office/drawing/2014/main" id="{E5F7CDD7-18B2-4CD7-B923-B93912BCA9B7}"/>
              </a:ext>
            </a:extLst>
          </p:cNvPr>
          <p:cNvSpPr>
            <a:spLocks noGrp="1" noChangeArrowheads="1"/>
          </p:cNvSpPr>
          <p:nvPr>
            <p:ph type="body" idx="1"/>
          </p:nvPr>
        </p:nvSpPr>
        <p:spPr bwMode="auto">
          <a:xfrm>
            <a:off x="857250" y="4338638"/>
            <a:ext cx="5140325" cy="41830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Tree>
    <p:extLst>
      <p:ext uri="{BB962C8B-B14F-4D97-AF65-F5344CB8AC3E}">
        <p14:creationId xmlns:p14="http://schemas.microsoft.com/office/powerpoint/2010/main" val="179270129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Rectangle 7">
            <a:extLst>
              <a:ext uri="{FF2B5EF4-FFF2-40B4-BE49-F238E27FC236}">
                <a16:creationId xmlns="" xmlns:a16="http://schemas.microsoft.com/office/drawing/2014/main" id="{0B8EAF00-9181-451A-81C8-B387DF9F09A6}"/>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fld id="{F76311E6-53BC-4093-9F00-DB6499807949}" type="slidenum">
              <a:rPr lang="en-US" altLang="en-US" sz="1200">
                <a:latin typeface="Calibri" panose="020F0502020204030204" pitchFamily="34" charset="0"/>
              </a:rPr>
              <a:pPr eaLnBrk="1" hangingPunct="1"/>
              <a:t>14</a:t>
            </a:fld>
            <a:endParaRPr lang="en-US" altLang="en-US" sz="1200">
              <a:latin typeface="Calibri" panose="020F0502020204030204" pitchFamily="34" charset="0"/>
            </a:endParaRPr>
          </a:p>
        </p:txBody>
      </p:sp>
      <p:sp>
        <p:nvSpPr>
          <p:cNvPr id="28674" name="Rectangle 2">
            <a:extLst>
              <a:ext uri="{FF2B5EF4-FFF2-40B4-BE49-F238E27FC236}">
                <a16:creationId xmlns="" xmlns:a16="http://schemas.microsoft.com/office/drawing/2014/main" id="{BC34D572-93E1-45C9-B247-40A5BA7412DB}"/>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8675" name="Rectangle 3">
            <a:extLst>
              <a:ext uri="{FF2B5EF4-FFF2-40B4-BE49-F238E27FC236}">
                <a16:creationId xmlns="" xmlns:a16="http://schemas.microsoft.com/office/drawing/2014/main" id="{3F06A3EB-DE79-4708-AD5F-2D61E3E32AD0}"/>
              </a:ext>
            </a:extLst>
          </p:cNvPr>
          <p:cNvSpPr>
            <a:spLocks noGrp="1" noChangeArrowheads="1"/>
          </p:cNvSpPr>
          <p:nvPr>
            <p:ph type="body" idx="1"/>
          </p:nvPr>
        </p:nvSpPr>
        <p:spPr bwMode="auto">
          <a:xfrm>
            <a:off x="857250" y="4338638"/>
            <a:ext cx="5140325" cy="41830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Tree>
    <p:extLst>
      <p:ext uri="{BB962C8B-B14F-4D97-AF65-F5344CB8AC3E}">
        <p14:creationId xmlns:p14="http://schemas.microsoft.com/office/powerpoint/2010/main" val="288806652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Rectangle 7">
            <a:extLst>
              <a:ext uri="{FF2B5EF4-FFF2-40B4-BE49-F238E27FC236}">
                <a16:creationId xmlns="" xmlns:a16="http://schemas.microsoft.com/office/drawing/2014/main" id="{C47BE53F-8E02-4939-B831-D6AA719FA9BD}"/>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fld id="{E299B003-34E7-442D-862C-5642F07CAD33}" type="slidenum">
              <a:rPr lang="en-US" altLang="en-US" sz="1200">
                <a:latin typeface="Calibri" panose="020F0502020204030204" pitchFamily="34" charset="0"/>
              </a:rPr>
              <a:pPr eaLnBrk="1" hangingPunct="1"/>
              <a:t>5</a:t>
            </a:fld>
            <a:endParaRPr lang="en-US" altLang="en-US" sz="1200">
              <a:latin typeface="Calibri" panose="020F0502020204030204" pitchFamily="34" charset="0"/>
            </a:endParaRPr>
          </a:p>
        </p:txBody>
      </p:sp>
      <p:sp>
        <p:nvSpPr>
          <p:cNvPr id="16386" name="Rectangle 2">
            <a:extLst>
              <a:ext uri="{FF2B5EF4-FFF2-40B4-BE49-F238E27FC236}">
                <a16:creationId xmlns="" xmlns:a16="http://schemas.microsoft.com/office/drawing/2014/main" id="{DE7AAD2A-D19A-43D0-9124-5FEDDCF6C091}"/>
              </a:ext>
            </a:extLst>
          </p:cNvPr>
          <p:cNvSpPr>
            <a:spLocks noGrp="1" noRot="1" noChangeAspect="1" noChangeArrowheads="1" noTextEdit="1"/>
          </p:cNvSpPr>
          <p:nvPr>
            <p:ph type="sldImg"/>
          </p:nvPr>
        </p:nvSpPr>
        <p:spPr bwMode="auto">
          <a:xfrm>
            <a:off x="1182688" y="698500"/>
            <a:ext cx="4645025" cy="3482975"/>
          </a:xfrm>
          <a:noFill/>
          <a:ln cap="flat">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387" name="Rectangle 3">
            <a:extLst>
              <a:ext uri="{FF2B5EF4-FFF2-40B4-BE49-F238E27FC236}">
                <a16:creationId xmlns="" xmlns:a16="http://schemas.microsoft.com/office/drawing/2014/main" id="{225F607B-C304-424D-8CB8-F0E942178022}"/>
              </a:ext>
            </a:extLst>
          </p:cNvPr>
          <p:cNvSpPr>
            <a:spLocks noGrp="1" noChangeArrowheads="1"/>
          </p:cNvSpPr>
          <p:nvPr>
            <p:ph type="body" idx="1"/>
          </p:nvPr>
        </p:nvSpPr>
        <p:spPr bwMode="auto">
          <a:xfrm>
            <a:off x="935038" y="4416425"/>
            <a:ext cx="5140325" cy="418306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3824" tIns="46913" rIns="93824" bIns="46913" numCol="1" anchor="t" anchorCtr="0" compatLnSpc="1">
            <a:prstTxWarp prst="textNoShape">
              <a:avLst/>
            </a:prstTxWarp>
          </a:bodyPr>
          <a:lstStyle/>
          <a:p>
            <a:pPr eaLnBrk="1" hangingPunct="1">
              <a:spcBef>
                <a:spcPct val="0"/>
              </a:spcBef>
            </a:pPr>
            <a:endParaRPr lang="en-US" altLang="en-US" sz="1600">
              <a:solidFill>
                <a:srgbClr val="FF3300"/>
              </a:solidFill>
            </a:endParaRPr>
          </a:p>
        </p:txBody>
      </p:sp>
    </p:spTree>
    <p:extLst>
      <p:ext uri="{BB962C8B-B14F-4D97-AF65-F5344CB8AC3E}">
        <p14:creationId xmlns:p14="http://schemas.microsoft.com/office/powerpoint/2010/main" val="426986695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Rectangle 7">
            <a:extLst>
              <a:ext uri="{FF2B5EF4-FFF2-40B4-BE49-F238E27FC236}">
                <a16:creationId xmlns="" xmlns:a16="http://schemas.microsoft.com/office/drawing/2014/main" id="{61C04CF4-9130-4530-9870-5D88DBEDCF0C}"/>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fld id="{3DAA7501-E273-4409-B075-6208319877F1}" type="slidenum">
              <a:rPr lang="en-US" altLang="en-US" sz="1200">
                <a:latin typeface="Calibri" panose="020F0502020204030204" pitchFamily="34" charset="0"/>
              </a:rPr>
              <a:pPr eaLnBrk="1" hangingPunct="1"/>
              <a:t>6</a:t>
            </a:fld>
            <a:endParaRPr lang="en-US" altLang="en-US" sz="1200">
              <a:latin typeface="Calibri" panose="020F0502020204030204" pitchFamily="34" charset="0"/>
            </a:endParaRPr>
          </a:p>
        </p:txBody>
      </p:sp>
      <p:sp>
        <p:nvSpPr>
          <p:cNvPr id="18434" name="Rectangle 2">
            <a:extLst>
              <a:ext uri="{FF2B5EF4-FFF2-40B4-BE49-F238E27FC236}">
                <a16:creationId xmlns="" xmlns:a16="http://schemas.microsoft.com/office/drawing/2014/main" id="{32EE2D3B-BC87-4D2F-985A-A59DF2AA8578}"/>
              </a:ext>
            </a:extLst>
          </p:cNvPr>
          <p:cNvSpPr>
            <a:spLocks noGrp="1" noRot="1" noChangeAspect="1" noChangeArrowheads="1" noTextEdit="1"/>
          </p:cNvSpPr>
          <p:nvPr>
            <p:ph type="sldImg"/>
          </p:nvPr>
        </p:nvSpPr>
        <p:spPr bwMode="auto">
          <a:xfrm>
            <a:off x="1182688" y="698500"/>
            <a:ext cx="4645025" cy="3482975"/>
          </a:xfrm>
          <a:noFill/>
          <a:ln cap="flat">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8435" name="Rectangle 3">
            <a:extLst>
              <a:ext uri="{FF2B5EF4-FFF2-40B4-BE49-F238E27FC236}">
                <a16:creationId xmlns="" xmlns:a16="http://schemas.microsoft.com/office/drawing/2014/main" id="{AA087661-19FB-4128-9278-61C2F6E4CCB2}"/>
              </a:ext>
            </a:extLst>
          </p:cNvPr>
          <p:cNvSpPr>
            <a:spLocks noGrp="1" noChangeArrowheads="1"/>
          </p:cNvSpPr>
          <p:nvPr>
            <p:ph type="body" idx="1"/>
          </p:nvPr>
        </p:nvSpPr>
        <p:spPr bwMode="auto">
          <a:xfrm>
            <a:off x="935038" y="4416425"/>
            <a:ext cx="5140325" cy="418306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3824" tIns="46913" rIns="93824" bIns="46913" numCol="1" anchor="t" anchorCtr="0" compatLnSpc="1">
            <a:prstTxWarp prst="textNoShape">
              <a:avLst/>
            </a:prstTxWarp>
          </a:bodyPr>
          <a:lstStyle/>
          <a:p>
            <a:pPr eaLnBrk="1" hangingPunct="1">
              <a:spcBef>
                <a:spcPct val="0"/>
              </a:spcBef>
            </a:pPr>
            <a:endParaRPr lang="en-US" altLang="en-US" sz="1600">
              <a:solidFill>
                <a:srgbClr val="FF3300"/>
              </a:solidFill>
            </a:endParaRPr>
          </a:p>
        </p:txBody>
      </p:sp>
    </p:spTree>
    <p:extLst>
      <p:ext uri="{BB962C8B-B14F-4D97-AF65-F5344CB8AC3E}">
        <p14:creationId xmlns:p14="http://schemas.microsoft.com/office/powerpoint/2010/main" val="88667210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Rectangle 7">
            <a:extLst>
              <a:ext uri="{FF2B5EF4-FFF2-40B4-BE49-F238E27FC236}">
                <a16:creationId xmlns="" xmlns:a16="http://schemas.microsoft.com/office/drawing/2014/main" id="{A68DE3C6-1779-4161-81F9-F42148009FC1}"/>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fld id="{50030927-CC35-437A-A70D-664712C68086}" type="slidenum">
              <a:rPr lang="en-US" altLang="en-US" sz="1200">
                <a:latin typeface="Calibri" panose="020F0502020204030204" pitchFamily="34" charset="0"/>
              </a:rPr>
              <a:pPr eaLnBrk="1" hangingPunct="1"/>
              <a:t>7</a:t>
            </a:fld>
            <a:endParaRPr lang="en-US" altLang="en-US" sz="1200">
              <a:latin typeface="Calibri" panose="020F0502020204030204" pitchFamily="34" charset="0"/>
            </a:endParaRPr>
          </a:p>
        </p:txBody>
      </p:sp>
      <p:sp>
        <p:nvSpPr>
          <p:cNvPr id="20482" name="Rectangle 2">
            <a:extLst>
              <a:ext uri="{FF2B5EF4-FFF2-40B4-BE49-F238E27FC236}">
                <a16:creationId xmlns="" xmlns:a16="http://schemas.microsoft.com/office/drawing/2014/main" id="{CF323028-111C-4BDF-9BCC-A8EF21738E9F}"/>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0483" name="Rectangle 3">
            <a:extLst>
              <a:ext uri="{FF2B5EF4-FFF2-40B4-BE49-F238E27FC236}">
                <a16:creationId xmlns="" xmlns:a16="http://schemas.microsoft.com/office/drawing/2014/main" id="{DA8A5F4D-5947-42C3-9512-4093170FDCCA}"/>
              </a:ext>
            </a:extLst>
          </p:cNvPr>
          <p:cNvSpPr>
            <a:spLocks noGrp="1" noChangeArrowheads="1"/>
          </p:cNvSpPr>
          <p:nvPr>
            <p:ph type="body" idx="1"/>
          </p:nvPr>
        </p:nvSpPr>
        <p:spPr bwMode="auto">
          <a:xfrm>
            <a:off x="857250" y="4338638"/>
            <a:ext cx="5140325" cy="41830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Tree>
    <p:extLst>
      <p:ext uri="{BB962C8B-B14F-4D97-AF65-F5344CB8AC3E}">
        <p14:creationId xmlns:p14="http://schemas.microsoft.com/office/powerpoint/2010/main" val="149780371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Rectangle 7">
            <a:extLst>
              <a:ext uri="{FF2B5EF4-FFF2-40B4-BE49-F238E27FC236}">
                <a16:creationId xmlns="" xmlns:a16="http://schemas.microsoft.com/office/drawing/2014/main" id="{A68DE3C6-1779-4161-81F9-F42148009FC1}"/>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fld id="{50030927-CC35-437A-A70D-664712C68086}" type="slidenum">
              <a:rPr lang="en-US" altLang="en-US" sz="1200">
                <a:latin typeface="Calibri" panose="020F0502020204030204" pitchFamily="34" charset="0"/>
              </a:rPr>
              <a:pPr eaLnBrk="1" hangingPunct="1"/>
              <a:t>8</a:t>
            </a:fld>
            <a:endParaRPr lang="en-US" altLang="en-US" sz="1200">
              <a:latin typeface="Calibri" panose="020F0502020204030204" pitchFamily="34" charset="0"/>
            </a:endParaRPr>
          </a:p>
        </p:txBody>
      </p:sp>
      <p:sp>
        <p:nvSpPr>
          <p:cNvPr id="20482" name="Rectangle 2">
            <a:extLst>
              <a:ext uri="{FF2B5EF4-FFF2-40B4-BE49-F238E27FC236}">
                <a16:creationId xmlns="" xmlns:a16="http://schemas.microsoft.com/office/drawing/2014/main" id="{CF323028-111C-4BDF-9BCC-A8EF21738E9F}"/>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0483" name="Rectangle 3">
            <a:extLst>
              <a:ext uri="{FF2B5EF4-FFF2-40B4-BE49-F238E27FC236}">
                <a16:creationId xmlns="" xmlns:a16="http://schemas.microsoft.com/office/drawing/2014/main" id="{DA8A5F4D-5947-42C3-9512-4093170FDCCA}"/>
              </a:ext>
            </a:extLst>
          </p:cNvPr>
          <p:cNvSpPr>
            <a:spLocks noGrp="1" noChangeArrowheads="1"/>
          </p:cNvSpPr>
          <p:nvPr>
            <p:ph type="body" idx="1"/>
          </p:nvPr>
        </p:nvSpPr>
        <p:spPr bwMode="auto">
          <a:xfrm>
            <a:off x="857250" y="4338638"/>
            <a:ext cx="5140325" cy="41830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Tree>
    <p:extLst>
      <p:ext uri="{BB962C8B-B14F-4D97-AF65-F5344CB8AC3E}">
        <p14:creationId xmlns:p14="http://schemas.microsoft.com/office/powerpoint/2010/main" val="413388052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Rectangle 7">
            <a:extLst>
              <a:ext uri="{FF2B5EF4-FFF2-40B4-BE49-F238E27FC236}">
                <a16:creationId xmlns="" xmlns:a16="http://schemas.microsoft.com/office/drawing/2014/main" id="{A68DE3C6-1779-4161-81F9-F42148009FC1}"/>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fld id="{50030927-CC35-437A-A70D-664712C68086}" type="slidenum">
              <a:rPr lang="en-US" altLang="en-US" sz="1200">
                <a:latin typeface="Calibri" panose="020F0502020204030204" pitchFamily="34" charset="0"/>
              </a:rPr>
              <a:pPr eaLnBrk="1" hangingPunct="1"/>
              <a:t>9</a:t>
            </a:fld>
            <a:endParaRPr lang="en-US" altLang="en-US" sz="1200">
              <a:latin typeface="Calibri" panose="020F0502020204030204" pitchFamily="34" charset="0"/>
            </a:endParaRPr>
          </a:p>
        </p:txBody>
      </p:sp>
      <p:sp>
        <p:nvSpPr>
          <p:cNvPr id="20482" name="Rectangle 2">
            <a:extLst>
              <a:ext uri="{FF2B5EF4-FFF2-40B4-BE49-F238E27FC236}">
                <a16:creationId xmlns="" xmlns:a16="http://schemas.microsoft.com/office/drawing/2014/main" id="{CF323028-111C-4BDF-9BCC-A8EF21738E9F}"/>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0483" name="Rectangle 3">
            <a:extLst>
              <a:ext uri="{FF2B5EF4-FFF2-40B4-BE49-F238E27FC236}">
                <a16:creationId xmlns="" xmlns:a16="http://schemas.microsoft.com/office/drawing/2014/main" id="{DA8A5F4D-5947-42C3-9512-4093170FDCCA}"/>
              </a:ext>
            </a:extLst>
          </p:cNvPr>
          <p:cNvSpPr>
            <a:spLocks noGrp="1" noChangeArrowheads="1"/>
          </p:cNvSpPr>
          <p:nvPr>
            <p:ph type="body" idx="1"/>
          </p:nvPr>
        </p:nvSpPr>
        <p:spPr bwMode="auto">
          <a:xfrm>
            <a:off x="857250" y="4338638"/>
            <a:ext cx="5140325" cy="41830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Tree>
    <p:extLst>
      <p:ext uri="{BB962C8B-B14F-4D97-AF65-F5344CB8AC3E}">
        <p14:creationId xmlns:p14="http://schemas.microsoft.com/office/powerpoint/2010/main" val="249595324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7">
            <a:extLst>
              <a:ext uri="{FF2B5EF4-FFF2-40B4-BE49-F238E27FC236}">
                <a16:creationId xmlns="" xmlns:a16="http://schemas.microsoft.com/office/drawing/2014/main" id="{57FF8060-23B8-4D65-BB7F-69367264034D}"/>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fld id="{F912FDB4-B641-4AB3-B0F9-4BA718BFDD4F}" type="slidenum">
              <a:rPr lang="en-US" altLang="en-US" sz="1200">
                <a:latin typeface="Calibri" panose="020F0502020204030204" pitchFamily="34" charset="0"/>
              </a:rPr>
              <a:pPr eaLnBrk="1" hangingPunct="1"/>
              <a:t>10</a:t>
            </a:fld>
            <a:endParaRPr lang="en-US" altLang="en-US" sz="1200">
              <a:latin typeface="Calibri" panose="020F0502020204030204" pitchFamily="34" charset="0"/>
            </a:endParaRPr>
          </a:p>
        </p:txBody>
      </p:sp>
      <p:sp>
        <p:nvSpPr>
          <p:cNvPr id="22530" name="Rectangle 2">
            <a:extLst>
              <a:ext uri="{FF2B5EF4-FFF2-40B4-BE49-F238E27FC236}">
                <a16:creationId xmlns="" xmlns:a16="http://schemas.microsoft.com/office/drawing/2014/main" id="{7A8F8A6A-751D-424D-8DE4-9066F57C7B9A}"/>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2531" name="Rectangle 3">
            <a:extLst>
              <a:ext uri="{FF2B5EF4-FFF2-40B4-BE49-F238E27FC236}">
                <a16:creationId xmlns="" xmlns:a16="http://schemas.microsoft.com/office/drawing/2014/main" id="{1A7E6F4A-E5C5-4EA8-B42E-2FB2E211AE2A}"/>
              </a:ext>
            </a:extLst>
          </p:cNvPr>
          <p:cNvSpPr>
            <a:spLocks noGrp="1" noChangeArrowheads="1"/>
          </p:cNvSpPr>
          <p:nvPr>
            <p:ph type="body" idx="1"/>
          </p:nvPr>
        </p:nvSpPr>
        <p:spPr bwMode="auto">
          <a:xfrm>
            <a:off x="857250" y="4338638"/>
            <a:ext cx="5140325" cy="41830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Tree>
    <p:extLst>
      <p:ext uri="{BB962C8B-B14F-4D97-AF65-F5344CB8AC3E}">
        <p14:creationId xmlns:p14="http://schemas.microsoft.com/office/powerpoint/2010/main" val="28778530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7">
            <a:extLst>
              <a:ext uri="{FF2B5EF4-FFF2-40B4-BE49-F238E27FC236}">
                <a16:creationId xmlns="" xmlns:a16="http://schemas.microsoft.com/office/drawing/2014/main" id="{57FF8060-23B8-4D65-BB7F-69367264034D}"/>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fld id="{F912FDB4-B641-4AB3-B0F9-4BA718BFDD4F}" type="slidenum">
              <a:rPr lang="en-US" altLang="en-US" sz="1200">
                <a:latin typeface="Calibri" panose="020F0502020204030204" pitchFamily="34" charset="0"/>
              </a:rPr>
              <a:pPr eaLnBrk="1" hangingPunct="1"/>
              <a:t>11</a:t>
            </a:fld>
            <a:endParaRPr lang="en-US" altLang="en-US" sz="1200">
              <a:latin typeface="Calibri" panose="020F0502020204030204" pitchFamily="34" charset="0"/>
            </a:endParaRPr>
          </a:p>
        </p:txBody>
      </p:sp>
      <p:sp>
        <p:nvSpPr>
          <p:cNvPr id="22530" name="Rectangle 2">
            <a:extLst>
              <a:ext uri="{FF2B5EF4-FFF2-40B4-BE49-F238E27FC236}">
                <a16:creationId xmlns="" xmlns:a16="http://schemas.microsoft.com/office/drawing/2014/main" id="{7A8F8A6A-751D-424D-8DE4-9066F57C7B9A}"/>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2531" name="Rectangle 3">
            <a:extLst>
              <a:ext uri="{FF2B5EF4-FFF2-40B4-BE49-F238E27FC236}">
                <a16:creationId xmlns="" xmlns:a16="http://schemas.microsoft.com/office/drawing/2014/main" id="{1A7E6F4A-E5C5-4EA8-B42E-2FB2E211AE2A}"/>
              </a:ext>
            </a:extLst>
          </p:cNvPr>
          <p:cNvSpPr>
            <a:spLocks noGrp="1" noChangeArrowheads="1"/>
          </p:cNvSpPr>
          <p:nvPr>
            <p:ph type="body" idx="1"/>
          </p:nvPr>
        </p:nvSpPr>
        <p:spPr bwMode="auto">
          <a:xfrm>
            <a:off x="857250" y="4338638"/>
            <a:ext cx="5140325" cy="41830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Tree>
    <p:extLst>
      <p:ext uri="{BB962C8B-B14F-4D97-AF65-F5344CB8AC3E}">
        <p14:creationId xmlns:p14="http://schemas.microsoft.com/office/powerpoint/2010/main" val="94533750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Rectangle 7">
            <a:extLst>
              <a:ext uri="{FF2B5EF4-FFF2-40B4-BE49-F238E27FC236}">
                <a16:creationId xmlns="" xmlns:a16="http://schemas.microsoft.com/office/drawing/2014/main" id="{AC5EBB1F-71B1-4C51-B134-A311E9709409}"/>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fld id="{22720CF1-B7CC-4C37-BEE9-2718CACA51DE}" type="slidenum">
              <a:rPr lang="en-US" altLang="en-US" sz="1200">
                <a:latin typeface="Calibri" panose="020F0502020204030204" pitchFamily="34" charset="0"/>
              </a:rPr>
              <a:pPr eaLnBrk="1" hangingPunct="1"/>
              <a:t>12</a:t>
            </a:fld>
            <a:endParaRPr lang="en-US" altLang="en-US" sz="1200">
              <a:latin typeface="Calibri" panose="020F0502020204030204" pitchFamily="34" charset="0"/>
            </a:endParaRPr>
          </a:p>
        </p:txBody>
      </p:sp>
      <p:sp>
        <p:nvSpPr>
          <p:cNvPr id="24578" name="Rectangle 2">
            <a:extLst>
              <a:ext uri="{FF2B5EF4-FFF2-40B4-BE49-F238E27FC236}">
                <a16:creationId xmlns="" xmlns:a16="http://schemas.microsoft.com/office/drawing/2014/main" id="{AB459DF7-ADC9-4897-85C7-023B945FB50F}"/>
              </a:ext>
            </a:extLst>
          </p:cNvPr>
          <p:cNvSpPr>
            <a:spLocks noGrp="1" noRot="1" noChangeAspect="1" noChangeArrowheads="1" noTextEdit="1"/>
          </p:cNvSpPr>
          <p:nvPr>
            <p:ph type="sldImg"/>
          </p:nvPr>
        </p:nvSpPr>
        <p:spPr bwMode="auto">
          <a:xfrm>
            <a:off x="1182688" y="698500"/>
            <a:ext cx="4645025" cy="3482975"/>
          </a:xfrm>
          <a:noFill/>
          <a:ln cap="flat">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4579" name="Rectangle 3">
            <a:extLst>
              <a:ext uri="{FF2B5EF4-FFF2-40B4-BE49-F238E27FC236}">
                <a16:creationId xmlns="" xmlns:a16="http://schemas.microsoft.com/office/drawing/2014/main" id="{8202708E-9F04-4332-A2BC-649B3100E850}"/>
              </a:ext>
            </a:extLst>
          </p:cNvPr>
          <p:cNvSpPr>
            <a:spLocks noGrp="1" noChangeArrowheads="1"/>
          </p:cNvSpPr>
          <p:nvPr>
            <p:ph type="body" idx="1"/>
          </p:nvPr>
        </p:nvSpPr>
        <p:spPr bwMode="auto">
          <a:xfrm>
            <a:off x="935038" y="4416425"/>
            <a:ext cx="5140325" cy="418306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3824" tIns="46913" rIns="93824" bIns="46913" numCol="1" anchor="t" anchorCtr="0" compatLnSpc="1">
            <a:prstTxWarp prst="textNoShape">
              <a:avLst/>
            </a:prstTxWarp>
          </a:bodyPr>
          <a:lstStyle/>
          <a:p>
            <a:pPr eaLnBrk="1" hangingPunct="1">
              <a:spcBef>
                <a:spcPct val="0"/>
              </a:spcBef>
            </a:pPr>
            <a:endParaRPr lang="en-US" altLang="en-US" sz="1600">
              <a:solidFill>
                <a:srgbClr val="FF3300"/>
              </a:solidFill>
            </a:endParaRPr>
          </a:p>
        </p:txBody>
      </p:sp>
    </p:spTree>
    <p:extLst>
      <p:ext uri="{BB962C8B-B14F-4D97-AF65-F5344CB8AC3E}">
        <p14:creationId xmlns:p14="http://schemas.microsoft.com/office/powerpoint/2010/main" val="141903161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lvl1pPr>
              <a:defRPr b="1"/>
            </a:lvl1pPr>
          </a:lstStyle>
          <a:p>
            <a:r>
              <a:rPr lang="en-US"/>
              <a:t>Click to edit Master title style</a:t>
            </a:r>
            <a:endParaRPr lang="en-US"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b="1">
                <a:solidFill>
                  <a:schemeClr val="tx2"/>
                </a:solidFill>
                <a:latin typeface="+mj-l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Footer Placeholder 4">
            <a:extLst>
              <a:ext uri="{FF2B5EF4-FFF2-40B4-BE49-F238E27FC236}">
                <a16:creationId xmlns="" xmlns:a16="http://schemas.microsoft.com/office/drawing/2014/main" id="{BA768897-AE1F-4BBA-9735-E85BACB571E0}"/>
              </a:ext>
            </a:extLst>
          </p:cNvPr>
          <p:cNvSpPr>
            <a:spLocks noGrp="1"/>
          </p:cNvSpPr>
          <p:nvPr>
            <p:ph type="ftr" sz="quarter" idx="10"/>
          </p:nvPr>
        </p:nvSpPr>
        <p:spPr>
          <a:xfrm>
            <a:off x="228600" y="6416675"/>
            <a:ext cx="2895600" cy="365125"/>
          </a:xfrm>
          <a:prstGeom prst="rect">
            <a:avLst/>
          </a:prstGeom>
        </p:spPr>
        <p:txBody>
          <a:bodyPr/>
          <a:lstStyle>
            <a:lvl1pPr>
              <a:defRPr>
                <a:solidFill>
                  <a:schemeClr val="tx2"/>
                </a:solidFill>
                <a:latin typeface="Arial" charset="0"/>
                <a:cs typeface="Arial" charset="0"/>
              </a:defRPr>
            </a:lvl1pPr>
          </a:lstStyle>
          <a:p>
            <a:pPr>
              <a:defRPr/>
            </a:pPr>
            <a:endParaRPr lang="en-US"/>
          </a:p>
        </p:txBody>
      </p:sp>
      <p:sp>
        <p:nvSpPr>
          <p:cNvPr id="5" name="Slide Number Placeholder 5">
            <a:extLst>
              <a:ext uri="{FF2B5EF4-FFF2-40B4-BE49-F238E27FC236}">
                <a16:creationId xmlns="" xmlns:a16="http://schemas.microsoft.com/office/drawing/2014/main" id="{BF425563-4D73-4E13-9485-63369118B5DB}"/>
              </a:ext>
            </a:extLst>
          </p:cNvPr>
          <p:cNvSpPr>
            <a:spLocks noGrp="1"/>
          </p:cNvSpPr>
          <p:nvPr>
            <p:ph type="sldNum" sz="quarter" idx="11"/>
          </p:nvPr>
        </p:nvSpPr>
        <p:spPr>
          <a:xfrm>
            <a:off x="6858000" y="6416675"/>
            <a:ext cx="2133600" cy="365125"/>
          </a:xfrm>
          <a:prstGeom prst="rect">
            <a:avLst/>
          </a:prstGeom>
        </p:spPr>
        <p:txBody>
          <a:bodyPr/>
          <a:lstStyle>
            <a:lvl1pPr>
              <a:defRPr>
                <a:solidFill>
                  <a:schemeClr val="tx2"/>
                </a:solidFill>
                <a:latin typeface="Arial" charset="0"/>
                <a:cs typeface="Arial" charset="0"/>
              </a:defRPr>
            </a:lvl1pPr>
          </a:lstStyle>
          <a:p>
            <a:pPr>
              <a:defRPr/>
            </a:pPr>
            <a:endParaRPr lang="en-US"/>
          </a:p>
        </p:txBody>
      </p:sp>
    </p:spTree>
    <p:extLst>
      <p:ext uri="{BB962C8B-B14F-4D97-AF65-F5344CB8AC3E}">
        <p14:creationId xmlns:p14="http://schemas.microsoft.com/office/powerpoint/2010/main" val="508886044"/>
      </p:ext>
    </p:extLst>
  </p:cSld>
  <p:clrMapOvr>
    <a:masterClrMapping/>
  </p:clrMapOvr>
  <p:transition>
    <p:wipe dir="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itle 4">
            <a:extLst>
              <a:ext uri="{FF2B5EF4-FFF2-40B4-BE49-F238E27FC236}">
                <a16:creationId xmlns="" xmlns:a16="http://schemas.microsoft.com/office/drawing/2014/main" id="{D34E719C-6E1A-4409-AAC3-F0FFEF7F8DB6}"/>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705972489"/>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3200"/>
            </a:lvl1p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a:extLst>
              <a:ext uri="{FF2B5EF4-FFF2-40B4-BE49-F238E27FC236}">
                <a16:creationId xmlns="" xmlns:a16="http://schemas.microsoft.com/office/drawing/2014/main" id="{5BD31C36-8DE7-47E3-8210-E92EC5D14626}"/>
              </a:ext>
            </a:extLst>
          </p:cNvPr>
          <p:cNvSpPr>
            <a:spLocks noGrp="1"/>
          </p:cNvSpPr>
          <p:nvPr>
            <p:ph type="sldNum" sz="quarter" idx="11"/>
          </p:nvPr>
        </p:nvSpPr>
        <p:spPr>
          <a:xfrm>
            <a:off x="6858000" y="6416675"/>
            <a:ext cx="2133600" cy="365125"/>
          </a:xfrm>
          <a:prstGeom prst="rect">
            <a:avLst/>
          </a:prstGeom>
        </p:spPr>
        <p:txBody>
          <a:bodyPr/>
          <a:lstStyle>
            <a:lvl1pPr>
              <a:defRPr>
                <a:solidFill>
                  <a:schemeClr val="tx2"/>
                </a:solidFill>
                <a:latin typeface="Arial" charset="0"/>
                <a:cs typeface="Arial" charset="0"/>
              </a:defRPr>
            </a:lvl1pPr>
          </a:lstStyle>
          <a:p>
            <a:pPr>
              <a:defRPr/>
            </a:pPr>
            <a:endParaRPr lang="en-US"/>
          </a:p>
        </p:txBody>
      </p:sp>
    </p:spTree>
    <p:extLst>
      <p:ext uri="{BB962C8B-B14F-4D97-AF65-F5344CB8AC3E}">
        <p14:creationId xmlns:p14="http://schemas.microsoft.com/office/powerpoint/2010/main" val="2583239934"/>
      </p:ext>
    </p:extLst>
  </p:cSld>
  <p:clrMapOvr>
    <a:masterClrMapping/>
  </p:clrMapOvr>
  <p:transition>
    <p:wipe dir="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3200"/>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Slide Number Placeholder 5">
            <a:extLst>
              <a:ext uri="{FF2B5EF4-FFF2-40B4-BE49-F238E27FC236}">
                <a16:creationId xmlns="" xmlns:a16="http://schemas.microsoft.com/office/drawing/2014/main" id="{4A0BEBAC-8316-4A0B-B812-B1F4EAE4D6F0}"/>
              </a:ext>
            </a:extLst>
          </p:cNvPr>
          <p:cNvSpPr>
            <a:spLocks noGrp="1"/>
          </p:cNvSpPr>
          <p:nvPr>
            <p:ph type="sldNum" sz="quarter" idx="11"/>
          </p:nvPr>
        </p:nvSpPr>
        <p:spPr>
          <a:xfrm>
            <a:off x="6858000" y="6416675"/>
            <a:ext cx="2133600" cy="365125"/>
          </a:xfrm>
          <a:prstGeom prst="rect">
            <a:avLst/>
          </a:prstGeom>
        </p:spPr>
        <p:txBody>
          <a:bodyPr vert="horz" wrap="square" lIns="91440" tIns="45720" rIns="91440" bIns="45720" numCol="1" anchor="t" anchorCtr="0" compatLnSpc="1">
            <a:prstTxWarp prst="textNoShape">
              <a:avLst/>
            </a:prstTxWarp>
          </a:bodyPr>
          <a:lstStyle>
            <a:lvl1pPr>
              <a:defRPr>
                <a:solidFill>
                  <a:schemeClr val="tx2"/>
                </a:solidFill>
              </a:defRPr>
            </a:lvl1pPr>
          </a:lstStyle>
          <a:p>
            <a:fld id="{A7332DD2-ADD2-43F1-9DBD-FF46C02CC16F}" type="slidenum">
              <a:rPr lang="en-US" altLang="en-US"/>
              <a:pPr/>
              <a:t>‹#›</a:t>
            </a:fld>
            <a:endParaRPr lang="en-US" altLang="en-US"/>
          </a:p>
        </p:txBody>
      </p:sp>
    </p:spTree>
    <p:extLst>
      <p:ext uri="{BB962C8B-B14F-4D97-AF65-F5344CB8AC3E}">
        <p14:creationId xmlns:p14="http://schemas.microsoft.com/office/powerpoint/2010/main" val="358636883"/>
      </p:ext>
    </p:extLst>
  </p:cSld>
  <p:clrMapOvr>
    <a:masterClrMapping/>
  </p:clrMapOvr>
  <p:transition>
    <p:wipe dir="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3200"/>
            </a:lvl1pPr>
          </a:lstStyle>
          <a:p>
            <a:r>
              <a:rPr lang="en-US"/>
              <a:t>Click to edit Master title style</a:t>
            </a:r>
          </a:p>
        </p:txBody>
      </p:sp>
      <p:sp>
        <p:nvSpPr>
          <p:cNvPr id="3" name="Footer Placeholder 4">
            <a:extLst>
              <a:ext uri="{FF2B5EF4-FFF2-40B4-BE49-F238E27FC236}">
                <a16:creationId xmlns="" xmlns:a16="http://schemas.microsoft.com/office/drawing/2014/main" id="{EE0BE9A5-7856-40D2-A899-07BF9508CC44}"/>
              </a:ext>
            </a:extLst>
          </p:cNvPr>
          <p:cNvSpPr>
            <a:spLocks noGrp="1"/>
          </p:cNvSpPr>
          <p:nvPr>
            <p:ph type="ftr" sz="quarter" idx="10"/>
          </p:nvPr>
        </p:nvSpPr>
        <p:spPr>
          <a:xfrm>
            <a:off x="228600" y="6416675"/>
            <a:ext cx="2895600" cy="365125"/>
          </a:xfrm>
          <a:prstGeom prst="rect">
            <a:avLst/>
          </a:prstGeom>
        </p:spPr>
        <p:txBody>
          <a:bodyPr/>
          <a:lstStyle>
            <a:lvl1pPr>
              <a:defRPr>
                <a:solidFill>
                  <a:schemeClr val="tx2"/>
                </a:solidFill>
                <a:latin typeface="Arial" charset="0"/>
                <a:cs typeface="Arial" charset="0"/>
              </a:defRPr>
            </a:lvl1pPr>
          </a:lstStyle>
          <a:p>
            <a:pPr>
              <a:defRPr/>
            </a:pPr>
            <a:endParaRPr lang="en-US"/>
          </a:p>
        </p:txBody>
      </p:sp>
      <p:sp>
        <p:nvSpPr>
          <p:cNvPr id="4" name="Slide Number Placeholder 5">
            <a:extLst>
              <a:ext uri="{FF2B5EF4-FFF2-40B4-BE49-F238E27FC236}">
                <a16:creationId xmlns="" xmlns:a16="http://schemas.microsoft.com/office/drawing/2014/main" id="{0DAEE260-4D40-41E5-89C4-AE323EC85D5C}"/>
              </a:ext>
            </a:extLst>
          </p:cNvPr>
          <p:cNvSpPr>
            <a:spLocks noGrp="1"/>
          </p:cNvSpPr>
          <p:nvPr>
            <p:ph type="sldNum" sz="quarter" idx="11"/>
          </p:nvPr>
        </p:nvSpPr>
        <p:spPr>
          <a:xfrm>
            <a:off x="6858000" y="6416675"/>
            <a:ext cx="2133600" cy="365125"/>
          </a:xfrm>
          <a:prstGeom prst="rect">
            <a:avLst/>
          </a:prstGeom>
        </p:spPr>
        <p:txBody>
          <a:bodyPr/>
          <a:lstStyle>
            <a:lvl1pPr>
              <a:defRPr>
                <a:solidFill>
                  <a:schemeClr val="tx2"/>
                </a:solidFill>
                <a:latin typeface="Arial" charset="0"/>
                <a:cs typeface="Arial" charset="0"/>
              </a:defRPr>
            </a:lvl1pPr>
          </a:lstStyle>
          <a:p>
            <a:pPr>
              <a:defRPr/>
            </a:pPr>
            <a:endParaRPr lang="en-US"/>
          </a:p>
        </p:txBody>
      </p:sp>
    </p:spTree>
    <p:extLst>
      <p:ext uri="{BB962C8B-B14F-4D97-AF65-F5344CB8AC3E}">
        <p14:creationId xmlns:p14="http://schemas.microsoft.com/office/powerpoint/2010/main" val="1627428258"/>
      </p:ext>
    </p:extLst>
  </p:cSld>
  <p:clrMapOvr>
    <a:masterClrMapping/>
  </p:clrMapOvr>
  <p:transition>
    <p:wipe dir="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Blank">
    <p:spTree>
      <p:nvGrpSpPr>
        <p:cNvPr id="1" name=""/>
        <p:cNvGrpSpPr/>
        <p:nvPr/>
      </p:nvGrpSpPr>
      <p:grpSpPr>
        <a:xfrm>
          <a:off x="0" y="0"/>
          <a:ext cx="0" cy="0"/>
          <a:chOff x="0" y="0"/>
          <a:chExt cx="0" cy="0"/>
        </a:xfrm>
      </p:grpSpPr>
      <p:sp>
        <p:nvSpPr>
          <p:cNvPr id="5" name="Text Placeholder 4"/>
          <p:cNvSpPr>
            <a:spLocks noGrp="1"/>
          </p:cNvSpPr>
          <p:nvPr>
            <p:ph type="body" sz="quarter" idx="12"/>
          </p:nvPr>
        </p:nvSpPr>
        <p:spPr>
          <a:xfrm>
            <a:off x="609600" y="457200"/>
            <a:ext cx="8077200" cy="1066800"/>
          </a:xfrm>
        </p:spPr>
        <p:txBody>
          <a:bodyPr/>
          <a:lstStyle>
            <a:lvl1pPr>
              <a:buNone/>
              <a:defRPr/>
            </a:lvl1pPr>
            <a:lvl2pPr>
              <a:buNone/>
              <a:defRPr/>
            </a:lvl2pPr>
            <a:lvl3pPr>
              <a:buNone/>
              <a:defRPr/>
            </a:lvl3pPr>
            <a:lvl4pPr>
              <a:buNone/>
              <a:defRPr/>
            </a:lvl4pPr>
            <a:lvl5pPr>
              <a:buNone/>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3" name="Footer Placeholder 4">
            <a:extLst>
              <a:ext uri="{FF2B5EF4-FFF2-40B4-BE49-F238E27FC236}">
                <a16:creationId xmlns="" xmlns:a16="http://schemas.microsoft.com/office/drawing/2014/main" id="{041D11B2-230C-48EC-82F1-6C9B16E9EC55}"/>
              </a:ext>
            </a:extLst>
          </p:cNvPr>
          <p:cNvSpPr>
            <a:spLocks noGrp="1"/>
          </p:cNvSpPr>
          <p:nvPr>
            <p:ph type="ftr" sz="quarter" idx="13"/>
          </p:nvPr>
        </p:nvSpPr>
        <p:spPr>
          <a:xfrm>
            <a:off x="228600" y="6416675"/>
            <a:ext cx="2895600" cy="365125"/>
          </a:xfrm>
          <a:prstGeom prst="rect">
            <a:avLst/>
          </a:prstGeom>
        </p:spPr>
        <p:txBody>
          <a:bodyPr/>
          <a:lstStyle>
            <a:lvl1pPr>
              <a:defRPr>
                <a:solidFill>
                  <a:schemeClr val="tx2"/>
                </a:solidFill>
                <a:latin typeface="Arial" charset="0"/>
                <a:cs typeface="Arial" charset="0"/>
              </a:defRPr>
            </a:lvl1pPr>
          </a:lstStyle>
          <a:p>
            <a:pPr>
              <a:defRPr/>
            </a:pPr>
            <a:endParaRPr lang="en-US"/>
          </a:p>
        </p:txBody>
      </p:sp>
      <p:sp>
        <p:nvSpPr>
          <p:cNvPr id="4" name="Slide Number Placeholder 5">
            <a:extLst>
              <a:ext uri="{FF2B5EF4-FFF2-40B4-BE49-F238E27FC236}">
                <a16:creationId xmlns="" xmlns:a16="http://schemas.microsoft.com/office/drawing/2014/main" id="{208A409F-8EBE-4C84-A476-F20B635B0BF9}"/>
              </a:ext>
            </a:extLst>
          </p:cNvPr>
          <p:cNvSpPr>
            <a:spLocks noGrp="1"/>
          </p:cNvSpPr>
          <p:nvPr>
            <p:ph type="sldNum" sz="quarter" idx="14"/>
          </p:nvPr>
        </p:nvSpPr>
        <p:spPr>
          <a:xfrm>
            <a:off x="6858000" y="6416675"/>
            <a:ext cx="2133600" cy="365125"/>
          </a:xfrm>
          <a:prstGeom prst="rect">
            <a:avLst/>
          </a:prstGeom>
        </p:spPr>
        <p:txBody>
          <a:bodyPr/>
          <a:lstStyle>
            <a:lvl1pPr>
              <a:defRPr>
                <a:solidFill>
                  <a:schemeClr val="tx2"/>
                </a:solidFill>
                <a:latin typeface="Arial" charset="0"/>
                <a:cs typeface="Arial" charset="0"/>
              </a:defRPr>
            </a:lvl1pPr>
          </a:lstStyle>
          <a:p>
            <a:pPr>
              <a:defRPr/>
            </a:pPr>
            <a:endParaRPr lang="en-US"/>
          </a:p>
        </p:txBody>
      </p:sp>
    </p:spTree>
    <p:extLst>
      <p:ext uri="{BB962C8B-B14F-4D97-AF65-F5344CB8AC3E}">
        <p14:creationId xmlns:p14="http://schemas.microsoft.com/office/powerpoint/2010/main" val="751260157"/>
      </p:ext>
    </p:extLst>
  </p:cSld>
  <p:clrMapOvr>
    <a:masterClrMapping/>
  </p:clrMapOvr>
  <p:transition>
    <p:wipe dir="r"/>
  </p:transition>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emf"/><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 xmlns:a16="http://schemas.microsoft.com/office/drawing/2014/main" id="{603E3298-7589-404A-A3CD-B7D3632FB086}"/>
              </a:ext>
            </a:extLst>
          </p:cNvPr>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p>
        </p:txBody>
      </p:sp>
      <p:sp>
        <p:nvSpPr>
          <p:cNvPr id="1027" name="Text Placeholder 2">
            <a:extLst>
              <a:ext uri="{FF2B5EF4-FFF2-40B4-BE49-F238E27FC236}">
                <a16:creationId xmlns="" xmlns:a16="http://schemas.microsoft.com/office/drawing/2014/main" id="{C607DD56-6AC8-4621-9BE9-58551A3302CE}"/>
              </a:ext>
            </a:extLst>
          </p:cNvPr>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6" name="Rectangle 2">
            <a:extLst>
              <a:ext uri="{FF2B5EF4-FFF2-40B4-BE49-F238E27FC236}">
                <a16:creationId xmlns="" xmlns:a16="http://schemas.microsoft.com/office/drawing/2014/main" id="{19AF5378-F02F-4509-B60B-CC17F9AFC9B6}"/>
              </a:ext>
            </a:extLst>
          </p:cNvPr>
          <p:cNvSpPr>
            <a:spLocks noChangeArrowheads="1"/>
          </p:cNvSpPr>
          <p:nvPr userDrawn="1"/>
        </p:nvSpPr>
        <p:spPr bwMode="gray">
          <a:xfrm>
            <a:off x="0" y="6407150"/>
            <a:ext cx="9145588" cy="457200"/>
          </a:xfrm>
          <a:prstGeom prst="rect">
            <a:avLst/>
          </a:prstGeom>
          <a:solidFill>
            <a:srgbClr val="364395"/>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lIns="0" tIns="0" rIns="0" bIns="0"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defRPr/>
            </a:pPr>
            <a:endParaRPr lang="en-US" altLang="en-US" sz="2400" dirty="0">
              <a:solidFill>
                <a:srgbClr val="000000"/>
              </a:solidFill>
            </a:endParaRPr>
          </a:p>
        </p:txBody>
      </p:sp>
      <p:sp>
        <p:nvSpPr>
          <p:cNvPr id="12" name="Rectangle 10">
            <a:extLst>
              <a:ext uri="{FF2B5EF4-FFF2-40B4-BE49-F238E27FC236}">
                <a16:creationId xmlns="" xmlns:a16="http://schemas.microsoft.com/office/drawing/2014/main" id="{8D11D8C6-6BA5-4960-92F1-9DE927AC48A4}"/>
              </a:ext>
            </a:extLst>
          </p:cNvPr>
          <p:cNvSpPr>
            <a:spLocks noChangeArrowheads="1"/>
          </p:cNvSpPr>
          <p:nvPr userDrawn="1"/>
        </p:nvSpPr>
        <p:spPr bwMode="auto">
          <a:xfrm>
            <a:off x="8145463" y="6333066"/>
            <a:ext cx="842962"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r"/>
            <a:fld id="{8283E607-DE1E-42B1-AE02-332DF676BF65}" type="slidenum">
              <a:rPr lang="en-US" altLang="en-US" sz="1400" b="1">
                <a:solidFill>
                  <a:srgbClr val="FBF5EA"/>
                </a:solidFill>
              </a:rPr>
              <a:pPr algn="r"/>
              <a:t>‹#›</a:t>
            </a:fld>
            <a:endParaRPr lang="en-US" altLang="en-US" sz="1400" b="1" dirty="0">
              <a:solidFill>
                <a:srgbClr val="FBF5EA"/>
              </a:solidFill>
            </a:endParaRPr>
          </a:p>
        </p:txBody>
      </p:sp>
      <p:pic>
        <p:nvPicPr>
          <p:cNvPr id="9" name="Picture 19" descr="Pearson_Bound_White">
            <a:extLst>
              <a:ext uri="{FF2B5EF4-FFF2-40B4-BE49-F238E27FC236}">
                <a16:creationId xmlns="" xmlns:a16="http://schemas.microsoft.com/office/drawing/2014/main" id="{280D9147-1857-4AA0-B13A-799662920909}"/>
              </a:ext>
            </a:extLst>
          </p:cNvPr>
          <p:cNvPicPr>
            <a:picLocks noChangeAspect="1" noChangeArrowheads="1"/>
          </p:cNvPicPr>
          <p:nvPr userDrawn="1"/>
        </p:nvPicPr>
        <p:blipFill>
          <a:blip r:embed="rId8" cstate="print">
            <a:extLst>
              <a:ext uri="{28A0092B-C50C-407E-A947-70E740481C1C}">
                <a14:useLocalDpi xmlns:a14="http://schemas.microsoft.com/office/drawing/2010/main" val="0"/>
              </a:ext>
            </a:extLst>
          </a:blip>
          <a:srcRect/>
          <a:stretch>
            <a:fillRect/>
          </a:stretch>
        </p:blipFill>
        <p:spPr bwMode="auto">
          <a:xfrm>
            <a:off x="488950" y="6391275"/>
            <a:ext cx="1655763" cy="493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Footer Placeholder 25">
            <a:extLst>
              <a:ext uri="{FF2B5EF4-FFF2-40B4-BE49-F238E27FC236}">
                <a16:creationId xmlns="" xmlns:a16="http://schemas.microsoft.com/office/drawing/2014/main" id="{3DB57D7B-DFB7-46B6-A92A-369F6BC2D0B0}"/>
              </a:ext>
            </a:extLst>
          </p:cNvPr>
          <p:cNvSpPr txBox="1">
            <a:spLocks/>
          </p:cNvSpPr>
          <p:nvPr userDrawn="1"/>
        </p:nvSpPr>
        <p:spPr bwMode="auto">
          <a:xfrm>
            <a:off x="1966911" y="6475412"/>
            <a:ext cx="5872164" cy="349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50000"/>
              </a:spcBef>
              <a:defRPr sz="1000">
                <a:solidFill>
                  <a:schemeClr val="tx1"/>
                </a:solidFill>
                <a:latin typeface="Verdana" panose="020B0604030504040204" pitchFamily="34" charset="0"/>
                <a:cs typeface="Arial" panose="020B0604020202020204" pitchFamily="34" charset="0"/>
              </a:defRPr>
            </a:lvl1pPr>
            <a:lvl2pPr marL="742950" indent="-285750">
              <a:spcBef>
                <a:spcPct val="50000"/>
              </a:spcBef>
              <a:defRPr sz="1000">
                <a:solidFill>
                  <a:schemeClr val="tx1"/>
                </a:solidFill>
                <a:latin typeface="Verdana" panose="020B0604030504040204" pitchFamily="34" charset="0"/>
                <a:cs typeface="Arial" panose="020B0604020202020204" pitchFamily="34" charset="0"/>
              </a:defRPr>
            </a:lvl2pPr>
            <a:lvl3pPr marL="1143000" indent="-228600">
              <a:spcBef>
                <a:spcPct val="50000"/>
              </a:spcBef>
              <a:defRPr sz="1000">
                <a:solidFill>
                  <a:schemeClr val="tx1"/>
                </a:solidFill>
                <a:latin typeface="Verdana" panose="020B0604030504040204" pitchFamily="34" charset="0"/>
                <a:cs typeface="Arial" panose="020B0604020202020204" pitchFamily="34" charset="0"/>
              </a:defRPr>
            </a:lvl3pPr>
            <a:lvl4pPr marL="1600200" indent="-228600">
              <a:spcBef>
                <a:spcPct val="50000"/>
              </a:spcBef>
              <a:defRPr sz="1000">
                <a:solidFill>
                  <a:schemeClr val="tx1"/>
                </a:solidFill>
                <a:latin typeface="Verdana" panose="020B0604030504040204" pitchFamily="34" charset="0"/>
                <a:cs typeface="Arial" panose="020B0604020202020204" pitchFamily="34" charset="0"/>
              </a:defRPr>
            </a:lvl4pPr>
            <a:lvl5pPr marL="2057400" indent="-228600">
              <a:spcBef>
                <a:spcPct val="50000"/>
              </a:spcBef>
              <a:defRPr sz="1000">
                <a:solidFill>
                  <a:schemeClr val="tx1"/>
                </a:solidFill>
                <a:latin typeface="Verdana" panose="020B0604030504040204" pitchFamily="34" charset="0"/>
                <a:cs typeface="Arial" panose="020B0604020202020204" pitchFamily="34" charset="0"/>
              </a:defRPr>
            </a:lvl5pPr>
            <a:lvl6pPr marL="2514600" indent="-228600" eaLnBrk="0" fontAlgn="base" hangingPunct="0">
              <a:spcBef>
                <a:spcPct val="50000"/>
              </a:spcBef>
              <a:spcAft>
                <a:spcPct val="0"/>
              </a:spcAft>
              <a:defRPr sz="1000">
                <a:solidFill>
                  <a:schemeClr val="tx1"/>
                </a:solidFill>
                <a:latin typeface="Verdana" panose="020B0604030504040204" pitchFamily="34" charset="0"/>
                <a:cs typeface="Arial" panose="020B0604020202020204" pitchFamily="34" charset="0"/>
              </a:defRPr>
            </a:lvl6pPr>
            <a:lvl7pPr marL="2971800" indent="-228600" eaLnBrk="0" fontAlgn="base" hangingPunct="0">
              <a:spcBef>
                <a:spcPct val="50000"/>
              </a:spcBef>
              <a:spcAft>
                <a:spcPct val="0"/>
              </a:spcAft>
              <a:defRPr sz="1000">
                <a:solidFill>
                  <a:schemeClr val="tx1"/>
                </a:solidFill>
                <a:latin typeface="Verdana" panose="020B0604030504040204" pitchFamily="34" charset="0"/>
                <a:cs typeface="Arial" panose="020B0604020202020204" pitchFamily="34" charset="0"/>
              </a:defRPr>
            </a:lvl7pPr>
            <a:lvl8pPr marL="3429000" indent="-228600" eaLnBrk="0" fontAlgn="base" hangingPunct="0">
              <a:spcBef>
                <a:spcPct val="50000"/>
              </a:spcBef>
              <a:spcAft>
                <a:spcPct val="0"/>
              </a:spcAft>
              <a:defRPr sz="1000">
                <a:solidFill>
                  <a:schemeClr val="tx1"/>
                </a:solidFill>
                <a:latin typeface="Verdana" panose="020B0604030504040204" pitchFamily="34" charset="0"/>
                <a:cs typeface="Arial" panose="020B0604020202020204" pitchFamily="34" charset="0"/>
              </a:defRPr>
            </a:lvl8pPr>
            <a:lvl9pPr marL="3886200" indent="-228600" eaLnBrk="0" fontAlgn="base" hangingPunct="0">
              <a:spcBef>
                <a:spcPct val="50000"/>
              </a:spcBef>
              <a:spcAft>
                <a:spcPct val="0"/>
              </a:spcAft>
              <a:defRPr sz="1000">
                <a:solidFill>
                  <a:schemeClr val="tx1"/>
                </a:solidFill>
                <a:latin typeface="Verdana" panose="020B0604030504040204" pitchFamily="34" charset="0"/>
                <a:cs typeface="Arial" panose="020B0604020202020204" pitchFamily="34" charset="0"/>
              </a:defRPr>
            </a:lvl9pPr>
          </a:lstStyle>
          <a:p>
            <a:pPr algn="ctr" eaLnBrk="1" hangingPunct="1">
              <a:defRPr/>
            </a:pPr>
            <a:r>
              <a:rPr lang="en-US" altLang="en-US" sz="1400" dirty="0">
                <a:solidFill>
                  <a:schemeClr val="bg2"/>
                </a:solidFill>
                <a:latin typeface="Arial" panose="020B0604020202020204" pitchFamily="34" charset="0"/>
              </a:rPr>
              <a:t>Copyright 2019, 2015, 2012, Pearson Education, Inc.</a:t>
            </a:r>
          </a:p>
        </p:txBody>
      </p:sp>
      <p:pic>
        <p:nvPicPr>
          <p:cNvPr id="3" name="Picture 2">
            <a:extLst>
              <a:ext uri="{FF2B5EF4-FFF2-40B4-BE49-F238E27FC236}">
                <a16:creationId xmlns="" xmlns:a16="http://schemas.microsoft.com/office/drawing/2014/main" id="{AFBF789B-AA02-4C2A-839B-CF5EBD90F1EC}"/>
              </a:ext>
            </a:extLst>
          </p:cNvPr>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a:off x="345369" y="6461122"/>
            <a:ext cx="294393" cy="310094"/>
          </a:xfrm>
          <a:prstGeom prst="rect">
            <a:avLst/>
          </a:prstGeom>
        </p:spPr>
      </p:pic>
    </p:spTree>
  </p:cSld>
  <p:clrMap bg1="lt1" tx1="dk1" bg2="lt2" tx2="dk2" accent1="accent1" accent2="accent2" accent3="accent3" accent4="accent4" accent5="accent5" accent6="accent6" hlink="hlink" folHlink="folHlink"/>
  <p:sldLayoutIdLst>
    <p:sldLayoutId id="2147483853" r:id="rId1"/>
    <p:sldLayoutId id="2147483854" r:id="rId2"/>
    <p:sldLayoutId id="2147483855" r:id="rId3"/>
    <p:sldLayoutId id="2147483856" r:id="rId4"/>
    <p:sldLayoutId id="2147483857" r:id="rId5"/>
    <p:sldLayoutId id="2147483858" r:id="rId6"/>
  </p:sldLayoutIdLst>
  <p:transition>
    <p:wipe dir="r"/>
  </p:transition>
  <p:txStyles>
    <p:titleStyle>
      <a:lvl1pPr algn="ctr" rtl="0" eaLnBrk="0" fontAlgn="base" hangingPunct="0">
        <a:spcBef>
          <a:spcPct val="0"/>
        </a:spcBef>
        <a:spcAft>
          <a:spcPct val="0"/>
        </a:spcAft>
        <a:defRPr sz="4400" b="1" kern="1200">
          <a:solidFill>
            <a:schemeClr val="tx2"/>
          </a:solidFill>
          <a:latin typeface="+mj-lt"/>
          <a:ea typeface="+mj-ea"/>
          <a:cs typeface="+mj-cs"/>
        </a:defRPr>
      </a:lvl1pPr>
      <a:lvl2pPr algn="ctr" rtl="0" eaLnBrk="0" fontAlgn="base" hangingPunct="0">
        <a:spcBef>
          <a:spcPct val="0"/>
        </a:spcBef>
        <a:spcAft>
          <a:spcPct val="0"/>
        </a:spcAft>
        <a:defRPr sz="4400" b="1">
          <a:solidFill>
            <a:schemeClr val="tx2"/>
          </a:solidFill>
          <a:latin typeface="Arial" charset="0"/>
        </a:defRPr>
      </a:lvl2pPr>
      <a:lvl3pPr algn="ctr" rtl="0" eaLnBrk="0" fontAlgn="base" hangingPunct="0">
        <a:spcBef>
          <a:spcPct val="0"/>
        </a:spcBef>
        <a:spcAft>
          <a:spcPct val="0"/>
        </a:spcAft>
        <a:defRPr sz="4400" b="1">
          <a:solidFill>
            <a:schemeClr val="tx2"/>
          </a:solidFill>
          <a:latin typeface="Arial" charset="0"/>
        </a:defRPr>
      </a:lvl3pPr>
      <a:lvl4pPr algn="ctr" rtl="0" eaLnBrk="0" fontAlgn="base" hangingPunct="0">
        <a:spcBef>
          <a:spcPct val="0"/>
        </a:spcBef>
        <a:spcAft>
          <a:spcPct val="0"/>
        </a:spcAft>
        <a:defRPr sz="4400" b="1">
          <a:solidFill>
            <a:schemeClr val="tx2"/>
          </a:solidFill>
          <a:latin typeface="Arial" charset="0"/>
        </a:defRPr>
      </a:lvl4pPr>
      <a:lvl5pPr algn="ctr" rtl="0" eaLnBrk="0" fontAlgn="base" hangingPunct="0">
        <a:spcBef>
          <a:spcPct val="0"/>
        </a:spcBef>
        <a:spcAft>
          <a:spcPct val="0"/>
        </a:spcAft>
        <a:defRPr sz="4400" b="1">
          <a:solidFill>
            <a:schemeClr val="tx2"/>
          </a:solidFill>
          <a:latin typeface="Arial" charset="0"/>
        </a:defRPr>
      </a:lvl5pPr>
      <a:lvl6pPr marL="457200" algn="ctr" rtl="0" eaLnBrk="1" fontAlgn="base" hangingPunct="1">
        <a:spcBef>
          <a:spcPct val="0"/>
        </a:spcBef>
        <a:spcAft>
          <a:spcPct val="0"/>
        </a:spcAft>
        <a:defRPr sz="4400" b="1">
          <a:solidFill>
            <a:schemeClr val="tx1"/>
          </a:solidFill>
          <a:latin typeface="Arial" charset="0"/>
        </a:defRPr>
      </a:lvl6pPr>
      <a:lvl7pPr marL="914400" algn="ctr" rtl="0" eaLnBrk="1" fontAlgn="base" hangingPunct="1">
        <a:spcBef>
          <a:spcPct val="0"/>
        </a:spcBef>
        <a:spcAft>
          <a:spcPct val="0"/>
        </a:spcAft>
        <a:defRPr sz="4400" b="1">
          <a:solidFill>
            <a:schemeClr val="tx1"/>
          </a:solidFill>
          <a:latin typeface="Arial" charset="0"/>
        </a:defRPr>
      </a:lvl7pPr>
      <a:lvl8pPr marL="1371600" algn="ctr" rtl="0" eaLnBrk="1" fontAlgn="base" hangingPunct="1">
        <a:spcBef>
          <a:spcPct val="0"/>
        </a:spcBef>
        <a:spcAft>
          <a:spcPct val="0"/>
        </a:spcAft>
        <a:defRPr sz="4400" b="1">
          <a:solidFill>
            <a:schemeClr val="tx1"/>
          </a:solidFill>
          <a:latin typeface="Arial" charset="0"/>
        </a:defRPr>
      </a:lvl8pPr>
      <a:lvl9pPr marL="1828800" algn="ctr" rtl="0" eaLnBrk="1" fontAlgn="base" hangingPunct="1">
        <a:spcBef>
          <a:spcPct val="0"/>
        </a:spcBef>
        <a:spcAft>
          <a:spcPct val="0"/>
        </a:spcAft>
        <a:defRPr sz="4400" b="1">
          <a:solidFill>
            <a:schemeClr val="tx1"/>
          </a:solidFill>
          <a:latin typeface="Arial" charset="0"/>
        </a:defRPr>
      </a:lvl9pPr>
    </p:titleStyle>
    <p:bodyStyle>
      <a:lvl1pPr marL="342900" indent="-342900" algn="l" rtl="0" eaLnBrk="0" fontAlgn="base" hangingPunct="0">
        <a:spcBef>
          <a:spcPct val="20000"/>
        </a:spcBef>
        <a:spcAft>
          <a:spcPct val="0"/>
        </a:spcAft>
        <a:buClr>
          <a:schemeClr val="accent1"/>
        </a:buClr>
        <a:buFont typeface="Arial" panose="020B0604020202020204" pitchFamily="34" charset="0"/>
        <a:buChar char="•"/>
        <a:defRPr sz="2800" kern="1200">
          <a:solidFill>
            <a:schemeClr val="tx1"/>
          </a:solidFill>
          <a:latin typeface="Times New Roman" pitchFamily="18" charset="0"/>
          <a:ea typeface="+mn-ea"/>
          <a:cs typeface="Times New Roman" pitchFamily="18" charset="0"/>
        </a:defRPr>
      </a:lvl1pPr>
      <a:lvl2pPr marL="742950" indent="-285750" algn="l" rtl="0" eaLnBrk="0" fontAlgn="base" hangingPunct="0">
        <a:spcBef>
          <a:spcPct val="20000"/>
        </a:spcBef>
        <a:spcAft>
          <a:spcPct val="0"/>
        </a:spcAft>
        <a:buClr>
          <a:schemeClr val="accent1"/>
        </a:buClr>
        <a:buFont typeface="Wingdings" panose="05000000000000000000" pitchFamily="2" charset="2"/>
        <a:buChar char="§"/>
        <a:defRPr sz="2800" kern="1200">
          <a:solidFill>
            <a:schemeClr val="tx1"/>
          </a:solidFill>
          <a:latin typeface="Times New Roman" pitchFamily="18" charset="0"/>
          <a:ea typeface="+mn-ea"/>
          <a:cs typeface="Times New Roman" pitchFamily="18" charset="0"/>
        </a:defRPr>
      </a:lvl2pPr>
      <a:lvl3pPr marL="1143000" indent="-228600" algn="l" rtl="0" eaLnBrk="0" fontAlgn="base" hangingPunct="0">
        <a:spcBef>
          <a:spcPct val="20000"/>
        </a:spcBef>
        <a:spcAft>
          <a:spcPct val="0"/>
        </a:spcAft>
        <a:buClr>
          <a:schemeClr val="accent1"/>
        </a:buClr>
        <a:buFont typeface="Arial" panose="020B0604020202020204" pitchFamily="34" charset="0"/>
        <a:buChar char="•"/>
        <a:defRPr sz="2800" kern="1200">
          <a:solidFill>
            <a:schemeClr val="tx1"/>
          </a:solidFill>
          <a:latin typeface="Times New Roman" pitchFamily="18" charset="0"/>
          <a:ea typeface="+mn-ea"/>
          <a:cs typeface="Times New Roman" pitchFamily="18" charset="0"/>
        </a:defRPr>
      </a:lvl3pPr>
      <a:lvl4pPr marL="1600200" indent="-228600" algn="l" rtl="0" eaLnBrk="0" fontAlgn="base" hangingPunct="0">
        <a:spcBef>
          <a:spcPct val="20000"/>
        </a:spcBef>
        <a:spcAft>
          <a:spcPct val="0"/>
        </a:spcAft>
        <a:buClr>
          <a:schemeClr val="accent1"/>
        </a:buClr>
        <a:buFont typeface="Arial" panose="020B0604020202020204" pitchFamily="34" charset="0"/>
        <a:buChar char="–"/>
        <a:defRPr sz="2800" kern="1200">
          <a:solidFill>
            <a:schemeClr val="tx1"/>
          </a:solidFill>
          <a:latin typeface="Times New Roman" pitchFamily="18" charset="0"/>
          <a:ea typeface="+mn-ea"/>
          <a:cs typeface="Times New Roman" pitchFamily="18" charset="0"/>
        </a:defRPr>
      </a:lvl4pPr>
      <a:lvl5pPr marL="2057400" indent="-228600" algn="l" rtl="0" eaLnBrk="0" fontAlgn="base" hangingPunct="0">
        <a:spcBef>
          <a:spcPct val="20000"/>
        </a:spcBef>
        <a:spcAft>
          <a:spcPct val="0"/>
        </a:spcAft>
        <a:buClr>
          <a:schemeClr val="accent1"/>
        </a:buClr>
        <a:buFont typeface="Arial" panose="020B0604020202020204" pitchFamily="34" charset="0"/>
        <a:buChar char="»"/>
        <a:defRPr sz="2800" kern="1200">
          <a:solidFill>
            <a:schemeClr val="tx1"/>
          </a:solidFill>
          <a:latin typeface="Times New Roman" pitchFamily="18" charset="0"/>
          <a:ea typeface="+mn-ea"/>
          <a:cs typeface="Times New Roman" pitchFamily="18"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13.png"/></Relationships>
</file>

<file path=ppt/slides/_rels/slide1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8.xml"/><Relationship Id="rId1" Type="http://schemas.openxmlformats.org/officeDocument/2006/relationships/slideLayout" Target="../slideLayouts/slideLayout2.xml"/><Relationship Id="rId5" Type="http://schemas.openxmlformats.org/officeDocument/2006/relationships/image" Target="../media/image15.png"/><Relationship Id="rId4" Type="http://schemas.openxmlformats.org/officeDocument/2006/relationships/image" Target="../media/image13.pn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2.xml"/><Relationship Id="rId1" Type="http://schemas.openxmlformats.org/officeDocument/2006/relationships/vmlDrawing" Target="../drawings/vmlDrawing1.vml"/><Relationship Id="rId6" Type="http://schemas.openxmlformats.org/officeDocument/2006/relationships/image" Target="../media/image16.wmf"/><Relationship Id="rId5" Type="http://schemas.openxmlformats.org/officeDocument/2006/relationships/oleObject" Target="../embeddings/oleObject1.bin"/><Relationship Id="rId4" Type="http://schemas.openxmlformats.org/officeDocument/2006/relationships/image" Target="../media/image16.png"/></Relationships>
</file>

<file path=ppt/slides/_rels/slide1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2.xml"/><Relationship Id="rId1" Type="http://schemas.openxmlformats.org/officeDocument/2006/relationships/vmlDrawing" Target="../drawings/vmlDrawing2.vml"/><Relationship Id="rId6" Type="http://schemas.openxmlformats.org/officeDocument/2006/relationships/image" Target="../media/image17.wmf"/><Relationship Id="rId5" Type="http://schemas.openxmlformats.org/officeDocument/2006/relationships/oleObject" Target="../embeddings/oleObject2.bin"/><Relationship Id="rId4" Type="http://schemas.openxmlformats.org/officeDocument/2006/relationships/image" Target="../media/image19.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5.xml"/><Relationship Id="rId5" Type="http://schemas.openxmlformats.org/officeDocument/2006/relationships/image" Target="../media/image8.png"/><Relationship Id="rId4" Type="http://schemas.openxmlformats.org/officeDocument/2006/relationships/image" Target="../media/image7.png"/></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picture containing text, map&#10;&#10;Description generated with high confidence">
            <a:extLst>
              <a:ext uri="{FF2B5EF4-FFF2-40B4-BE49-F238E27FC236}">
                <a16:creationId xmlns="" xmlns:a16="http://schemas.microsoft.com/office/drawing/2014/main" id="{28A3BC3E-4DE3-4210-B2C7-89C0027E8C5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53783" y="423863"/>
            <a:ext cx="4194955" cy="5368491"/>
          </a:xfrm>
          <a:prstGeom prst="rect">
            <a:avLst/>
          </a:prstGeom>
        </p:spPr>
      </p:pic>
      <p:sp>
        <p:nvSpPr>
          <p:cNvPr id="8194" name="Rectangle 2">
            <a:extLst>
              <a:ext uri="{FF2B5EF4-FFF2-40B4-BE49-F238E27FC236}">
                <a16:creationId xmlns="" xmlns:a16="http://schemas.microsoft.com/office/drawing/2014/main" id="{D6C12B1B-6B9C-42A1-82EF-224ED97D0E57}"/>
              </a:ext>
            </a:extLst>
          </p:cNvPr>
          <p:cNvSpPr>
            <a:spLocks noChangeArrowheads="1"/>
          </p:cNvSpPr>
          <p:nvPr/>
        </p:nvSpPr>
        <p:spPr bwMode="auto">
          <a:xfrm>
            <a:off x="228600" y="533400"/>
            <a:ext cx="4191000" cy="147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1pPr>
            <a:lvl2pPr marL="742950" indent="-285750" eaLnBrk="0" hangingPunct="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buClrTx/>
              <a:buFontTx/>
              <a:buNone/>
            </a:pPr>
            <a:r>
              <a:rPr lang="en-US" altLang="en-US" sz="4800">
                <a:latin typeface="Arial" panose="020B0604020202020204" pitchFamily="34" charset="0"/>
                <a:cs typeface="Arial" panose="020B0604020202020204" pitchFamily="34" charset="0"/>
              </a:rPr>
              <a:t>Chapter</a:t>
            </a:r>
          </a:p>
        </p:txBody>
      </p:sp>
      <p:sp>
        <p:nvSpPr>
          <p:cNvPr id="8195" name="Rectangle 3">
            <a:extLst>
              <a:ext uri="{FF2B5EF4-FFF2-40B4-BE49-F238E27FC236}">
                <a16:creationId xmlns="" xmlns:a16="http://schemas.microsoft.com/office/drawing/2014/main" id="{DE794FBC-1286-49A6-9729-EC9BCBD28AAA}"/>
              </a:ext>
            </a:extLst>
          </p:cNvPr>
          <p:cNvSpPr>
            <a:spLocks noChangeArrowheads="1"/>
          </p:cNvSpPr>
          <p:nvPr/>
        </p:nvSpPr>
        <p:spPr bwMode="auto">
          <a:xfrm>
            <a:off x="228600" y="1905000"/>
            <a:ext cx="4191000" cy="3733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1pPr>
            <a:lvl2pPr marL="742950" indent="-285750" eaLnBrk="0" hangingPunct="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9pPr>
          </a:lstStyle>
          <a:p>
            <a:pPr eaLnBrk="1" hangingPunct="1">
              <a:buFont typeface="Arial" panose="020B0604020202020204" pitchFamily="34" charset="0"/>
              <a:buNone/>
            </a:pPr>
            <a:r>
              <a:rPr lang="en-US" altLang="en-US" sz="3200" dirty="0">
                <a:latin typeface="Arial" panose="020B0604020202020204" pitchFamily="34" charset="0"/>
              </a:rPr>
              <a:t>Hypothesis Testing with One Sample</a:t>
            </a:r>
          </a:p>
        </p:txBody>
      </p:sp>
      <p:pic>
        <p:nvPicPr>
          <p:cNvPr id="8196" name="Picture 4" descr="chapter_blue">
            <a:extLst>
              <a:ext uri="{FF2B5EF4-FFF2-40B4-BE49-F238E27FC236}">
                <a16:creationId xmlns="" xmlns:a16="http://schemas.microsoft.com/office/drawing/2014/main" id="{0CFF2BB2-76D0-43EF-9011-D65D334631C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667000" y="685800"/>
            <a:ext cx="1020763"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197" name="Text Box 5">
            <a:extLst>
              <a:ext uri="{FF2B5EF4-FFF2-40B4-BE49-F238E27FC236}">
                <a16:creationId xmlns="" xmlns:a16="http://schemas.microsoft.com/office/drawing/2014/main" id="{3FECF86A-24DC-45AB-A1BF-674378B82502}"/>
              </a:ext>
            </a:extLst>
          </p:cNvPr>
          <p:cNvSpPr txBox="1">
            <a:spLocks noChangeArrowheads="1"/>
          </p:cNvSpPr>
          <p:nvPr/>
        </p:nvSpPr>
        <p:spPr bwMode="auto">
          <a:xfrm>
            <a:off x="2865438" y="685800"/>
            <a:ext cx="685800" cy="1098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1pPr>
            <a:lvl2pPr marL="742950" indent="-285750" eaLnBrk="0" hangingPunct="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9pPr>
          </a:lstStyle>
          <a:p>
            <a:pPr eaLnBrk="1" hangingPunct="1">
              <a:spcBef>
                <a:spcPct val="50000"/>
              </a:spcBef>
              <a:buClrTx/>
              <a:buFontTx/>
              <a:buNone/>
            </a:pPr>
            <a:r>
              <a:rPr lang="en-US" altLang="en-US" sz="6600" dirty="0">
                <a:solidFill>
                  <a:schemeClr val="bg1"/>
                </a:solidFill>
                <a:latin typeface="Arial" panose="020B0604020202020204" pitchFamily="34" charset="0"/>
                <a:cs typeface="Arial" panose="020B0604020202020204" pitchFamily="34" charset="0"/>
              </a:rPr>
              <a:t>7</a:t>
            </a:r>
          </a:p>
        </p:txBody>
      </p:sp>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Rectangle 2">
            <a:extLst>
              <a:ext uri="{FF2B5EF4-FFF2-40B4-BE49-F238E27FC236}">
                <a16:creationId xmlns="" xmlns:a16="http://schemas.microsoft.com/office/drawing/2014/main" id="{20900161-2A41-40A6-B5DE-6123A2F9279C}"/>
              </a:ext>
            </a:extLst>
          </p:cNvPr>
          <p:cNvSpPr>
            <a:spLocks noGrp="1" noChangeArrowheads="1"/>
          </p:cNvSpPr>
          <p:nvPr>
            <p:ph type="title"/>
          </p:nvPr>
        </p:nvSpPr>
        <p:spPr/>
        <p:txBody>
          <a:bodyPr/>
          <a:lstStyle/>
          <a:p>
            <a:pPr eaLnBrk="1" hangingPunct="1"/>
            <a:r>
              <a:rPr lang="en-US" altLang="en-US">
                <a:solidFill>
                  <a:srgbClr val="83BB35"/>
                </a:solidFill>
              </a:rPr>
              <a:t>Example: Finding Critical Values for </a:t>
            </a:r>
            <a:r>
              <a:rPr lang="el-GR" altLang="en-US">
                <a:solidFill>
                  <a:srgbClr val="83BB35"/>
                </a:solidFill>
                <a:latin typeface="Times New Roman" panose="02020603050405020304" pitchFamily="18" charset="0"/>
                <a:cs typeface="Times New Roman" panose="02020603050405020304" pitchFamily="18" charset="0"/>
              </a:rPr>
              <a:t>χ</a:t>
            </a:r>
            <a:r>
              <a:rPr lang="en-US" altLang="en-US" baseline="30000">
                <a:solidFill>
                  <a:srgbClr val="83BB35"/>
                </a:solidFill>
                <a:cs typeface="Times New Roman" panose="02020603050405020304" pitchFamily="18" charset="0"/>
              </a:rPr>
              <a:t>2</a:t>
            </a:r>
            <a:endParaRPr lang="el-GR" altLang="en-US">
              <a:solidFill>
                <a:srgbClr val="83BB35"/>
              </a:solidFill>
            </a:endParaRPr>
          </a:p>
        </p:txBody>
      </p:sp>
      <p:sp>
        <p:nvSpPr>
          <p:cNvPr id="21506" name="Content Placeholder 8">
            <a:extLst>
              <a:ext uri="{FF2B5EF4-FFF2-40B4-BE49-F238E27FC236}">
                <a16:creationId xmlns="" xmlns:a16="http://schemas.microsoft.com/office/drawing/2014/main" id="{7D72AF20-A2C7-4102-B899-631A4B73017E}"/>
              </a:ext>
            </a:extLst>
          </p:cNvPr>
          <p:cNvSpPr>
            <a:spLocks noGrp="1"/>
          </p:cNvSpPr>
          <p:nvPr>
            <p:ph idx="1"/>
          </p:nvPr>
        </p:nvSpPr>
        <p:spPr>
          <a:xfrm>
            <a:off x="457200" y="1387475"/>
            <a:ext cx="7666038" cy="1163638"/>
          </a:xfrm>
        </p:spPr>
        <p:txBody>
          <a:bodyPr/>
          <a:lstStyle/>
          <a:p>
            <a:pPr marL="0" indent="0">
              <a:buNone/>
            </a:pPr>
            <a:r>
              <a:rPr lang="en-US" dirty="0"/>
              <a:t>Find the critical values </a:t>
            </a:r>
            <a:r>
              <a:rPr lang="en-US" i="1" dirty="0">
                <a:sym typeface="Symbol" panose="05050102010706020507" pitchFamily="18" charset="2"/>
              </a:rPr>
              <a:t></a:t>
            </a:r>
            <a:r>
              <a:rPr lang="en-US" i="1" baseline="-25000" dirty="0"/>
              <a:t>L</a:t>
            </a:r>
            <a:r>
              <a:rPr lang="en-US" baseline="30000" dirty="0"/>
              <a:t>2</a:t>
            </a:r>
            <a:r>
              <a:rPr lang="en-US" i="1" dirty="0"/>
              <a:t> </a:t>
            </a:r>
            <a:r>
              <a:rPr lang="en-US" dirty="0"/>
              <a:t>and </a:t>
            </a:r>
            <a:r>
              <a:rPr lang="en-US" i="1" dirty="0">
                <a:sym typeface="Symbol" panose="05050102010706020507" pitchFamily="18" charset="2"/>
              </a:rPr>
              <a:t></a:t>
            </a:r>
            <a:r>
              <a:rPr lang="en-US" i="1" baseline="-25000" dirty="0"/>
              <a:t>R</a:t>
            </a:r>
            <a:r>
              <a:rPr lang="en-US" baseline="30000" dirty="0"/>
              <a:t>2</a:t>
            </a:r>
            <a:r>
              <a:rPr lang="en-US" i="1" dirty="0"/>
              <a:t> </a:t>
            </a:r>
            <a:r>
              <a:rPr lang="en-US" dirty="0"/>
              <a:t>for a two-tailed test when </a:t>
            </a:r>
            <a:r>
              <a:rPr lang="en-US" i="1" dirty="0"/>
              <a:t>n </a:t>
            </a:r>
            <a:r>
              <a:rPr lang="en-US" dirty="0"/>
              <a:t>= 9 and </a:t>
            </a:r>
            <a:r>
              <a:rPr lang="el-GR" i="1" dirty="0" smtClean="0"/>
              <a:t>α</a:t>
            </a:r>
            <a:r>
              <a:rPr lang="en-US" dirty="0" smtClean="0"/>
              <a:t> </a:t>
            </a:r>
            <a:r>
              <a:rPr lang="en-US" dirty="0"/>
              <a:t>= 0.05.</a:t>
            </a:r>
            <a:endParaRPr lang="en-US" altLang="en-US" dirty="0"/>
          </a:p>
        </p:txBody>
      </p:sp>
      <mc:AlternateContent xmlns:mc="http://schemas.openxmlformats.org/markup-compatibility/2006" xmlns:a14="http://schemas.microsoft.com/office/drawing/2010/main">
        <mc:Choice Requires="a14">
          <p:sp>
            <p:nvSpPr>
              <p:cNvPr id="1329156" name="Rectangle 4">
                <a:extLst>
                  <a:ext uri="{FF2B5EF4-FFF2-40B4-BE49-F238E27FC236}">
                    <a16:creationId xmlns="" xmlns:a16="http://schemas.microsoft.com/office/drawing/2014/main" id="{9F82C44D-B4C2-4A7C-BAC8-81E2733A7DD7}"/>
                  </a:ext>
                </a:extLst>
              </p:cNvPr>
              <p:cNvSpPr>
                <a:spLocks noChangeArrowheads="1"/>
              </p:cNvSpPr>
              <p:nvPr/>
            </p:nvSpPr>
            <p:spPr bwMode="auto">
              <a:xfrm>
                <a:off x="481012" y="2294612"/>
                <a:ext cx="4995763" cy="3765262"/>
              </a:xfrm>
              <a:prstGeom prst="rect">
                <a:avLst/>
              </a:prstGeom>
              <a:noFill/>
              <a:ln>
                <a:noFill/>
              </a:ln>
              <a:extLst>
                <a:ext uri="{909E8E84-426E-40DD-AFC4-6F175D3DCCD1}">
                  <a14:hiddenFill>
                    <a:solidFill>
                      <a:srgbClr val="FFFFFF"/>
                    </a:solidFill>
                  </a14:hiddenFill>
                </a:ext>
                <a:ext uri="{91240B29-F687-4F45-9708-019B960494DF}">
                  <a14:hiddenLine w="9525">
                    <a:solidFill>
                      <a:srgbClr val="000000"/>
                    </a:solidFill>
                    <a:miter lim="800000"/>
                    <a:headEnd/>
                    <a:tailEnd/>
                  </a14:hiddenLine>
                </a:ext>
              </a:extLst>
            </p:spPr>
            <p:txBody>
              <a:bodyPr wrap="square">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2800" b="1" dirty="0">
                    <a:solidFill>
                      <a:srgbClr val="83BB35"/>
                    </a:solidFill>
                    <a:latin typeface="Times New Roman" panose="02020603050405020304" pitchFamily="18" charset="0"/>
                  </a:rPr>
                  <a:t>Solution:</a:t>
                </a:r>
              </a:p>
              <a:p>
                <a:r>
                  <a:rPr lang="en-US" dirty="0">
                    <a:latin typeface="+mn-lt"/>
                  </a:rPr>
                  <a:t>The degrees of freedom are </a:t>
                </a:r>
                <a:r>
                  <a:rPr lang="pt-BR" dirty="0">
                    <a:solidFill>
                      <a:srgbClr val="C00000"/>
                    </a:solidFill>
                    <a:latin typeface="+mn-lt"/>
                  </a:rPr>
                  <a:t>d.f. = </a:t>
                </a:r>
                <a:r>
                  <a:rPr lang="pt-BR" i="1" dirty="0">
                    <a:solidFill>
                      <a:srgbClr val="C00000"/>
                    </a:solidFill>
                    <a:latin typeface="+mn-lt"/>
                  </a:rPr>
                  <a:t>n – </a:t>
                </a:r>
                <a:r>
                  <a:rPr lang="pt-BR" dirty="0">
                    <a:solidFill>
                      <a:srgbClr val="C00000"/>
                    </a:solidFill>
                    <a:latin typeface="+mn-lt"/>
                  </a:rPr>
                  <a:t>1 </a:t>
                </a:r>
                <a:br>
                  <a:rPr lang="pt-BR" dirty="0">
                    <a:solidFill>
                      <a:srgbClr val="C00000"/>
                    </a:solidFill>
                    <a:latin typeface="+mn-lt"/>
                  </a:rPr>
                </a:br>
                <a:r>
                  <a:rPr lang="pt-BR" dirty="0">
                    <a:solidFill>
                      <a:srgbClr val="C00000"/>
                    </a:solidFill>
                    <a:latin typeface="+mn-lt"/>
                  </a:rPr>
                  <a:t>= 9 – 1 = 8</a:t>
                </a:r>
                <a:r>
                  <a:rPr lang="pt-BR" dirty="0">
                    <a:latin typeface="+mn-lt"/>
                  </a:rPr>
                  <a:t>. </a:t>
                </a:r>
                <a:r>
                  <a:rPr lang="en-US" dirty="0">
                    <a:latin typeface="+mn-lt"/>
                  </a:rPr>
                  <a:t>The figure shows a chi-square distribution with 8 degrees of freedom and a shaded area of </a:t>
                </a:r>
                <a14:m>
                  <m:oMath xmlns:m="http://schemas.openxmlformats.org/officeDocument/2006/math">
                    <m:f>
                      <m:fPr>
                        <m:ctrlPr>
                          <a:rPr lang="en-US" i="1" smtClean="0">
                            <a:latin typeface="Cambria Math" panose="02040503050406030204" pitchFamily="18" charset="0"/>
                          </a:rPr>
                        </m:ctrlPr>
                      </m:fPr>
                      <m:num>
                        <m:r>
                          <m:rPr>
                            <m:nor/>
                          </m:rPr>
                          <a:rPr lang="en-US" dirty="0">
                            <a:latin typeface="+mn-lt"/>
                          </a:rPr>
                          <m:t>1</m:t>
                        </m:r>
                      </m:num>
                      <m:den>
                        <m:r>
                          <m:rPr>
                            <m:nor/>
                          </m:rPr>
                          <a:rPr lang="en-US" dirty="0">
                            <a:latin typeface="+mn-lt"/>
                          </a:rPr>
                          <m:t>2</m:t>
                        </m:r>
                      </m:den>
                    </m:f>
                  </m:oMath>
                </a14:m>
                <a:r>
                  <a:rPr lang="en-US" i="1" dirty="0">
                    <a:latin typeface="Symbol" panose="05050102010706020507" pitchFamily="18" charset="2"/>
                  </a:rPr>
                  <a:t>a</a:t>
                </a:r>
                <a:r>
                  <a:rPr lang="en-US" dirty="0">
                    <a:latin typeface="+mn-lt"/>
                  </a:rPr>
                  <a:t> = 0.025 in each tail. The area to the right of </a:t>
                </a:r>
                <a:r>
                  <a:rPr lang="en-US" i="1" dirty="0">
                    <a:sym typeface="Symbol" panose="05050102010706020507" pitchFamily="18" charset="2"/>
                  </a:rPr>
                  <a:t></a:t>
                </a:r>
                <a:r>
                  <a:rPr lang="en-US" i="1" baseline="-25000" dirty="0"/>
                  <a:t>R</a:t>
                </a:r>
                <a:r>
                  <a:rPr lang="en-US" baseline="30000" dirty="0"/>
                  <a:t>2</a:t>
                </a:r>
                <a:r>
                  <a:rPr lang="en-US" i="1" dirty="0">
                    <a:latin typeface="+mn-lt"/>
                  </a:rPr>
                  <a:t> </a:t>
                </a:r>
                <a:r>
                  <a:rPr lang="en-US" dirty="0">
                    <a:latin typeface="+mn-lt"/>
                  </a:rPr>
                  <a:t>is </a:t>
                </a:r>
                <a14:m>
                  <m:oMath xmlns:m="http://schemas.openxmlformats.org/officeDocument/2006/math">
                    <m:f>
                      <m:fPr>
                        <m:ctrlPr>
                          <a:rPr lang="en-US" i="1" smtClean="0">
                            <a:solidFill>
                              <a:srgbClr val="C00000"/>
                            </a:solidFill>
                            <a:latin typeface="Cambria Math" panose="02040503050406030204" pitchFamily="18" charset="0"/>
                          </a:rPr>
                        </m:ctrlPr>
                      </m:fPr>
                      <m:num>
                        <m:r>
                          <m:rPr>
                            <m:nor/>
                          </m:rPr>
                          <a:rPr lang="en-US" dirty="0">
                            <a:solidFill>
                              <a:srgbClr val="C00000"/>
                            </a:solidFill>
                            <a:latin typeface="+mn-lt"/>
                          </a:rPr>
                          <m:t>1</m:t>
                        </m:r>
                      </m:num>
                      <m:den>
                        <m:r>
                          <m:rPr>
                            <m:nor/>
                          </m:rPr>
                          <a:rPr lang="en-US" dirty="0">
                            <a:solidFill>
                              <a:srgbClr val="C00000"/>
                            </a:solidFill>
                            <a:latin typeface="+mn-lt"/>
                          </a:rPr>
                          <m:t>2</m:t>
                        </m:r>
                      </m:den>
                    </m:f>
                  </m:oMath>
                </a14:m>
                <a:r>
                  <a:rPr lang="en-US" i="1" dirty="0">
                    <a:solidFill>
                      <a:srgbClr val="C00000"/>
                    </a:solidFill>
                    <a:latin typeface="Symbol" panose="05050102010706020507" pitchFamily="18" charset="2"/>
                  </a:rPr>
                  <a:t>a</a:t>
                </a:r>
                <a:r>
                  <a:rPr lang="en-US" sz="3200" dirty="0">
                    <a:solidFill>
                      <a:srgbClr val="C00000"/>
                    </a:solidFill>
                  </a:rPr>
                  <a:t> </a:t>
                </a:r>
                <a:r>
                  <a:rPr lang="en-US" dirty="0">
                    <a:solidFill>
                      <a:srgbClr val="C00000"/>
                    </a:solidFill>
                    <a:latin typeface="+mn-lt"/>
                  </a:rPr>
                  <a:t>= 0.025</a:t>
                </a:r>
                <a:r>
                  <a:rPr lang="en-US" dirty="0">
                    <a:latin typeface="+mn-lt"/>
                  </a:rPr>
                  <a:t>, and the area to the right of </a:t>
                </a:r>
                <a:r>
                  <a:rPr lang="en-US" i="1" dirty="0">
                    <a:sym typeface="Symbol" panose="05050102010706020507" pitchFamily="18" charset="2"/>
                  </a:rPr>
                  <a:t></a:t>
                </a:r>
                <a:r>
                  <a:rPr lang="en-US" i="1" baseline="-25000" dirty="0"/>
                  <a:t>L</a:t>
                </a:r>
                <a:r>
                  <a:rPr lang="en-US" baseline="30000" dirty="0"/>
                  <a:t>2</a:t>
                </a:r>
                <a:r>
                  <a:rPr lang="en-US" i="1" dirty="0">
                    <a:latin typeface="+mn-lt"/>
                  </a:rPr>
                  <a:t> </a:t>
                </a:r>
                <a:r>
                  <a:rPr lang="en-US" dirty="0">
                    <a:latin typeface="+mn-lt"/>
                  </a:rPr>
                  <a:t>is </a:t>
                </a:r>
                <a:r>
                  <a:rPr lang="en-US" dirty="0">
                    <a:solidFill>
                      <a:srgbClr val="C00000"/>
                    </a:solidFill>
                    <a:latin typeface="+mn-lt"/>
                  </a:rPr>
                  <a:t>1 – </a:t>
                </a:r>
                <a14:m>
                  <m:oMath xmlns:m="http://schemas.openxmlformats.org/officeDocument/2006/math">
                    <m:f>
                      <m:fPr>
                        <m:ctrlPr>
                          <a:rPr lang="en-US" i="1">
                            <a:solidFill>
                              <a:srgbClr val="C00000"/>
                            </a:solidFill>
                            <a:latin typeface="Cambria Math" panose="02040503050406030204" pitchFamily="18" charset="0"/>
                          </a:rPr>
                        </m:ctrlPr>
                      </m:fPr>
                      <m:num>
                        <m:r>
                          <m:rPr>
                            <m:nor/>
                          </m:rPr>
                          <a:rPr lang="en-US" dirty="0">
                            <a:solidFill>
                              <a:srgbClr val="C00000"/>
                            </a:solidFill>
                            <a:latin typeface="+mn-lt"/>
                          </a:rPr>
                          <m:t>1</m:t>
                        </m:r>
                      </m:num>
                      <m:den>
                        <m:r>
                          <m:rPr>
                            <m:nor/>
                          </m:rPr>
                          <a:rPr lang="en-US" dirty="0">
                            <a:solidFill>
                              <a:srgbClr val="C00000"/>
                            </a:solidFill>
                            <a:latin typeface="+mn-lt"/>
                          </a:rPr>
                          <m:t>2</m:t>
                        </m:r>
                      </m:den>
                    </m:f>
                  </m:oMath>
                </a14:m>
                <a:r>
                  <a:rPr lang="en-US" i="1" dirty="0">
                    <a:solidFill>
                      <a:srgbClr val="C00000"/>
                    </a:solidFill>
                    <a:latin typeface="Symbol" panose="05050102010706020507" pitchFamily="18" charset="2"/>
                  </a:rPr>
                  <a:t>a</a:t>
                </a:r>
                <a:r>
                  <a:rPr lang="en-US" sz="3200" dirty="0">
                    <a:solidFill>
                      <a:srgbClr val="C00000"/>
                    </a:solidFill>
                  </a:rPr>
                  <a:t> </a:t>
                </a:r>
                <a:r>
                  <a:rPr lang="en-US" dirty="0">
                    <a:solidFill>
                      <a:srgbClr val="C00000"/>
                    </a:solidFill>
                    <a:latin typeface="+mn-lt"/>
                  </a:rPr>
                  <a:t>= 0.975</a:t>
                </a:r>
                <a:r>
                  <a:rPr lang="en-US" dirty="0">
                    <a:latin typeface="+mn-lt"/>
                  </a:rPr>
                  <a:t>.</a:t>
                </a:r>
                <a:endParaRPr lang="en-US" altLang="en-US" sz="2800" dirty="0">
                  <a:latin typeface="Times New Roman" panose="02020603050405020304" pitchFamily="18" charset="0"/>
                  <a:sym typeface="Symbol" panose="05050102010706020507" pitchFamily="18" charset="2"/>
                </a:endParaRPr>
              </a:p>
            </p:txBody>
          </p:sp>
        </mc:Choice>
        <mc:Fallback xmlns="">
          <p:sp>
            <p:nvSpPr>
              <p:cNvPr id="1329156" name="Rectangle 4">
                <a:extLst>
                  <a:ext uri="{FF2B5EF4-FFF2-40B4-BE49-F238E27FC236}">
                    <a16:creationId xmlns:a16="http://schemas.microsoft.com/office/drawing/2014/main" id="{9F82C44D-B4C2-4A7C-BAC8-81E2733A7DD7}"/>
                  </a:ext>
                </a:extLst>
              </p:cNvPr>
              <p:cNvSpPr>
                <a:spLocks noRot="1" noChangeAspect="1" noMove="1" noResize="1" noEditPoints="1" noAdjustHandles="1" noChangeArrowheads="1" noChangeShapeType="1" noTextEdit="1"/>
              </p:cNvSpPr>
              <p:nvPr/>
            </p:nvSpPr>
            <p:spPr bwMode="auto">
              <a:xfrm>
                <a:off x="481012" y="2294612"/>
                <a:ext cx="4995763" cy="3765262"/>
              </a:xfrm>
              <a:prstGeom prst="rect">
                <a:avLst/>
              </a:prstGeom>
              <a:blipFill>
                <a:blip r:embed="rId3"/>
                <a:stretch>
                  <a:fillRect l="-2564" t="-1618" r="-2442" b="-647"/>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noFill/>
                  </a:rPr>
                  <a:t> </a:t>
                </a:r>
              </a:p>
            </p:txBody>
          </p:sp>
        </mc:Fallback>
      </mc:AlternateContent>
      <p:sp>
        <p:nvSpPr>
          <p:cNvPr id="21513" name="Footer Placeholder 2">
            <a:extLst>
              <a:ext uri="{FF2B5EF4-FFF2-40B4-BE49-F238E27FC236}">
                <a16:creationId xmlns="" xmlns:a16="http://schemas.microsoft.com/office/drawing/2014/main" id="{B67B8C42-5FDA-4EA2-BAF9-1E51DC0B92D7}"/>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200"/>
              <a:t>.</a:t>
            </a:r>
          </a:p>
        </p:txBody>
      </p:sp>
      <p:pic>
        <p:nvPicPr>
          <p:cNvPr id="5" name="Picture 4" descr="A close up of a logo&#10;&#10;Description generated with high confidence">
            <a:extLst>
              <a:ext uri="{FF2B5EF4-FFF2-40B4-BE49-F238E27FC236}">
                <a16:creationId xmlns="" xmlns:a16="http://schemas.microsoft.com/office/drawing/2014/main" id="{9D310D17-0ADD-4BBF-8B4C-7AFEDC523328}"/>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500587" y="2746410"/>
            <a:ext cx="3308442" cy="3118167"/>
          </a:xfrm>
          <a:prstGeom prst="rect">
            <a:avLst/>
          </a:prstGeom>
        </p:spPr>
      </p:pic>
    </p:spTree>
    <p:extLst>
      <p:ext uri="{BB962C8B-B14F-4D97-AF65-F5344CB8AC3E}">
        <p14:creationId xmlns:p14="http://schemas.microsoft.com/office/powerpoint/2010/main" val="2395654780"/>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29156">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329156">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29156" grpId="0" uiExpand="1"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Rectangle 2">
            <a:extLst>
              <a:ext uri="{FF2B5EF4-FFF2-40B4-BE49-F238E27FC236}">
                <a16:creationId xmlns="" xmlns:a16="http://schemas.microsoft.com/office/drawing/2014/main" id="{20900161-2A41-40A6-B5DE-6123A2F9279C}"/>
              </a:ext>
            </a:extLst>
          </p:cNvPr>
          <p:cNvSpPr>
            <a:spLocks noGrp="1" noChangeArrowheads="1"/>
          </p:cNvSpPr>
          <p:nvPr>
            <p:ph type="title"/>
          </p:nvPr>
        </p:nvSpPr>
        <p:spPr/>
        <p:txBody>
          <a:bodyPr/>
          <a:lstStyle/>
          <a:p>
            <a:pPr eaLnBrk="1" hangingPunct="1"/>
            <a:r>
              <a:rPr lang="en-US" altLang="en-US" dirty="0">
                <a:solidFill>
                  <a:srgbClr val="83BB35"/>
                </a:solidFill>
              </a:rPr>
              <a:t>Solution: Finding Critical Values for </a:t>
            </a:r>
            <a:r>
              <a:rPr lang="el-GR" altLang="en-US" dirty="0">
                <a:solidFill>
                  <a:srgbClr val="83BB35"/>
                </a:solidFill>
                <a:latin typeface="Times New Roman" panose="02020603050405020304" pitchFamily="18" charset="0"/>
                <a:cs typeface="Times New Roman" panose="02020603050405020304" pitchFamily="18" charset="0"/>
              </a:rPr>
              <a:t>χ</a:t>
            </a:r>
            <a:r>
              <a:rPr lang="en-US" altLang="en-US" baseline="30000" dirty="0">
                <a:solidFill>
                  <a:srgbClr val="83BB35"/>
                </a:solidFill>
                <a:cs typeface="Times New Roman" panose="02020603050405020304" pitchFamily="18" charset="0"/>
              </a:rPr>
              <a:t>2</a:t>
            </a:r>
            <a:endParaRPr lang="el-GR" altLang="en-US" dirty="0">
              <a:solidFill>
                <a:srgbClr val="83BB35"/>
              </a:solidFill>
            </a:endParaRPr>
          </a:p>
        </p:txBody>
      </p:sp>
      <p:sp>
        <p:nvSpPr>
          <p:cNvPr id="1329156" name="Rectangle 4">
            <a:extLst>
              <a:ext uri="{FF2B5EF4-FFF2-40B4-BE49-F238E27FC236}">
                <a16:creationId xmlns="" xmlns:a16="http://schemas.microsoft.com/office/drawing/2014/main" id="{9F82C44D-B4C2-4A7C-BAC8-81E2733A7DD7}"/>
              </a:ext>
            </a:extLst>
          </p:cNvPr>
          <p:cNvSpPr>
            <a:spLocks noChangeArrowheads="1"/>
          </p:cNvSpPr>
          <p:nvPr/>
        </p:nvSpPr>
        <p:spPr bwMode="auto">
          <a:xfrm>
            <a:off x="457200" y="1504714"/>
            <a:ext cx="5790478"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2800" b="1" dirty="0">
                <a:solidFill>
                  <a:srgbClr val="83BB35"/>
                </a:solidFill>
                <a:latin typeface="Times New Roman" panose="02020603050405020304" pitchFamily="18" charset="0"/>
              </a:rPr>
              <a:t>Solution:</a:t>
            </a:r>
          </a:p>
        </p:txBody>
      </p:sp>
      <p:sp>
        <p:nvSpPr>
          <p:cNvPr id="21513" name="Footer Placeholder 2">
            <a:extLst>
              <a:ext uri="{FF2B5EF4-FFF2-40B4-BE49-F238E27FC236}">
                <a16:creationId xmlns="" xmlns:a16="http://schemas.microsoft.com/office/drawing/2014/main" id="{B67B8C42-5FDA-4EA2-BAF9-1E51DC0B92D7}"/>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200"/>
              <a:t>.</a:t>
            </a:r>
          </a:p>
        </p:txBody>
      </p:sp>
      <p:sp>
        <p:nvSpPr>
          <p:cNvPr id="3" name="Rectangle 2">
            <a:extLst>
              <a:ext uri="{FF2B5EF4-FFF2-40B4-BE49-F238E27FC236}">
                <a16:creationId xmlns="" xmlns:a16="http://schemas.microsoft.com/office/drawing/2014/main" id="{C06C8380-A26C-4244-A376-DD6DB1BF0992}"/>
              </a:ext>
            </a:extLst>
          </p:cNvPr>
          <p:cNvSpPr/>
          <p:nvPr/>
        </p:nvSpPr>
        <p:spPr>
          <a:xfrm>
            <a:off x="354806" y="2187960"/>
            <a:ext cx="8434387" cy="830997"/>
          </a:xfrm>
          <a:prstGeom prst="rect">
            <a:avLst/>
          </a:prstGeom>
        </p:spPr>
        <p:txBody>
          <a:bodyPr wrap="square">
            <a:spAutoFit/>
          </a:bodyPr>
          <a:lstStyle/>
          <a:p>
            <a:r>
              <a:rPr lang="en-US" sz="2400" dirty="0">
                <a:latin typeface="TimesTenLTStd-Roman"/>
              </a:rPr>
              <a:t>Using Table 6 with </a:t>
            </a:r>
            <a:r>
              <a:rPr lang="en-US" sz="2400" dirty="0" err="1">
                <a:latin typeface="TimesTenLTStd-Roman"/>
              </a:rPr>
              <a:t>d.f.</a:t>
            </a:r>
            <a:r>
              <a:rPr lang="en-US" sz="2400" dirty="0">
                <a:latin typeface="TimesTenLTStd-Roman"/>
              </a:rPr>
              <a:t> </a:t>
            </a:r>
            <a:r>
              <a:rPr lang="en-US" sz="2400" dirty="0">
                <a:latin typeface="PearsonMATHPRO08"/>
              </a:rPr>
              <a:t>= </a:t>
            </a:r>
            <a:r>
              <a:rPr lang="en-US" sz="2400" dirty="0">
                <a:latin typeface="TimesTenLTStd-Roman"/>
              </a:rPr>
              <a:t>8 and the areas 0.025 and 0.975, the critical values are </a:t>
            </a:r>
            <a:r>
              <a:rPr lang="en-US" sz="2400" i="1" dirty="0">
                <a:solidFill>
                  <a:srgbClr val="C00000"/>
                </a:solidFill>
                <a:sym typeface="Symbol" panose="05050102010706020507" pitchFamily="18" charset="2"/>
              </a:rPr>
              <a:t></a:t>
            </a:r>
            <a:r>
              <a:rPr lang="en-US" sz="2400" i="1" baseline="-25000" dirty="0">
                <a:solidFill>
                  <a:srgbClr val="C00000"/>
                </a:solidFill>
              </a:rPr>
              <a:t>R</a:t>
            </a:r>
            <a:r>
              <a:rPr lang="en-US" sz="2400" baseline="30000" dirty="0">
                <a:solidFill>
                  <a:srgbClr val="C00000"/>
                </a:solidFill>
              </a:rPr>
              <a:t>2</a:t>
            </a:r>
            <a:r>
              <a:rPr lang="en-US" sz="2400" i="1" dirty="0">
                <a:solidFill>
                  <a:srgbClr val="C00000"/>
                </a:solidFill>
                <a:latin typeface="TimesTenLTStd-Italic"/>
              </a:rPr>
              <a:t> </a:t>
            </a:r>
            <a:r>
              <a:rPr lang="en-US" sz="2400" dirty="0">
                <a:solidFill>
                  <a:srgbClr val="C00000"/>
                </a:solidFill>
                <a:latin typeface="PearsonMATHPRO08"/>
              </a:rPr>
              <a:t>= </a:t>
            </a:r>
            <a:r>
              <a:rPr lang="en-US" sz="2400" dirty="0">
                <a:solidFill>
                  <a:srgbClr val="C00000"/>
                </a:solidFill>
                <a:latin typeface="TimesTenLTStd-Roman"/>
              </a:rPr>
              <a:t>17.535 </a:t>
            </a:r>
            <a:r>
              <a:rPr lang="en-US" sz="2400" dirty="0">
                <a:latin typeface="TimesTenLTStd-Roman"/>
              </a:rPr>
              <a:t>and </a:t>
            </a:r>
            <a:r>
              <a:rPr lang="en-US" sz="2400" i="1" dirty="0">
                <a:solidFill>
                  <a:srgbClr val="C00000"/>
                </a:solidFill>
                <a:sym typeface="Symbol" panose="05050102010706020507" pitchFamily="18" charset="2"/>
              </a:rPr>
              <a:t></a:t>
            </a:r>
            <a:r>
              <a:rPr lang="en-US" sz="2400" i="1" baseline="-25000" dirty="0">
                <a:solidFill>
                  <a:srgbClr val="C00000"/>
                </a:solidFill>
              </a:rPr>
              <a:t>L</a:t>
            </a:r>
            <a:r>
              <a:rPr lang="en-US" sz="2400" baseline="30000" dirty="0">
                <a:solidFill>
                  <a:srgbClr val="C00000"/>
                </a:solidFill>
              </a:rPr>
              <a:t>2</a:t>
            </a:r>
            <a:r>
              <a:rPr lang="en-US" sz="2400" i="1" dirty="0">
                <a:solidFill>
                  <a:srgbClr val="C00000"/>
                </a:solidFill>
                <a:latin typeface="TimesTenLTStd-Italic"/>
              </a:rPr>
              <a:t> </a:t>
            </a:r>
            <a:r>
              <a:rPr lang="en-US" sz="2400" dirty="0">
                <a:solidFill>
                  <a:srgbClr val="C00000"/>
                </a:solidFill>
                <a:latin typeface="PearsonMATHPRO08"/>
              </a:rPr>
              <a:t>= </a:t>
            </a:r>
            <a:r>
              <a:rPr lang="en-US" sz="2400" dirty="0">
                <a:solidFill>
                  <a:srgbClr val="C00000"/>
                </a:solidFill>
                <a:latin typeface="TimesTenLTStd-Roman"/>
              </a:rPr>
              <a:t>2.180</a:t>
            </a:r>
            <a:r>
              <a:rPr lang="en-US" sz="2400" dirty="0">
                <a:latin typeface="TimesTenLTStd-Roman"/>
              </a:rPr>
              <a:t>.</a:t>
            </a:r>
            <a:endParaRPr lang="en-US" sz="2400" dirty="0"/>
          </a:p>
        </p:txBody>
      </p:sp>
      <p:pic>
        <p:nvPicPr>
          <p:cNvPr id="5" name="Picture 4" descr="A close up of a logo&#10;&#10;Description generated with high confidence">
            <a:extLst>
              <a:ext uri="{FF2B5EF4-FFF2-40B4-BE49-F238E27FC236}">
                <a16:creationId xmlns="" xmlns:a16="http://schemas.microsoft.com/office/drawing/2014/main" id="{9D310D17-0ADD-4BBF-8B4C-7AFEDC52332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734218" y="3178983"/>
            <a:ext cx="2952582" cy="2782773"/>
          </a:xfrm>
          <a:prstGeom prst="rect">
            <a:avLst/>
          </a:prstGeom>
        </p:spPr>
      </p:pic>
      <p:pic>
        <p:nvPicPr>
          <p:cNvPr id="10" name="Picture 9" descr="A close up of a logo&#10;&#10;Description generated with high confidence">
            <a:extLst>
              <a:ext uri="{FF2B5EF4-FFF2-40B4-BE49-F238E27FC236}">
                <a16:creationId xmlns="" xmlns:a16="http://schemas.microsoft.com/office/drawing/2014/main" id="{DC6A68AB-7D8B-43FA-B928-33505DBF44E0}"/>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556288" y="3068185"/>
            <a:ext cx="3308442" cy="3118167"/>
          </a:xfrm>
          <a:prstGeom prst="rect">
            <a:avLst/>
          </a:prstGeom>
        </p:spPr>
      </p:pic>
      <p:sp>
        <p:nvSpPr>
          <p:cNvPr id="6" name="TextBox 5">
            <a:extLst>
              <a:ext uri="{FF2B5EF4-FFF2-40B4-BE49-F238E27FC236}">
                <a16:creationId xmlns="" xmlns:a16="http://schemas.microsoft.com/office/drawing/2014/main" id="{068F08D5-89E6-436F-A452-40D447B1B50F}"/>
              </a:ext>
            </a:extLst>
          </p:cNvPr>
          <p:cNvSpPr txBox="1"/>
          <p:nvPr/>
        </p:nvSpPr>
        <p:spPr>
          <a:xfrm>
            <a:off x="354806" y="3211083"/>
            <a:ext cx="4468528" cy="830997"/>
          </a:xfrm>
          <a:prstGeom prst="rect">
            <a:avLst/>
          </a:prstGeom>
          <a:noFill/>
        </p:spPr>
        <p:txBody>
          <a:bodyPr wrap="square" rtlCol="0">
            <a:spAutoFit/>
          </a:bodyPr>
          <a:lstStyle/>
          <a:p>
            <a:r>
              <a:rPr lang="en-US" sz="2400" dirty="0">
                <a:latin typeface="+mn-lt"/>
              </a:rPr>
              <a:t>You can check your answer using technology. </a:t>
            </a:r>
          </a:p>
        </p:txBody>
      </p:sp>
      <p:pic>
        <p:nvPicPr>
          <p:cNvPr id="8" name="Picture 7" descr="A close up of a sign&#10;&#10;Description generated with very high confidence">
            <a:extLst>
              <a:ext uri="{FF2B5EF4-FFF2-40B4-BE49-F238E27FC236}">
                <a16:creationId xmlns="" xmlns:a16="http://schemas.microsoft.com/office/drawing/2014/main" id="{E2EE805A-9E8F-40D4-B45F-D25DA06E355F}"/>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33218" y="4042080"/>
            <a:ext cx="3534163" cy="2144272"/>
          </a:xfrm>
          <a:prstGeom prst="rect">
            <a:avLst/>
          </a:prstGeom>
        </p:spPr>
      </p:pic>
    </p:spTree>
    <p:extLst>
      <p:ext uri="{BB962C8B-B14F-4D97-AF65-F5344CB8AC3E}">
        <p14:creationId xmlns:p14="http://schemas.microsoft.com/office/powerpoint/2010/main" val="3855837321"/>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Rectangle 2">
            <a:extLst>
              <a:ext uri="{FF2B5EF4-FFF2-40B4-BE49-F238E27FC236}">
                <a16:creationId xmlns="" xmlns:a16="http://schemas.microsoft.com/office/drawing/2014/main" id="{398E0B09-4B56-4C54-81E7-9D656FCBB860}"/>
              </a:ext>
            </a:extLst>
          </p:cNvPr>
          <p:cNvSpPr>
            <a:spLocks noGrp="1" noChangeArrowheads="1"/>
          </p:cNvSpPr>
          <p:nvPr>
            <p:ph type="title"/>
          </p:nvPr>
        </p:nvSpPr>
        <p:spPr/>
        <p:txBody>
          <a:bodyPr/>
          <a:lstStyle/>
          <a:p>
            <a:pPr eaLnBrk="1" hangingPunct="1"/>
            <a:r>
              <a:rPr lang="en-US" altLang="en-US"/>
              <a:t>The Chi-Square Test</a:t>
            </a:r>
          </a:p>
        </p:txBody>
      </p:sp>
      <mc:AlternateContent xmlns:mc="http://schemas.openxmlformats.org/markup-compatibility/2006" xmlns:a14="http://schemas.microsoft.com/office/drawing/2010/main">
        <mc:Choice Requires="a14">
          <p:sp>
            <p:nvSpPr>
              <p:cNvPr id="20484" name="Content Placeholder 6">
                <a:extLst>
                  <a:ext uri="{FF2B5EF4-FFF2-40B4-BE49-F238E27FC236}">
                    <a16:creationId xmlns="" xmlns:a16="http://schemas.microsoft.com/office/drawing/2014/main" id="{47374A3B-FCC0-4BA6-B4D7-B91643CF98A2}"/>
                  </a:ext>
                </a:extLst>
              </p:cNvPr>
              <p:cNvSpPr>
                <a:spLocks noGrp="1"/>
              </p:cNvSpPr>
              <p:nvPr>
                <p:ph idx="1"/>
              </p:nvPr>
            </p:nvSpPr>
            <p:spPr/>
            <p:txBody>
              <a:bodyPr/>
              <a:lstStyle/>
              <a:p>
                <a:pPr eaLnBrk="1" hangingPunct="1">
                  <a:buNone/>
                </a:pPr>
                <a:r>
                  <a:rPr lang="el-GR" altLang="en-US" b="1" i="1" dirty="0">
                    <a:solidFill>
                      <a:schemeClr val="accent2"/>
                    </a:solidFill>
                  </a:rPr>
                  <a:t>χ</a:t>
                </a:r>
                <a:r>
                  <a:rPr lang="en-US" altLang="en-US" b="1" baseline="30000" dirty="0">
                    <a:solidFill>
                      <a:schemeClr val="accent2"/>
                    </a:solidFill>
                  </a:rPr>
                  <a:t>2</a:t>
                </a:r>
                <a:r>
                  <a:rPr lang="en-US" altLang="en-US" b="1" dirty="0">
                    <a:solidFill>
                      <a:schemeClr val="accent2"/>
                    </a:solidFill>
                  </a:rPr>
                  <a:t>-Test for a Variance </a:t>
                </a:r>
                <a14:m>
                  <m:oMath xmlns:m="http://schemas.openxmlformats.org/officeDocument/2006/math">
                    <m:r>
                      <a:rPr lang="en-US" altLang="en-US" b="1" i="1" smtClean="0">
                        <a:solidFill>
                          <a:schemeClr val="accent2"/>
                        </a:solidFill>
                        <a:latin typeface="Cambria Math" panose="02040503050406030204" pitchFamily="18" charset="0"/>
                        <a:ea typeface="Cambria Math" panose="02040503050406030204" pitchFamily="18" charset="0"/>
                      </a:rPr>
                      <m:t>𝝈</m:t>
                    </m:r>
                    <m:r>
                      <m:rPr>
                        <m:nor/>
                      </m:rPr>
                      <a:rPr lang="en-US" altLang="en-US" b="1" baseline="30000" dirty="0">
                        <a:solidFill>
                          <a:schemeClr val="accent2"/>
                        </a:solidFill>
                      </a:rPr>
                      <m:t>2</m:t>
                    </m:r>
                  </m:oMath>
                </a14:m>
                <a:r>
                  <a:rPr lang="en-US" altLang="en-US" b="1" dirty="0">
                    <a:solidFill>
                      <a:schemeClr val="accent2"/>
                    </a:solidFill>
                  </a:rPr>
                  <a:t> or Standard Deviation </a:t>
                </a:r>
                <a14:m>
                  <m:oMath xmlns:m="http://schemas.openxmlformats.org/officeDocument/2006/math">
                    <m:r>
                      <a:rPr lang="en-US" altLang="en-US" b="1" i="1">
                        <a:solidFill>
                          <a:schemeClr val="accent2"/>
                        </a:solidFill>
                        <a:latin typeface="Cambria Math" panose="02040503050406030204" pitchFamily="18" charset="0"/>
                        <a:ea typeface="Cambria Math" panose="02040503050406030204" pitchFamily="18" charset="0"/>
                      </a:rPr>
                      <m:t>𝝈</m:t>
                    </m:r>
                  </m:oMath>
                </a14:m>
                <a:r>
                  <a:rPr lang="en-US" altLang="en-US" b="1" dirty="0">
                    <a:solidFill>
                      <a:schemeClr val="accent2"/>
                    </a:solidFill>
                  </a:rPr>
                  <a:t> </a:t>
                </a:r>
                <a:r>
                  <a:rPr lang="en-US" altLang="en-US" dirty="0">
                    <a:solidFill>
                      <a:schemeClr val="accent2"/>
                    </a:solidFill>
                  </a:rPr>
                  <a:t> </a:t>
                </a:r>
              </a:p>
              <a:p>
                <a:pPr eaLnBrk="1" hangingPunct="1"/>
                <a:r>
                  <a:rPr lang="en-US" altLang="en-US" dirty="0"/>
                  <a:t>A statistical test for a population variance or standard deviation.  </a:t>
                </a:r>
              </a:p>
              <a:p>
                <a:pPr eaLnBrk="1" hangingPunct="1"/>
                <a:r>
                  <a:rPr lang="en-US" altLang="en-US" dirty="0"/>
                  <a:t>Can only be used when the population is normal.</a:t>
                </a:r>
              </a:p>
              <a:p>
                <a:pPr eaLnBrk="1" hangingPunct="1"/>
                <a:r>
                  <a:rPr lang="en-US" altLang="en-US" dirty="0">
                    <a:sym typeface="Symbol" panose="05050102010706020507" pitchFamily="18" charset="2"/>
                  </a:rPr>
                  <a:t>The </a:t>
                </a:r>
                <a:r>
                  <a:rPr lang="en-US" altLang="en-US" b="1" dirty="0">
                    <a:sym typeface="Symbol" panose="05050102010706020507" pitchFamily="18" charset="2"/>
                  </a:rPr>
                  <a:t>test</a:t>
                </a:r>
                <a:r>
                  <a:rPr lang="en-US" altLang="en-US" dirty="0">
                    <a:sym typeface="Symbol" panose="05050102010706020507" pitchFamily="18" charset="2"/>
                  </a:rPr>
                  <a:t> </a:t>
                </a:r>
                <a:r>
                  <a:rPr lang="en-US" altLang="en-US" b="1" dirty="0">
                    <a:sym typeface="Symbol" panose="05050102010706020507" pitchFamily="18" charset="2"/>
                  </a:rPr>
                  <a:t>statistic</a:t>
                </a:r>
                <a:r>
                  <a:rPr lang="en-US" altLang="en-US" dirty="0">
                    <a:sym typeface="Symbol" panose="05050102010706020507" pitchFamily="18" charset="2"/>
                  </a:rPr>
                  <a:t> is </a:t>
                </a:r>
                <a:r>
                  <a:rPr lang="en-US" altLang="en-US" i="1" dirty="0">
                    <a:solidFill>
                      <a:schemeClr val="accent2"/>
                    </a:solidFill>
                    <a:sym typeface="Symbol" panose="05050102010706020507" pitchFamily="18" charset="2"/>
                  </a:rPr>
                  <a:t>s</a:t>
                </a:r>
                <a:r>
                  <a:rPr lang="en-US" altLang="en-US" baseline="30000" dirty="0">
                    <a:solidFill>
                      <a:schemeClr val="accent2"/>
                    </a:solidFill>
                    <a:sym typeface="Symbol" panose="05050102010706020507" pitchFamily="18" charset="2"/>
                  </a:rPr>
                  <a:t>2</a:t>
                </a:r>
                <a:r>
                  <a:rPr lang="en-US" altLang="en-US" dirty="0">
                    <a:sym typeface="Symbol" panose="05050102010706020507" pitchFamily="18" charset="2"/>
                  </a:rPr>
                  <a:t>. </a:t>
                </a:r>
              </a:p>
              <a:p>
                <a:pPr eaLnBrk="1" hangingPunct="1"/>
                <a:r>
                  <a:rPr lang="en-US" altLang="en-US" dirty="0">
                    <a:sym typeface="Symbol" panose="05050102010706020507" pitchFamily="18" charset="2"/>
                  </a:rPr>
                  <a:t>The </a:t>
                </a:r>
                <a:r>
                  <a:rPr lang="en-US" altLang="en-US" b="1" dirty="0">
                    <a:sym typeface="Symbol" panose="05050102010706020507" pitchFamily="18" charset="2"/>
                  </a:rPr>
                  <a:t>standardized</a:t>
                </a:r>
                <a:r>
                  <a:rPr lang="en-US" altLang="en-US" dirty="0">
                    <a:sym typeface="Symbol" panose="05050102010706020507" pitchFamily="18" charset="2"/>
                  </a:rPr>
                  <a:t> </a:t>
                </a:r>
                <a:r>
                  <a:rPr lang="en-US" altLang="en-US" b="1" dirty="0">
                    <a:sym typeface="Symbol" panose="05050102010706020507" pitchFamily="18" charset="2"/>
                  </a:rPr>
                  <a:t>test</a:t>
                </a:r>
                <a:r>
                  <a:rPr lang="en-US" altLang="en-US" dirty="0">
                    <a:sym typeface="Symbol" panose="05050102010706020507" pitchFamily="18" charset="2"/>
                  </a:rPr>
                  <a:t> </a:t>
                </a:r>
                <a:r>
                  <a:rPr lang="en-US" altLang="en-US" b="1" dirty="0">
                    <a:sym typeface="Symbol" panose="05050102010706020507" pitchFamily="18" charset="2"/>
                  </a:rPr>
                  <a:t>statistic</a:t>
                </a:r>
              </a:p>
              <a:p>
                <a:pPr eaLnBrk="1" hangingPunct="1"/>
                <a:endParaRPr lang="en-US" altLang="en-US" b="1" dirty="0">
                  <a:solidFill>
                    <a:schemeClr val="folHlink"/>
                  </a:solidFill>
                  <a:sym typeface="Symbol" panose="05050102010706020507" pitchFamily="18" charset="2"/>
                </a:endParaRPr>
              </a:p>
              <a:p>
                <a:pPr eaLnBrk="1" hangingPunct="1">
                  <a:buFont typeface="Arial" panose="020B0604020202020204" pitchFamily="34" charset="0"/>
                  <a:buNone/>
                </a:pPr>
                <a:r>
                  <a:rPr lang="en-US" altLang="en-US" dirty="0">
                    <a:sym typeface="Symbol" panose="05050102010706020507" pitchFamily="18" charset="2"/>
                  </a:rPr>
                  <a:t>	follows a chi-square distribution with degrees of freedom </a:t>
                </a:r>
                <a:r>
                  <a:rPr lang="en-US" altLang="en-US" dirty="0" err="1">
                    <a:solidFill>
                      <a:schemeClr val="accent2"/>
                    </a:solidFill>
                    <a:sym typeface="Symbol" panose="05050102010706020507" pitchFamily="18" charset="2"/>
                  </a:rPr>
                  <a:t>d.f.</a:t>
                </a:r>
                <a:r>
                  <a:rPr lang="en-US" altLang="en-US" dirty="0">
                    <a:solidFill>
                      <a:schemeClr val="accent2"/>
                    </a:solidFill>
                    <a:sym typeface="Symbol" panose="05050102010706020507" pitchFamily="18" charset="2"/>
                  </a:rPr>
                  <a:t> = </a:t>
                </a:r>
                <a:r>
                  <a:rPr lang="en-US" altLang="en-US" i="1" dirty="0">
                    <a:solidFill>
                      <a:schemeClr val="accent2"/>
                    </a:solidFill>
                    <a:sym typeface="Symbol" panose="05050102010706020507" pitchFamily="18" charset="2"/>
                  </a:rPr>
                  <a:t>n</a:t>
                </a:r>
                <a:r>
                  <a:rPr lang="en-US" altLang="en-US" dirty="0">
                    <a:solidFill>
                      <a:schemeClr val="accent2"/>
                    </a:solidFill>
                    <a:sym typeface="Symbol" panose="05050102010706020507" pitchFamily="18" charset="2"/>
                  </a:rPr>
                  <a:t> – 1</a:t>
                </a:r>
                <a:r>
                  <a:rPr lang="en-US" altLang="en-US" dirty="0">
                    <a:sym typeface="Symbol" panose="05050102010706020507" pitchFamily="18" charset="2"/>
                  </a:rPr>
                  <a:t>.</a:t>
                </a:r>
                <a:endParaRPr lang="en-US" altLang="en-US" dirty="0"/>
              </a:p>
              <a:p>
                <a:pPr eaLnBrk="1" hangingPunct="1"/>
                <a:endParaRPr lang="en-US" altLang="en-US" dirty="0"/>
              </a:p>
            </p:txBody>
          </p:sp>
        </mc:Choice>
        <mc:Fallback xmlns="">
          <p:sp>
            <p:nvSpPr>
              <p:cNvPr id="20484" name="Content Placeholder 6">
                <a:extLst>
                  <a:ext uri="{FF2B5EF4-FFF2-40B4-BE49-F238E27FC236}">
                    <a16:creationId xmlns:a16="http://schemas.microsoft.com/office/drawing/2014/main" id="{47374A3B-FCC0-4BA6-B4D7-B91643CF98A2}"/>
                  </a:ext>
                </a:extLst>
              </p:cNvPr>
              <p:cNvSpPr>
                <a:spLocks noGrp="1" noRot="1" noChangeAspect="1" noMove="1" noResize="1" noEditPoints="1" noAdjustHandles="1" noChangeArrowheads="1" noChangeShapeType="1" noTextEdit="1"/>
              </p:cNvSpPr>
              <p:nvPr>
                <p:ph idx="1"/>
              </p:nvPr>
            </p:nvSpPr>
            <p:spPr>
              <a:blipFill>
                <a:blip r:embed="rId4"/>
                <a:stretch>
                  <a:fillRect l="-1481" t="-1482" r="-963" b="-1887"/>
                </a:stretch>
              </a:blipFill>
            </p:spPr>
            <p:txBody>
              <a:bodyPr/>
              <a:lstStyle/>
              <a:p>
                <a:r>
                  <a:rPr lang="en-US">
                    <a:noFill/>
                  </a:rPr>
                  <a:t> </a:t>
                </a:r>
              </a:p>
            </p:txBody>
          </p:sp>
        </mc:Fallback>
      </mc:AlternateContent>
      <p:graphicFrame>
        <p:nvGraphicFramePr>
          <p:cNvPr id="1331204" name="Object 4">
            <a:extLst>
              <a:ext uri="{FF2B5EF4-FFF2-40B4-BE49-F238E27FC236}">
                <a16:creationId xmlns="" xmlns:a16="http://schemas.microsoft.com/office/drawing/2014/main" id="{FD440243-6F59-4C3B-BD5A-529D79CF8BCD}"/>
              </a:ext>
            </a:extLst>
          </p:cNvPr>
          <p:cNvGraphicFramePr>
            <a:graphicFrameLocks noChangeAspect="1"/>
          </p:cNvGraphicFramePr>
          <p:nvPr>
            <p:extLst>
              <p:ext uri="{D42A27DB-BD31-4B8C-83A1-F6EECF244321}">
                <p14:modId xmlns:p14="http://schemas.microsoft.com/office/powerpoint/2010/main" val="3912346427"/>
              </p:ext>
            </p:extLst>
          </p:nvPr>
        </p:nvGraphicFramePr>
        <p:xfrm>
          <a:off x="2455863" y="4433888"/>
          <a:ext cx="1816100" cy="823912"/>
        </p:xfrm>
        <a:graphic>
          <a:graphicData uri="http://schemas.openxmlformats.org/presentationml/2006/ole">
            <mc:AlternateContent xmlns:mc="http://schemas.openxmlformats.org/markup-compatibility/2006">
              <mc:Choice xmlns:v="urn:schemas-microsoft-com:vml" Requires="v">
                <p:oleObj spid="_x0000_s4129" name="Equation" r:id="rId5" imgW="1650960" imgH="749160" progId="Equation.DSMT4">
                  <p:embed/>
                </p:oleObj>
              </mc:Choice>
              <mc:Fallback>
                <p:oleObj name="Equation" r:id="rId5" imgW="1650960" imgH="749160" progId="Equation.DSMT4">
                  <p:embed/>
                  <p:pic>
                    <p:nvPicPr>
                      <p:cNvPr id="1331204" name="Object 4">
                        <a:extLst>
                          <a:ext uri="{FF2B5EF4-FFF2-40B4-BE49-F238E27FC236}">
                            <a16:creationId xmlns="" xmlns:a16="http://schemas.microsoft.com/office/drawing/2014/main" id="{FD440243-6F59-4C3B-BD5A-529D79CF8BCD}"/>
                          </a:ext>
                        </a:extLst>
                      </p:cNvPr>
                      <p:cNvPicPr>
                        <a:picLocks noChangeAspect="1" noChangeArrowheads="1"/>
                      </p:cNvPicPr>
                      <p:nvPr/>
                    </p:nvPicPr>
                    <p:blipFill>
                      <a:blip r:embed="rId6"/>
                      <a:srcRect/>
                      <a:stretch>
                        <a:fillRect/>
                      </a:stretch>
                    </p:blipFill>
                    <p:spPr bwMode="auto">
                      <a:xfrm>
                        <a:off x="2455863" y="4433888"/>
                        <a:ext cx="1816100" cy="823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23556" name="Footer Placeholder 2">
            <a:extLst>
              <a:ext uri="{FF2B5EF4-FFF2-40B4-BE49-F238E27FC236}">
                <a16:creationId xmlns="" xmlns:a16="http://schemas.microsoft.com/office/drawing/2014/main" id="{69BC3F6F-F8C9-4C1B-A9E1-DED444C0B6E1}"/>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200"/>
              <a:t>.</a:t>
            </a:r>
          </a:p>
        </p:txBody>
      </p:sp>
    </p:spTree>
    <p:extLst>
      <p:ext uri="{BB962C8B-B14F-4D97-AF65-F5344CB8AC3E}">
        <p14:creationId xmlns:p14="http://schemas.microsoft.com/office/powerpoint/2010/main" val="887526356"/>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0484">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0484">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0484">
                                            <p:txEl>
                                              <p:pRg st="4" end="4"/>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0484">
                                            <p:txEl>
                                              <p:pRg st="6" end="6"/>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33120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5601" name="Rectangle 2">
                <a:extLst>
                  <a:ext uri="{FF2B5EF4-FFF2-40B4-BE49-F238E27FC236}">
                    <a16:creationId xmlns="" xmlns:a16="http://schemas.microsoft.com/office/drawing/2014/main" id="{17430538-E0EA-40EC-A3F5-F817911D20A3}"/>
                  </a:ext>
                </a:extLst>
              </p:cNvPr>
              <p:cNvSpPr>
                <a:spLocks noGrp="1" noChangeArrowheads="1"/>
              </p:cNvSpPr>
              <p:nvPr>
                <p:ph type="title"/>
              </p:nvPr>
            </p:nvSpPr>
            <p:spPr>
              <a:xfrm>
                <a:off x="266700" y="200025"/>
                <a:ext cx="8610600" cy="1143000"/>
              </a:xfrm>
            </p:spPr>
            <p:txBody>
              <a:bodyPr/>
              <a:lstStyle/>
              <a:p>
                <a:r>
                  <a:rPr lang="en-US" altLang="en-US" dirty="0"/>
                  <a:t>Using the </a:t>
                </a:r>
                <a:r>
                  <a:rPr lang="el-GR" altLang="en-US" i="1" dirty="0">
                    <a:latin typeface="Times New Roman" panose="02020603050405020304" pitchFamily="18" charset="0"/>
                  </a:rPr>
                  <a:t>χ</a:t>
                </a:r>
                <a:r>
                  <a:rPr lang="en-US" altLang="en-US" baseline="30000" dirty="0"/>
                  <a:t>2</a:t>
                </a:r>
                <a:r>
                  <a:rPr lang="en-US" altLang="en-US" dirty="0"/>
                  <a:t>-Test for a Variance </a:t>
                </a:r>
                <a14:m>
                  <m:oMath xmlns:m="http://schemas.openxmlformats.org/officeDocument/2006/math">
                    <m:r>
                      <a:rPr lang="en-US" altLang="en-US" i="1" smtClean="0">
                        <a:latin typeface="Cambria Math" panose="02040503050406030204" pitchFamily="18" charset="0"/>
                        <a:ea typeface="Cambria Math" panose="02040503050406030204" pitchFamily="18" charset="0"/>
                      </a:rPr>
                      <m:t>𝝈</m:t>
                    </m:r>
                  </m:oMath>
                </a14:m>
                <a:r>
                  <a:rPr lang="en-US" altLang="en-US" baseline="30000" dirty="0"/>
                  <a:t>2 </a:t>
                </a:r>
                <a:r>
                  <a:rPr lang="en-US" altLang="en-US" dirty="0"/>
                  <a:t>or Standard Deviation </a:t>
                </a:r>
                <a14:m>
                  <m:oMath xmlns:m="http://schemas.openxmlformats.org/officeDocument/2006/math">
                    <m:r>
                      <a:rPr lang="en-US" altLang="en-US" i="1">
                        <a:latin typeface="Cambria Math" panose="02040503050406030204" pitchFamily="18" charset="0"/>
                        <a:ea typeface="Cambria Math" panose="02040503050406030204" pitchFamily="18" charset="0"/>
                      </a:rPr>
                      <m:t>𝝈</m:t>
                    </m:r>
                  </m:oMath>
                </a14:m>
                <a:endParaRPr lang="en-US" altLang="en-US" i="1" dirty="0"/>
              </a:p>
            </p:txBody>
          </p:sp>
        </mc:Choice>
        <mc:Fallback xmlns="">
          <p:sp>
            <p:nvSpPr>
              <p:cNvPr id="25601" name="Rectangle 2">
                <a:extLst>
                  <a:ext uri="{FF2B5EF4-FFF2-40B4-BE49-F238E27FC236}">
                    <a16:creationId xmlns:a16="http://schemas.microsoft.com/office/drawing/2014/main" id="{17430538-E0EA-40EC-A3F5-F817911D20A3}"/>
                  </a:ext>
                </a:extLst>
              </p:cNvPr>
              <p:cNvSpPr>
                <a:spLocks noGrp="1" noRot="1" noChangeAspect="1" noMove="1" noResize="1" noEditPoints="1" noAdjustHandles="1" noChangeArrowheads="1" noChangeShapeType="1" noTextEdit="1"/>
              </p:cNvSpPr>
              <p:nvPr>
                <p:ph type="title"/>
              </p:nvPr>
            </p:nvSpPr>
            <p:spPr>
              <a:xfrm>
                <a:off x="266700" y="200025"/>
                <a:ext cx="8610600" cy="1143000"/>
              </a:xfrm>
              <a:blipFill>
                <a:blip r:embed="rId3"/>
                <a:stretch>
                  <a:fillRect l="-2125" t="-24064" r="-3824" b="-37968"/>
                </a:stretch>
              </a:blipFill>
            </p:spPr>
            <p:txBody>
              <a:bodyPr/>
              <a:lstStyle/>
              <a:p>
                <a:r>
                  <a:rPr lang="en-US">
                    <a:noFill/>
                  </a:rPr>
                  <a:t> </a:t>
                </a:r>
              </a:p>
            </p:txBody>
          </p:sp>
        </mc:Fallback>
      </mc:AlternateContent>
      <p:sp>
        <p:nvSpPr>
          <p:cNvPr id="25602" name="Text Box 3">
            <a:extLst>
              <a:ext uri="{FF2B5EF4-FFF2-40B4-BE49-F238E27FC236}">
                <a16:creationId xmlns="" xmlns:a16="http://schemas.microsoft.com/office/drawing/2014/main" id="{72402524-0310-4679-8C9A-3F92BB7CF1F5}"/>
              </a:ext>
            </a:extLst>
          </p:cNvPr>
          <p:cNvSpPr txBox="1">
            <a:spLocks noChangeArrowheads="1"/>
          </p:cNvSpPr>
          <p:nvPr/>
        </p:nvSpPr>
        <p:spPr bwMode="auto">
          <a:xfrm>
            <a:off x="276225" y="2133600"/>
            <a:ext cx="8610600" cy="495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endParaRPr lang="en-US" altLang="en-US" sz="1800">
              <a:latin typeface="Times New Roman" panose="02020603050405020304" pitchFamily="18" charset="0"/>
              <a:sym typeface="Symbol" panose="05050102010706020507" pitchFamily="18" charset="2"/>
            </a:endParaRPr>
          </a:p>
        </p:txBody>
      </p:sp>
      <p:sp>
        <p:nvSpPr>
          <p:cNvPr id="1312772" name="Text Box 4">
            <a:extLst>
              <a:ext uri="{FF2B5EF4-FFF2-40B4-BE49-F238E27FC236}">
                <a16:creationId xmlns="" xmlns:a16="http://schemas.microsoft.com/office/drawing/2014/main" id="{E61E96A0-EA9E-4D6D-A360-11B38F00BF67}"/>
              </a:ext>
            </a:extLst>
          </p:cNvPr>
          <p:cNvSpPr txBox="1">
            <a:spLocks noChangeArrowheads="1"/>
          </p:cNvSpPr>
          <p:nvPr/>
        </p:nvSpPr>
        <p:spPr bwMode="auto">
          <a:xfrm>
            <a:off x="346075" y="2025650"/>
            <a:ext cx="5629275" cy="4103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457200" indent="-457200"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ts val="800"/>
              </a:spcBef>
              <a:buClr>
                <a:schemeClr val="accent1"/>
              </a:buClr>
              <a:buFontTx/>
              <a:buAutoNum type="arabicPeriod"/>
            </a:pPr>
            <a:r>
              <a:rPr lang="en-US" altLang="en-US" sz="2600" dirty="0">
                <a:latin typeface="Times New Roman" panose="02020603050405020304" pitchFamily="18" charset="0"/>
                <a:sym typeface="Symbol" panose="05050102010706020507" pitchFamily="18" charset="2"/>
              </a:rPr>
              <a:t>Verify that the sample is random and the population is normally distributed.</a:t>
            </a:r>
          </a:p>
          <a:p>
            <a:pPr eaLnBrk="1" hangingPunct="1">
              <a:spcBef>
                <a:spcPts val="800"/>
              </a:spcBef>
              <a:buClr>
                <a:schemeClr val="accent1"/>
              </a:buClr>
              <a:buFontTx/>
              <a:buAutoNum type="arabicPeriod"/>
            </a:pPr>
            <a:r>
              <a:rPr lang="en-US" altLang="en-US" sz="2600" dirty="0">
                <a:latin typeface="Times New Roman" panose="02020603050405020304" pitchFamily="18" charset="0"/>
              </a:rPr>
              <a:t>State the claim mathematically and verbally.  Identify the null and alternative hypotheses.</a:t>
            </a:r>
          </a:p>
          <a:p>
            <a:pPr eaLnBrk="1" hangingPunct="1">
              <a:spcBef>
                <a:spcPts val="800"/>
              </a:spcBef>
              <a:buClr>
                <a:schemeClr val="accent1"/>
              </a:buClr>
              <a:buFontTx/>
              <a:buAutoNum type="arabicPeriod"/>
            </a:pPr>
            <a:r>
              <a:rPr lang="en-US" altLang="en-US" sz="2600" dirty="0">
                <a:latin typeface="Times New Roman" panose="02020603050405020304" pitchFamily="18" charset="0"/>
                <a:sym typeface="Symbol" panose="05050102010706020507" pitchFamily="18" charset="2"/>
              </a:rPr>
              <a:t>Specify the level of significance.</a:t>
            </a:r>
          </a:p>
          <a:p>
            <a:pPr eaLnBrk="1" hangingPunct="1">
              <a:spcBef>
                <a:spcPts val="800"/>
              </a:spcBef>
              <a:buClr>
                <a:schemeClr val="accent1"/>
              </a:buClr>
              <a:buFontTx/>
              <a:buAutoNum type="arabicPeriod"/>
            </a:pPr>
            <a:r>
              <a:rPr lang="en-US" altLang="en-US" sz="2600" dirty="0">
                <a:latin typeface="Times New Roman" panose="02020603050405020304" pitchFamily="18" charset="0"/>
                <a:sym typeface="Symbol" panose="05050102010706020507" pitchFamily="18" charset="2"/>
              </a:rPr>
              <a:t>Identify the degrees of freedom. </a:t>
            </a:r>
          </a:p>
          <a:p>
            <a:pPr eaLnBrk="1" hangingPunct="1">
              <a:spcBef>
                <a:spcPts val="800"/>
              </a:spcBef>
              <a:buClr>
                <a:schemeClr val="accent1"/>
              </a:buClr>
              <a:buFontTx/>
              <a:buAutoNum type="arabicPeriod"/>
            </a:pPr>
            <a:r>
              <a:rPr lang="en-US" altLang="en-US" sz="2600" dirty="0">
                <a:latin typeface="Times New Roman" panose="02020603050405020304" pitchFamily="18" charset="0"/>
                <a:sym typeface="Symbol" panose="05050102010706020507" pitchFamily="18" charset="2"/>
              </a:rPr>
              <a:t>Determine the critical value(s).</a:t>
            </a:r>
          </a:p>
        </p:txBody>
      </p:sp>
      <p:sp>
        <p:nvSpPr>
          <p:cNvPr id="25604" name="Text Box 8">
            <a:extLst>
              <a:ext uri="{FF2B5EF4-FFF2-40B4-BE49-F238E27FC236}">
                <a16:creationId xmlns="" xmlns:a16="http://schemas.microsoft.com/office/drawing/2014/main" id="{242461AF-2ADF-457F-9DC9-25EF772E36F2}"/>
              </a:ext>
            </a:extLst>
          </p:cNvPr>
          <p:cNvSpPr txBox="1">
            <a:spLocks noChangeArrowheads="1"/>
          </p:cNvSpPr>
          <p:nvPr/>
        </p:nvSpPr>
        <p:spPr bwMode="auto">
          <a:xfrm>
            <a:off x="5999163" y="3324225"/>
            <a:ext cx="2667000" cy="48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2600" dirty="0">
                <a:latin typeface="Times New Roman" panose="02020603050405020304" pitchFamily="18" charset="0"/>
              </a:rPr>
              <a:t>State </a:t>
            </a:r>
            <a:r>
              <a:rPr lang="en-US" altLang="en-US" sz="2600" i="1" dirty="0">
                <a:latin typeface="Times New Roman" panose="02020603050405020304" pitchFamily="18" charset="0"/>
              </a:rPr>
              <a:t>H</a:t>
            </a:r>
            <a:r>
              <a:rPr lang="en-US" altLang="en-US" sz="2600" baseline="-25000" dirty="0">
                <a:latin typeface="Times New Roman" panose="02020603050405020304" pitchFamily="18" charset="0"/>
              </a:rPr>
              <a:t>0</a:t>
            </a:r>
            <a:r>
              <a:rPr lang="en-US" altLang="en-US" sz="2600" dirty="0">
                <a:latin typeface="Times New Roman" panose="02020603050405020304" pitchFamily="18" charset="0"/>
              </a:rPr>
              <a:t> and </a:t>
            </a:r>
            <a:r>
              <a:rPr lang="en-US" altLang="en-US" sz="2600" i="1" dirty="0">
                <a:latin typeface="Times New Roman" panose="02020603050405020304" pitchFamily="18" charset="0"/>
              </a:rPr>
              <a:t>H</a:t>
            </a:r>
            <a:r>
              <a:rPr lang="en-US" altLang="en-US" sz="2600" i="1" baseline="-25000" dirty="0">
                <a:latin typeface="Times New Roman" panose="02020603050405020304" pitchFamily="18" charset="0"/>
              </a:rPr>
              <a:t>a</a:t>
            </a:r>
            <a:r>
              <a:rPr lang="en-US" altLang="en-US" sz="2600" dirty="0">
                <a:latin typeface="Times New Roman" panose="02020603050405020304" pitchFamily="18" charset="0"/>
              </a:rPr>
              <a:t>. </a:t>
            </a:r>
          </a:p>
        </p:txBody>
      </p:sp>
      <p:sp>
        <p:nvSpPr>
          <p:cNvPr id="1312777" name="Text Box 9">
            <a:extLst>
              <a:ext uri="{FF2B5EF4-FFF2-40B4-BE49-F238E27FC236}">
                <a16:creationId xmlns="" xmlns:a16="http://schemas.microsoft.com/office/drawing/2014/main" id="{269888F8-3D34-4771-8E79-151AEDF55F20}"/>
              </a:ext>
            </a:extLst>
          </p:cNvPr>
          <p:cNvSpPr txBox="1">
            <a:spLocks noChangeArrowheads="1"/>
          </p:cNvSpPr>
          <p:nvPr/>
        </p:nvSpPr>
        <p:spPr bwMode="auto">
          <a:xfrm>
            <a:off x="5999163" y="4603750"/>
            <a:ext cx="2414587" cy="48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2600" dirty="0">
                <a:latin typeface="Times New Roman" panose="02020603050405020304" pitchFamily="18" charset="0"/>
              </a:rPr>
              <a:t>Identify </a:t>
            </a:r>
            <a:r>
              <a:rPr lang="en-US" altLang="en-US" sz="2600" i="1" dirty="0">
                <a:latin typeface="Times New Roman" panose="02020603050405020304" pitchFamily="18" charset="0"/>
                <a:sym typeface="Symbol" panose="05050102010706020507" pitchFamily="18" charset="2"/>
              </a:rPr>
              <a:t></a:t>
            </a:r>
            <a:r>
              <a:rPr lang="en-US" altLang="en-US" sz="2600" dirty="0">
                <a:latin typeface="Times New Roman" panose="02020603050405020304" pitchFamily="18" charset="0"/>
                <a:sym typeface="Symbol" panose="05050102010706020507" pitchFamily="18" charset="2"/>
              </a:rPr>
              <a:t>.</a:t>
            </a:r>
          </a:p>
        </p:txBody>
      </p:sp>
      <p:sp>
        <p:nvSpPr>
          <p:cNvPr id="1312778" name="Text Box 10">
            <a:extLst>
              <a:ext uri="{FF2B5EF4-FFF2-40B4-BE49-F238E27FC236}">
                <a16:creationId xmlns="" xmlns:a16="http://schemas.microsoft.com/office/drawing/2014/main" id="{E6106E88-1268-41F0-856D-95F8AF34E242}"/>
              </a:ext>
            </a:extLst>
          </p:cNvPr>
          <p:cNvSpPr txBox="1">
            <a:spLocks noChangeArrowheads="1"/>
          </p:cNvSpPr>
          <p:nvPr/>
        </p:nvSpPr>
        <p:spPr bwMode="auto">
          <a:xfrm>
            <a:off x="5999163" y="5549900"/>
            <a:ext cx="2224087" cy="885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2600" dirty="0">
                <a:latin typeface="Times New Roman" panose="02020603050405020304" pitchFamily="18" charset="0"/>
              </a:rPr>
              <a:t>Use Table 6 in Appendix B.</a:t>
            </a:r>
            <a:endParaRPr lang="en-US" altLang="en-US" sz="2600" dirty="0">
              <a:latin typeface="Times New Roman" panose="02020603050405020304" pitchFamily="18" charset="0"/>
              <a:sym typeface="Symbol" panose="05050102010706020507" pitchFamily="18" charset="2"/>
            </a:endParaRPr>
          </a:p>
        </p:txBody>
      </p:sp>
      <p:sp>
        <p:nvSpPr>
          <p:cNvPr id="1312780" name="Text Box 12">
            <a:extLst>
              <a:ext uri="{FF2B5EF4-FFF2-40B4-BE49-F238E27FC236}">
                <a16:creationId xmlns="" xmlns:a16="http://schemas.microsoft.com/office/drawing/2014/main" id="{F268C0AA-874A-456F-A73B-F5F3066E699B}"/>
              </a:ext>
            </a:extLst>
          </p:cNvPr>
          <p:cNvSpPr txBox="1">
            <a:spLocks noChangeArrowheads="1"/>
          </p:cNvSpPr>
          <p:nvPr/>
        </p:nvSpPr>
        <p:spPr bwMode="auto">
          <a:xfrm>
            <a:off x="5999163" y="5099050"/>
            <a:ext cx="1679575" cy="48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2600" dirty="0" err="1">
                <a:latin typeface="Times New Roman" panose="02020603050405020304" pitchFamily="18" charset="0"/>
                <a:sym typeface="Symbol" panose="05050102010706020507" pitchFamily="18" charset="2"/>
              </a:rPr>
              <a:t>d.f.</a:t>
            </a:r>
            <a:r>
              <a:rPr lang="en-US" altLang="en-US" sz="2600" dirty="0">
                <a:latin typeface="Times New Roman" panose="02020603050405020304" pitchFamily="18" charset="0"/>
                <a:sym typeface="Symbol" panose="05050102010706020507" pitchFamily="18" charset="2"/>
              </a:rPr>
              <a:t> = </a:t>
            </a:r>
            <a:r>
              <a:rPr lang="en-US" altLang="en-US" sz="2600" i="1" dirty="0">
                <a:latin typeface="Times New Roman" panose="02020603050405020304" pitchFamily="18" charset="0"/>
                <a:sym typeface="Symbol" panose="05050102010706020507" pitchFamily="18" charset="2"/>
              </a:rPr>
              <a:t>n</a:t>
            </a:r>
            <a:r>
              <a:rPr lang="en-US" altLang="en-US" sz="2600" dirty="0">
                <a:latin typeface="Times New Roman" panose="02020603050405020304" pitchFamily="18" charset="0"/>
                <a:sym typeface="Symbol" panose="05050102010706020507" pitchFamily="18" charset="2"/>
              </a:rPr>
              <a:t> – 1 </a:t>
            </a:r>
          </a:p>
        </p:txBody>
      </p:sp>
      <p:sp>
        <p:nvSpPr>
          <p:cNvPr id="25608" name="Text Box 26">
            <a:extLst>
              <a:ext uri="{FF2B5EF4-FFF2-40B4-BE49-F238E27FC236}">
                <a16:creationId xmlns="" xmlns:a16="http://schemas.microsoft.com/office/drawing/2014/main" id="{F92F7322-1F9D-4188-B601-4999DF97ECBF}"/>
              </a:ext>
            </a:extLst>
          </p:cNvPr>
          <p:cNvSpPr txBox="1">
            <a:spLocks noChangeArrowheads="1"/>
          </p:cNvSpPr>
          <p:nvPr/>
        </p:nvSpPr>
        <p:spPr bwMode="auto">
          <a:xfrm>
            <a:off x="350838" y="1531938"/>
            <a:ext cx="8240712" cy="533400"/>
          </a:xfrm>
          <a:prstGeom prst="rect">
            <a:avLst/>
          </a:prstGeom>
          <a:solidFill>
            <a:srgbClr val="0070C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2800" b="1" i="1">
                <a:solidFill>
                  <a:schemeClr val="bg1"/>
                </a:solidFill>
                <a:latin typeface="Times New Roman" panose="02020603050405020304" pitchFamily="18" charset="0"/>
              </a:rPr>
              <a:t>    In Words					In Symbols</a:t>
            </a:r>
            <a:endParaRPr lang="el-GR" altLang="en-US" sz="2800" b="1" i="1">
              <a:solidFill>
                <a:schemeClr val="bg1"/>
              </a:solidFill>
              <a:latin typeface="Times New Roman" panose="02020603050405020304" pitchFamily="18" charset="0"/>
              <a:sym typeface="Symbol" panose="05050102010706020507" pitchFamily="18" charset="2"/>
            </a:endParaRPr>
          </a:p>
        </p:txBody>
      </p:sp>
      <p:sp>
        <p:nvSpPr>
          <p:cNvPr id="25609" name="Footer Placeholder 2">
            <a:extLst>
              <a:ext uri="{FF2B5EF4-FFF2-40B4-BE49-F238E27FC236}">
                <a16:creationId xmlns="" xmlns:a16="http://schemas.microsoft.com/office/drawing/2014/main" id="{E648E597-B2BB-4F7B-8638-14D02DFA36BB}"/>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200"/>
              <a:t>.</a:t>
            </a:r>
          </a:p>
        </p:txBody>
      </p:sp>
    </p:spTree>
    <p:extLst>
      <p:ext uri="{BB962C8B-B14F-4D97-AF65-F5344CB8AC3E}">
        <p14:creationId xmlns:p14="http://schemas.microsoft.com/office/powerpoint/2010/main" val="126904020"/>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12772">
                                            <p:txEl>
                                              <p:pRg st="1" end="1"/>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5604"/>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312772">
                                            <p:txEl>
                                              <p:pRg st="2" end="2"/>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31277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312772">
                                            <p:txEl>
                                              <p:pRg st="3" end="3"/>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312780"/>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1312772">
                                            <p:txEl>
                                              <p:pRg st="4" end="4"/>
                                            </p:txEl>
                                          </p:spTgt>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31277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04" grpId="0"/>
      <p:bldP spid="1312777" grpId="0"/>
      <p:bldP spid="1312778" grpId="0"/>
      <p:bldP spid="1312780"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7649" name="Rectangle 2">
                <a:extLst>
                  <a:ext uri="{FF2B5EF4-FFF2-40B4-BE49-F238E27FC236}">
                    <a16:creationId xmlns="" xmlns:a16="http://schemas.microsoft.com/office/drawing/2014/main" id="{76BAB456-BDAB-4617-BBD3-10B902323FB2}"/>
                  </a:ext>
                </a:extLst>
              </p:cNvPr>
              <p:cNvSpPr>
                <a:spLocks noGrp="1" noChangeArrowheads="1"/>
              </p:cNvSpPr>
              <p:nvPr>
                <p:ph type="title"/>
              </p:nvPr>
            </p:nvSpPr>
            <p:spPr>
              <a:xfrm>
                <a:off x="330200" y="173038"/>
                <a:ext cx="8582025" cy="1143000"/>
              </a:xfrm>
            </p:spPr>
            <p:txBody>
              <a:bodyPr/>
              <a:lstStyle/>
              <a:p>
                <a:r>
                  <a:rPr lang="en-US" altLang="en-US" dirty="0"/>
                  <a:t>Using the </a:t>
                </a:r>
                <a:r>
                  <a:rPr lang="el-GR" altLang="en-US" i="1" dirty="0">
                    <a:latin typeface="Times New Roman" panose="02020603050405020304" pitchFamily="18" charset="0"/>
                  </a:rPr>
                  <a:t>χ</a:t>
                </a:r>
                <a:r>
                  <a:rPr lang="en-US" altLang="en-US" baseline="30000" dirty="0"/>
                  <a:t>2</a:t>
                </a:r>
                <a:r>
                  <a:rPr lang="en-US" altLang="en-US" dirty="0"/>
                  <a:t>-Test for a Variance </a:t>
                </a:r>
                <a14:m>
                  <m:oMath xmlns:m="http://schemas.openxmlformats.org/officeDocument/2006/math">
                    <m:r>
                      <a:rPr lang="en-US" altLang="en-US" i="1">
                        <a:latin typeface="Cambria Math" panose="02040503050406030204" pitchFamily="18" charset="0"/>
                        <a:ea typeface="Cambria Math" panose="02040503050406030204" pitchFamily="18" charset="0"/>
                      </a:rPr>
                      <m:t>𝝈</m:t>
                    </m:r>
                  </m:oMath>
                </a14:m>
                <a:r>
                  <a:rPr lang="en-US" altLang="en-US" baseline="30000" dirty="0"/>
                  <a:t>2 </a:t>
                </a:r>
                <a:r>
                  <a:rPr lang="en-US" altLang="en-US" dirty="0"/>
                  <a:t>or Standard Deviation </a:t>
                </a:r>
                <a14:m>
                  <m:oMath xmlns:m="http://schemas.openxmlformats.org/officeDocument/2006/math">
                    <m:r>
                      <a:rPr lang="en-US" altLang="en-US" i="1">
                        <a:latin typeface="Cambria Math" panose="02040503050406030204" pitchFamily="18" charset="0"/>
                        <a:ea typeface="Cambria Math" panose="02040503050406030204" pitchFamily="18" charset="0"/>
                      </a:rPr>
                      <m:t>𝝈</m:t>
                    </m:r>
                  </m:oMath>
                </a14:m>
                <a:endParaRPr lang="en-US" altLang="en-US" i="1" dirty="0"/>
              </a:p>
            </p:txBody>
          </p:sp>
        </mc:Choice>
        <mc:Fallback xmlns="">
          <p:sp>
            <p:nvSpPr>
              <p:cNvPr id="27649" name="Rectangle 2">
                <a:extLst>
                  <a:ext uri="{FF2B5EF4-FFF2-40B4-BE49-F238E27FC236}">
                    <a16:creationId xmlns:a16="http://schemas.microsoft.com/office/drawing/2014/main" id="{76BAB456-BDAB-4617-BBD3-10B902323FB2}"/>
                  </a:ext>
                </a:extLst>
              </p:cNvPr>
              <p:cNvSpPr>
                <a:spLocks noGrp="1" noRot="1" noChangeAspect="1" noMove="1" noResize="1" noEditPoints="1" noAdjustHandles="1" noChangeArrowheads="1" noChangeShapeType="1" noTextEdit="1"/>
              </p:cNvSpPr>
              <p:nvPr>
                <p:ph type="title"/>
              </p:nvPr>
            </p:nvSpPr>
            <p:spPr>
              <a:xfrm>
                <a:off x="330200" y="173038"/>
                <a:ext cx="8582025" cy="1143000"/>
              </a:xfrm>
              <a:blipFill>
                <a:blip r:embed="rId4"/>
                <a:stretch>
                  <a:fillRect l="-2202" t="-23936" r="-4048" b="-37766"/>
                </a:stretch>
              </a:blipFill>
            </p:spPr>
            <p:txBody>
              <a:bodyPr/>
              <a:lstStyle/>
              <a:p>
                <a:r>
                  <a:rPr lang="en-US">
                    <a:noFill/>
                  </a:rPr>
                  <a:t> </a:t>
                </a:r>
              </a:p>
            </p:txBody>
          </p:sp>
        </mc:Fallback>
      </mc:AlternateContent>
      <p:sp>
        <p:nvSpPr>
          <p:cNvPr id="11" name="Text Box 7">
            <a:extLst>
              <a:ext uri="{FF2B5EF4-FFF2-40B4-BE49-F238E27FC236}">
                <a16:creationId xmlns="" xmlns:a16="http://schemas.microsoft.com/office/drawing/2014/main" id="{62332794-30B8-4B86-AC44-2D0F24A9861A}"/>
              </a:ext>
            </a:extLst>
          </p:cNvPr>
          <p:cNvSpPr txBox="1">
            <a:spLocks noChangeArrowheads="1"/>
          </p:cNvSpPr>
          <p:nvPr/>
        </p:nvSpPr>
        <p:spPr bwMode="auto">
          <a:xfrm>
            <a:off x="347663" y="1930400"/>
            <a:ext cx="5119687" cy="4353499"/>
          </a:xfrm>
          <a:prstGeom prst="rect">
            <a:avLst/>
          </a:prstGeom>
          <a:noFill/>
          <a:ln w="9525" algn="ctr">
            <a:noFill/>
            <a:miter lim="800000"/>
            <a:headEnd/>
            <a:tailEnd/>
          </a:ln>
        </p:spPr>
        <p:txBody>
          <a:bodyPr>
            <a:spAutoFit/>
          </a:bodyPr>
          <a:lstStyle/>
          <a:p>
            <a:pPr marL="514350" indent="-514350">
              <a:spcBef>
                <a:spcPct val="55000"/>
              </a:spcBef>
              <a:buClr>
                <a:schemeClr val="accent1"/>
              </a:buClr>
              <a:buFont typeface="+mj-lt"/>
              <a:buAutoNum type="arabicPeriod" startAt="6"/>
              <a:defRPr/>
            </a:pPr>
            <a:r>
              <a:rPr lang="en-US" sz="2600" dirty="0">
                <a:latin typeface="Times New Roman" pitchFamily="18" charset="0"/>
                <a:ea typeface="+mn-ea"/>
                <a:cs typeface="Arial" charset="0"/>
                <a:sym typeface="Symbol" pitchFamily="18" charset="2"/>
              </a:rPr>
              <a:t>Determine the rejection region(s).</a:t>
            </a:r>
          </a:p>
          <a:p>
            <a:pPr marL="457200" indent="-457200">
              <a:spcBef>
                <a:spcPct val="55000"/>
              </a:spcBef>
              <a:buClr>
                <a:schemeClr val="accent1"/>
              </a:buClr>
              <a:buFontTx/>
              <a:buAutoNum type="arabicPeriod" startAt="6"/>
              <a:defRPr/>
            </a:pPr>
            <a:r>
              <a:rPr lang="en-US" sz="2600" dirty="0">
                <a:latin typeface="Times New Roman" pitchFamily="18" charset="0"/>
                <a:ea typeface="+mn-ea"/>
                <a:cs typeface="Arial" charset="0"/>
                <a:sym typeface="Symbol" pitchFamily="18" charset="2"/>
              </a:rPr>
              <a:t>Find the standardized test statistic and sketch the sampling distribution .</a:t>
            </a:r>
          </a:p>
          <a:p>
            <a:pPr marL="457200" indent="-457200">
              <a:spcBef>
                <a:spcPct val="55000"/>
              </a:spcBef>
              <a:buClr>
                <a:schemeClr val="accent1"/>
              </a:buClr>
              <a:buFontTx/>
              <a:buAutoNum type="arabicPeriod" startAt="6"/>
              <a:defRPr/>
            </a:pPr>
            <a:r>
              <a:rPr lang="en-US" sz="2600" dirty="0">
                <a:latin typeface="Times New Roman" pitchFamily="18" charset="0"/>
                <a:ea typeface="+mn-ea"/>
                <a:cs typeface="Arial" charset="0"/>
                <a:sym typeface="Symbol" pitchFamily="18" charset="2"/>
              </a:rPr>
              <a:t>Make a decision to reject or fail to reject the null hypothesis.</a:t>
            </a:r>
          </a:p>
          <a:p>
            <a:pPr marL="457200" indent="-457200">
              <a:spcBef>
                <a:spcPct val="55000"/>
              </a:spcBef>
              <a:buClr>
                <a:schemeClr val="accent1"/>
              </a:buClr>
              <a:buFontTx/>
              <a:buAutoNum type="arabicPeriod" startAt="6"/>
              <a:defRPr/>
            </a:pPr>
            <a:r>
              <a:rPr lang="en-US" sz="2600" dirty="0">
                <a:latin typeface="Times New Roman" pitchFamily="18" charset="0"/>
                <a:ea typeface="+mn-ea"/>
                <a:cs typeface="Arial" charset="0"/>
                <a:sym typeface="Symbol" pitchFamily="18" charset="2"/>
              </a:rPr>
              <a:t>Interpret the decision in the context of the original claim.</a:t>
            </a:r>
          </a:p>
        </p:txBody>
      </p:sp>
      <p:sp>
        <p:nvSpPr>
          <p:cNvPr id="27651" name="Text Box 26">
            <a:extLst>
              <a:ext uri="{FF2B5EF4-FFF2-40B4-BE49-F238E27FC236}">
                <a16:creationId xmlns="" xmlns:a16="http://schemas.microsoft.com/office/drawing/2014/main" id="{0A2FDF01-3C7A-49F2-9CBC-135C0A60B552}"/>
              </a:ext>
            </a:extLst>
          </p:cNvPr>
          <p:cNvSpPr txBox="1">
            <a:spLocks noChangeArrowheads="1"/>
          </p:cNvSpPr>
          <p:nvPr/>
        </p:nvSpPr>
        <p:spPr bwMode="auto">
          <a:xfrm>
            <a:off x="350838" y="1397000"/>
            <a:ext cx="8240712" cy="533400"/>
          </a:xfrm>
          <a:prstGeom prst="rect">
            <a:avLst/>
          </a:prstGeom>
          <a:solidFill>
            <a:srgbClr val="0070C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2800" b="1" i="1">
                <a:solidFill>
                  <a:schemeClr val="bg1"/>
                </a:solidFill>
                <a:latin typeface="Times New Roman" panose="02020603050405020304" pitchFamily="18" charset="0"/>
              </a:rPr>
              <a:t>    In Words					In Symbols</a:t>
            </a:r>
            <a:endParaRPr lang="el-GR" altLang="en-US" sz="2800" b="1" i="1">
              <a:solidFill>
                <a:schemeClr val="bg1"/>
              </a:solidFill>
              <a:latin typeface="Times New Roman" panose="02020603050405020304" pitchFamily="18" charset="0"/>
              <a:sym typeface="Symbol" panose="05050102010706020507" pitchFamily="18" charset="2"/>
            </a:endParaRPr>
          </a:p>
        </p:txBody>
      </p:sp>
      <p:sp>
        <p:nvSpPr>
          <p:cNvPr id="27652" name="Footer Placeholder 2">
            <a:extLst>
              <a:ext uri="{FF2B5EF4-FFF2-40B4-BE49-F238E27FC236}">
                <a16:creationId xmlns="" xmlns:a16="http://schemas.microsoft.com/office/drawing/2014/main" id="{9D91953A-BB55-4491-B527-D8B36B4F2204}"/>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200"/>
              <a:t>.</a:t>
            </a:r>
          </a:p>
        </p:txBody>
      </p:sp>
      <p:graphicFrame>
        <p:nvGraphicFramePr>
          <p:cNvPr id="13" name="Object 8">
            <a:extLst>
              <a:ext uri="{FF2B5EF4-FFF2-40B4-BE49-F238E27FC236}">
                <a16:creationId xmlns="" xmlns:a16="http://schemas.microsoft.com/office/drawing/2014/main" id="{543D46F8-FE4F-44D6-9BD3-B85D3AC5FB93}"/>
              </a:ext>
            </a:extLst>
          </p:cNvPr>
          <p:cNvGraphicFramePr>
            <a:graphicFrameLocks noGrp="1" noChangeAspect="1"/>
          </p:cNvGraphicFramePr>
          <p:nvPr>
            <p:ph idx="1"/>
            <p:extLst>
              <p:ext uri="{D42A27DB-BD31-4B8C-83A1-F6EECF244321}">
                <p14:modId xmlns:p14="http://schemas.microsoft.com/office/powerpoint/2010/main" val="3106279359"/>
              </p:ext>
            </p:extLst>
          </p:nvPr>
        </p:nvGraphicFramePr>
        <p:xfrm>
          <a:off x="6203950" y="2983199"/>
          <a:ext cx="1651000" cy="749300"/>
        </p:xfrm>
        <a:graphic>
          <a:graphicData uri="http://schemas.openxmlformats.org/presentationml/2006/ole">
            <mc:AlternateContent xmlns:mc="http://schemas.openxmlformats.org/markup-compatibility/2006">
              <mc:Choice xmlns:v="urn:schemas-microsoft-com:vml" Requires="v">
                <p:oleObj spid="_x0000_s5154" name="Equation" r:id="rId5" imgW="1651000" imgH="749300" progId="Equation.DSMT4">
                  <p:embed/>
                </p:oleObj>
              </mc:Choice>
              <mc:Fallback>
                <p:oleObj name="Equation" r:id="rId5" imgW="1651000" imgH="749300" progId="Equation.DSMT4">
                  <p:embed/>
                  <p:pic>
                    <p:nvPicPr>
                      <p:cNvPr id="13" name="Object 8">
                        <a:extLst>
                          <a:ext uri="{FF2B5EF4-FFF2-40B4-BE49-F238E27FC236}">
                            <a16:creationId xmlns="" xmlns:a16="http://schemas.microsoft.com/office/drawing/2014/main" id="{543D46F8-FE4F-44D6-9BD3-B85D3AC5FB93}"/>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203950" y="2983199"/>
                        <a:ext cx="1651000" cy="749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0" name="Text Box 6">
            <a:extLst>
              <a:ext uri="{FF2B5EF4-FFF2-40B4-BE49-F238E27FC236}">
                <a16:creationId xmlns="" xmlns:a16="http://schemas.microsoft.com/office/drawing/2014/main" id="{0ABE55C1-B123-4F15-B0FA-39768CDB4C62}"/>
              </a:ext>
            </a:extLst>
          </p:cNvPr>
          <p:cNvSpPr txBox="1">
            <a:spLocks noChangeArrowheads="1"/>
          </p:cNvSpPr>
          <p:nvPr/>
        </p:nvSpPr>
        <p:spPr bwMode="auto">
          <a:xfrm>
            <a:off x="5759450" y="4106863"/>
            <a:ext cx="3152775" cy="1692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2600">
                <a:latin typeface="Times New Roman" panose="02020603050405020304" pitchFamily="18" charset="0"/>
              </a:rPr>
              <a:t>If </a:t>
            </a:r>
            <a:r>
              <a:rPr lang="el-GR" altLang="en-US" sz="2600" i="1">
                <a:latin typeface="Times New Roman" panose="02020603050405020304" pitchFamily="18" charset="0"/>
              </a:rPr>
              <a:t>χ</a:t>
            </a:r>
            <a:r>
              <a:rPr lang="en-US" altLang="en-US" sz="2600" baseline="30000">
                <a:latin typeface="Times New Roman" panose="02020603050405020304" pitchFamily="18" charset="0"/>
              </a:rPr>
              <a:t>2</a:t>
            </a:r>
            <a:r>
              <a:rPr lang="en-US" altLang="en-US" sz="2600">
                <a:latin typeface="Times New Roman" panose="02020603050405020304" pitchFamily="18" charset="0"/>
              </a:rPr>
              <a:t> is in the rejection region, reject </a:t>
            </a:r>
            <a:r>
              <a:rPr lang="en-US" altLang="en-US" sz="2600" i="1">
                <a:latin typeface="Times New Roman" panose="02020603050405020304" pitchFamily="18" charset="0"/>
              </a:rPr>
              <a:t>H</a:t>
            </a:r>
            <a:r>
              <a:rPr lang="en-US" altLang="en-US" sz="2600" baseline="-25000">
                <a:latin typeface="Times New Roman" panose="02020603050405020304" pitchFamily="18" charset="0"/>
              </a:rPr>
              <a:t>0</a:t>
            </a:r>
            <a:r>
              <a:rPr lang="en-US" altLang="en-US" sz="2600">
                <a:latin typeface="Times New Roman" panose="02020603050405020304" pitchFamily="18" charset="0"/>
              </a:rPr>
              <a:t>.  Otherwise, fail to reject </a:t>
            </a:r>
            <a:r>
              <a:rPr lang="en-US" altLang="en-US" sz="2600" i="1">
                <a:latin typeface="Times New Roman" panose="02020603050405020304" pitchFamily="18" charset="0"/>
              </a:rPr>
              <a:t>H</a:t>
            </a:r>
            <a:r>
              <a:rPr lang="en-US" altLang="en-US" sz="2600" baseline="-25000">
                <a:latin typeface="Times New Roman" panose="02020603050405020304" pitchFamily="18" charset="0"/>
              </a:rPr>
              <a:t>0</a:t>
            </a:r>
            <a:r>
              <a:rPr lang="en-US" altLang="en-US" sz="2600">
                <a:latin typeface="Times New Roman" panose="02020603050405020304" pitchFamily="18" charset="0"/>
              </a:rPr>
              <a:t>.</a:t>
            </a:r>
          </a:p>
        </p:txBody>
      </p:sp>
    </p:spTree>
    <p:extLst>
      <p:ext uri="{BB962C8B-B14F-4D97-AF65-F5344CB8AC3E}">
        <p14:creationId xmlns:p14="http://schemas.microsoft.com/office/powerpoint/2010/main" val="785207110"/>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xEl>
                                              <p:pRg st="1" end="1"/>
                                            </p:txEl>
                                          </p:spTgt>
                                        </p:tgtEl>
                                        <p:attrNameLst>
                                          <p:attrName>style.visibility</p:attrName>
                                        </p:attrNameLst>
                                      </p:cBhvr>
                                      <p:to>
                                        <p:strVal val="visible"/>
                                      </p:to>
                                    </p:set>
                                  </p:childTnLst>
                                </p:cTn>
                              </p:par>
                            </p:childTnLst>
                          </p:cTn>
                        </p:par>
                        <p:par>
                          <p:cTn id="7" fill="hold" nodeType="afterGroup">
                            <p:stCondLst>
                              <p:cond delay="0"/>
                            </p:stCondLst>
                            <p:childTnLst>
                              <p:par>
                                <p:cTn id="8" presetID="1" presetClass="entr" presetSubtype="0" fill="hold" nodeType="afterEffect">
                                  <p:stCondLst>
                                    <p:cond delay="0"/>
                                  </p:stCondLst>
                                  <p:childTnLst>
                                    <p:set>
                                      <p:cBhvr>
                                        <p:cTn id="9" dur="1" fill="hold">
                                          <p:stCondLst>
                                            <p:cond delay="0"/>
                                          </p:stCondLst>
                                        </p:cTn>
                                        <p:tgtEl>
                                          <p:spTgt spid="13"/>
                                        </p:tgtEl>
                                        <p:attrNameLst>
                                          <p:attrName>style.visibility</p:attrName>
                                        </p:attrNameLst>
                                      </p:cBhvr>
                                      <p:to>
                                        <p:strVal val="visible"/>
                                      </p:to>
                                    </p:set>
                                  </p:childTnLst>
                                </p:cTn>
                              </p:par>
                            </p:childTnLst>
                          </p:cTn>
                        </p:par>
                      </p:childTnLst>
                    </p:cTn>
                  </p:par>
                  <p:par>
                    <p:cTn id="10" fill="hold" nodeType="clickPar">
                      <p:stCondLst>
                        <p:cond delay="indefinite"/>
                      </p:stCondLst>
                      <p:childTnLst>
                        <p:par>
                          <p:cTn id="11" fill="hold" nodeType="withGroup">
                            <p:stCondLst>
                              <p:cond delay="0"/>
                            </p:stCondLst>
                            <p:childTnLst>
                              <p:par>
                                <p:cTn id="12" presetID="1" presetClass="entr" presetSubtype="0" fill="hold" grpId="0" nodeType="clickEffect">
                                  <p:stCondLst>
                                    <p:cond delay="0"/>
                                  </p:stCondLst>
                                  <p:childTnLst>
                                    <p:set>
                                      <p:cBhvr>
                                        <p:cTn id="13" dur="1" fill="hold">
                                          <p:stCondLst>
                                            <p:cond delay="0"/>
                                          </p:stCondLst>
                                        </p:cTn>
                                        <p:tgtEl>
                                          <p:spTgt spid="11">
                                            <p:txEl>
                                              <p:pRg st="2" end="2"/>
                                            </p:txEl>
                                          </p:spTgt>
                                        </p:tgtEl>
                                        <p:attrNameLst>
                                          <p:attrName>style.visibility</p:attrName>
                                        </p:attrNameLst>
                                      </p:cBhvr>
                                      <p:to>
                                        <p:strVal val="visible"/>
                                      </p:to>
                                    </p:set>
                                  </p:childTnLst>
                                </p:cTn>
                              </p:par>
                            </p:childTnLst>
                          </p:cTn>
                        </p:par>
                        <p:par>
                          <p:cTn id="14" fill="hold" nodeType="afterGroup">
                            <p:stCondLst>
                              <p:cond delay="0"/>
                            </p:stCondLst>
                            <p:childTnLst>
                              <p:par>
                                <p:cTn id="15" presetID="1" presetClass="entr" presetSubtype="0" fill="hold" grpId="0" nodeType="afterEffect">
                                  <p:stCondLst>
                                    <p:cond delay="0"/>
                                  </p:stCondLst>
                                  <p:childTnLst>
                                    <p:set>
                                      <p:cBhvr>
                                        <p:cTn id="16" dur="1" fill="hold">
                                          <p:stCondLst>
                                            <p:cond delay="0"/>
                                          </p:stCondLst>
                                        </p:cTn>
                                        <p:tgtEl>
                                          <p:spTgt spid="10"/>
                                        </p:tgtEl>
                                        <p:attrNameLst>
                                          <p:attrName>style.visibility</p:attrName>
                                        </p:attrNameLst>
                                      </p:cBhvr>
                                      <p:to>
                                        <p:strVal val="visible"/>
                                      </p:to>
                                    </p:set>
                                  </p:childTnLst>
                                </p:cTn>
                              </p:par>
                            </p:childTnLst>
                          </p:cTn>
                        </p:par>
                      </p:childTnLst>
                    </p:cTn>
                  </p:par>
                  <p:par>
                    <p:cTn id="17" fill="hold" nodeType="clickPar">
                      <p:stCondLst>
                        <p:cond delay="indefinite"/>
                      </p:stCondLst>
                      <p:childTnLst>
                        <p:par>
                          <p:cTn id="18" fill="hold" nodeType="withGroup">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11">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uild="p"/>
      <p:bldP spid="10"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2710560F-16DA-4D8A-A63D-1375806CCF03}"/>
              </a:ext>
            </a:extLst>
          </p:cNvPr>
          <p:cNvSpPr>
            <a:spLocks noGrp="1"/>
          </p:cNvSpPr>
          <p:nvPr>
            <p:ph type="title"/>
          </p:nvPr>
        </p:nvSpPr>
        <p:spPr/>
        <p:txBody>
          <a:bodyPr/>
          <a:lstStyle/>
          <a:p>
            <a:pPr>
              <a:defRPr/>
            </a:pPr>
            <a:r>
              <a:rPr lang="en-US" dirty="0">
                <a:solidFill>
                  <a:schemeClr val="accent3"/>
                </a:solidFill>
                <a:ea typeface="+mj-ea"/>
              </a:rPr>
              <a:t>Example: Hypothesis Test for the Population Variance</a:t>
            </a:r>
          </a:p>
        </p:txBody>
      </p:sp>
      <p:sp>
        <p:nvSpPr>
          <p:cNvPr id="29698" name="Content Placeholder 2">
            <a:extLst>
              <a:ext uri="{FF2B5EF4-FFF2-40B4-BE49-F238E27FC236}">
                <a16:creationId xmlns="" xmlns:a16="http://schemas.microsoft.com/office/drawing/2014/main" id="{C535E6DE-AB4D-40CE-8D27-E9BACFA5F1E4}"/>
              </a:ext>
            </a:extLst>
          </p:cNvPr>
          <p:cNvSpPr>
            <a:spLocks noGrp="1"/>
          </p:cNvSpPr>
          <p:nvPr>
            <p:ph idx="1"/>
          </p:nvPr>
        </p:nvSpPr>
        <p:spPr/>
        <p:txBody>
          <a:bodyPr/>
          <a:lstStyle/>
          <a:p>
            <a:pPr marL="0" indent="0">
              <a:buFont typeface="Arial" panose="020B0604020202020204" pitchFamily="34" charset="0"/>
              <a:buNone/>
            </a:pPr>
            <a:r>
              <a:rPr lang="en-US" altLang="en-US"/>
              <a:t>A dairy processing company claims that the variance of the amount of fat in the whole milk processed by the company is no more than 0.25. You suspect this is wrong and find that a random sample of 41 milk  containers has a variance of 0.27. At </a:t>
            </a:r>
            <a:r>
              <a:rPr lang="el-GR" altLang="en-US" i="1"/>
              <a:t>α</a:t>
            </a:r>
            <a:r>
              <a:rPr lang="en-US" altLang="en-US"/>
              <a:t> = 0.05, is there enough evidence to reject the company</a:t>
            </a:r>
            <a:r>
              <a:rPr lang="ja-JP" altLang="en-US"/>
              <a:t>’</a:t>
            </a:r>
            <a:r>
              <a:rPr lang="en-US" altLang="ja-JP"/>
              <a:t>s claim? Assume the population is normally distributed. </a:t>
            </a:r>
          </a:p>
          <a:p>
            <a:pPr marL="0" indent="0">
              <a:buFont typeface="Arial" panose="020B0604020202020204" pitchFamily="34" charset="0"/>
              <a:buNone/>
            </a:pPr>
            <a:endParaRPr lang="en-US" altLang="en-US"/>
          </a:p>
        </p:txBody>
      </p:sp>
      <p:sp>
        <p:nvSpPr>
          <p:cNvPr id="29700" name="Footer Placeholder 2">
            <a:extLst>
              <a:ext uri="{FF2B5EF4-FFF2-40B4-BE49-F238E27FC236}">
                <a16:creationId xmlns="" xmlns:a16="http://schemas.microsoft.com/office/drawing/2014/main" id="{B59DF333-F7A0-44A0-8316-EA351082391A}"/>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200"/>
              <a:t>.</a:t>
            </a:r>
          </a:p>
        </p:txBody>
      </p:sp>
    </p:spTree>
    <p:extLst>
      <p:ext uri="{BB962C8B-B14F-4D97-AF65-F5344CB8AC3E}">
        <p14:creationId xmlns:p14="http://schemas.microsoft.com/office/powerpoint/2010/main" val="2998060174"/>
      </p:ext>
    </p:extLst>
  </p:cSld>
  <p:clrMapOvr>
    <a:masterClrMapping/>
  </p:clrMapOvr>
  <p:transition>
    <p:wipe dir="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 xmlns:a16="http://schemas.microsoft.com/office/drawing/2014/main" id="{A94C9ABD-71E7-47E3-B061-B08484CA758D}"/>
              </a:ext>
            </a:extLst>
          </p:cNvPr>
          <p:cNvSpPr>
            <a:spLocks noGrp="1"/>
          </p:cNvSpPr>
          <p:nvPr>
            <p:ph idx="1"/>
          </p:nvPr>
        </p:nvSpPr>
        <p:spPr/>
        <p:txBody>
          <a:bodyPr/>
          <a:lstStyle/>
          <a:p>
            <a:pPr marL="0" indent="0">
              <a:buNone/>
            </a:pPr>
            <a:r>
              <a:rPr lang="en-US" b="1" dirty="0">
                <a:solidFill>
                  <a:schemeClr val="accent3"/>
                </a:solidFill>
              </a:rPr>
              <a:t>Solution:</a:t>
            </a:r>
          </a:p>
          <a:p>
            <a:pPr marL="0" indent="0">
              <a:buNone/>
            </a:pPr>
            <a:r>
              <a:rPr lang="en-US" dirty="0"/>
              <a:t>Because the sample is random and the population is normally distributed, you can use the chi-square test. The claim is “the variance is no more than 0.25.”So, the null and alternative hypotheses are</a:t>
            </a:r>
          </a:p>
          <a:p>
            <a:pPr marL="0" indent="0" algn="ctr">
              <a:buNone/>
            </a:pPr>
            <a:r>
              <a:rPr lang="en-US" i="1" dirty="0"/>
              <a:t>H</a:t>
            </a:r>
            <a:r>
              <a:rPr lang="en-US" baseline="-25000" dirty="0"/>
              <a:t>0</a:t>
            </a:r>
            <a:r>
              <a:rPr lang="en-US" dirty="0"/>
              <a:t>: s</a:t>
            </a:r>
            <a:r>
              <a:rPr lang="en-US" baseline="30000" dirty="0"/>
              <a:t>2</a:t>
            </a:r>
            <a:r>
              <a:rPr lang="en-US" dirty="0"/>
              <a:t> </a:t>
            </a:r>
            <a:r>
              <a:rPr lang="en-US" dirty="0">
                <a:sym typeface="Symbol" panose="05050102010706020507" pitchFamily="18" charset="2"/>
              </a:rPr>
              <a:t></a:t>
            </a:r>
            <a:r>
              <a:rPr lang="en-US" dirty="0"/>
              <a:t> 0.25 </a:t>
            </a:r>
            <a:r>
              <a:rPr lang="en-US" dirty="0">
                <a:solidFill>
                  <a:srgbClr val="C00000"/>
                </a:solidFill>
              </a:rPr>
              <a:t>(Claim) </a:t>
            </a:r>
            <a:r>
              <a:rPr lang="en-US" dirty="0"/>
              <a:t>and </a:t>
            </a:r>
            <a:r>
              <a:rPr lang="en-US" i="1" dirty="0"/>
              <a:t>H</a:t>
            </a:r>
            <a:r>
              <a:rPr lang="en-US" i="1" baseline="-25000" dirty="0"/>
              <a:t>a</a:t>
            </a:r>
            <a:r>
              <a:rPr lang="en-US" dirty="0"/>
              <a:t>: s</a:t>
            </a:r>
            <a:r>
              <a:rPr lang="en-US" baseline="30000" dirty="0"/>
              <a:t>2</a:t>
            </a:r>
            <a:r>
              <a:rPr lang="en-US" dirty="0"/>
              <a:t> &gt; 0.25.</a:t>
            </a:r>
          </a:p>
          <a:p>
            <a:pPr marL="0" indent="0">
              <a:buNone/>
            </a:pPr>
            <a:r>
              <a:rPr lang="en-US" dirty="0"/>
              <a:t>The test is a right-tailed test, the level of significance is </a:t>
            </a:r>
            <a:r>
              <a:rPr lang="en-US" i="1" dirty="0">
                <a:latin typeface="Symbol" panose="05050102010706020507" pitchFamily="18" charset="2"/>
              </a:rPr>
              <a:t>a</a:t>
            </a:r>
            <a:r>
              <a:rPr lang="en-US" dirty="0"/>
              <a:t> = 0.05, and the degrees of freedom are </a:t>
            </a:r>
            <a:r>
              <a:rPr lang="en-US" dirty="0" err="1">
                <a:solidFill>
                  <a:srgbClr val="C00000"/>
                </a:solidFill>
              </a:rPr>
              <a:t>d.f.</a:t>
            </a:r>
            <a:r>
              <a:rPr lang="en-US" dirty="0">
                <a:solidFill>
                  <a:srgbClr val="C00000"/>
                </a:solidFill>
              </a:rPr>
              <a:t> = 41 – 1 = 40.</a:t>
            </a:r>
          </a:p>
        </p:txBody>
      </p:sp>
      <p:sp>
        <p:nvSpPr>
          <p:cNvPr id="6" name="Title 5">
            <a:extLst>
              <a:ext uri="{FF2B5EF4-FFF2-40B4-BE49-F238E27FC236}">
                <a16:creationId xmlns="" xmlns:a16="http://schemas.microsoft.com/office/drawing/2014/main" id="{EA27E3E4-5041-44E5-9E31-EA2DB68DF268}"/>
              </a:ext>
            </a:extLst>
          </p:cNvPr>
          <p:cNvSpPr>
            <a:spLocks noGrp="1"/>
          </p:cNvSpPr>
          <p:nvPr>
            <p:ph type="title"/>
          </p:nvPr>
        </p:nvSpPr>
        <p:spPr/>
        <p:txBody>
          <a:bodyPr/>
          <a:lstStyle/>
          <a:p>
            <a:pPr>
              <a:defRPr/>
            </a:pPr>
            <a:r>
              <a:rPr lang="en-US" dirty="0">
                <a:solidFill>
                  <a:schemeClr val="accent3"/>
                </a:solidFill>
                <a:ea typeface="+mj-ea"/>
              </a:rPr>
              <a:t>Solution: Hypothesis Test for the Population Variance</a:t>
            </a:r>
            <a:endParaRPr lang="en-US" dirty="0">
              <a:ea typeface="+mj-ea"/>
            </a:endParaRPr>
          </a:p>
        </p:txBody>
      </p:sp>
      <p:sp>
        <p:nvSpPr>
          <p:cNvPr id="30734" name="Footer Placeholder 2">
            <a:extLst>
              <a:ext uri="{FF2B5EF4-FFF2-40B4-BE49-F238E27FC236}">
                <a16:creationId xmlns="" xmlns:a16="http://schemas.microsoft.com/office/drawing/2014/main" id="{8CFC00AA-DE96-4498-86CE-9A666659DAAC}"/>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200"/>
              <a:t>.</a:t>
            </a:r>
          </a:p>
        </p:txBody>
      </p:sp>
    </p:spTree>
    <p:extLst>
      <p:ext uri="{BB962C8B-B14F-4D97-AF65-F5344CB8AC3E}">
        <p14:creationId xmlns:p14="http://schemas.microsoft.com/office/powerpoint/2010/main" val="2573370562"/>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4" name="Content Placeholder 3">
                <a:extLst>
                  <a:ext uri="{FF2B5EF4-FFF2-40B4-BE49-F238E27FC236}">
                    <a16:creationId xmlns="" xmlns:a16="http://schemas.microsoft.com/office/drawing/2014/main" id="{A94C9ABD-71E7-47E3-B061-B08484CA758D}"/>
                  </a:ext>
                </a:extLst>
              </p:cNvPr>
              <p:cNvSpPr>
                <a:spLocks noGrp="1"/>
              </p:cNvSpPr>
              <p:nvPr>
                <p:ph idx="1"/>
              </p:nvPr>
            </p:nvSpPr>
            <p:spPr/>
            <p:txBody>
              <a:bodyPr/>
              <a:lstStyle/>
              <a:p>
                <a:pPr marL="0" indent="0">
                  <a:buNone/>
                </a:pPr>
                <a:r>
                  <a:rPr lang="en-US" dirty="0" smtClean="0"/>
                  <a:t>Using Table 6, the critical value is </a:t>
                </a:r>
                <a:r>
                  <a:rPr lang="en-US" i="1" dirty="0">
                    <a:solidFill>
                      <a:srgbClr val="C00000"/>
                    </a:solidFill>
                    <a:sym typeface="Symbol" panose="05050102010706020507" pitchFamily="18" charset="2"/>
                  </a:rPr>
                  <a:t></a:t>
                </a:r>
                <a:r>
                  <a:rPr lang="en-US" baseline="-25000" dirty="0">
                    <a:solidFill>
                      <a:srgbClr val="C00000"/>
                    </a:solidFill>
                    <a:sym typeface="Symbol" panose="05050102010706020507" pitchFamily="18" charset="2"/>
                  </a:rPr>
                  <a:t>0</a:t>
                </a:r>
                <a:r>
                  <a:rPr lang="en-US" baseline="30000" dirty="0">
                    <a:solidFill>
                      <a:srgbClr val="C00000"/>
                    </a:solidFill>
                    <a:sym typeface="Symbol" panose="05050102010706020507" pitchFamily="18" charset="2"/>
                  </a:rPr>
                  <a:t>2</a:t>
                </a:r>
                <a:r>
                  <a:rPr lang="en-US" dirty="0">
                    <a:solidFill>
                      <a:srgbClr val="C00000"/>
                    </a:solidFill>
                  </a:rPr>
                  <a:t> = 55.758</a:t>
                </a:r>
                <a:r>
                  <a:rPr lang="en-US" dirty="0"/>
                  <a:t>.</a:t>
                </a:r>
              </a:p>
              <a:p>
                <a:pPr marL="0" indent="0">
                  <a:buNone/>
                </a:pPr>
                <a:r>
                  <a:rPr lang="en-US" dirty="0"/>
                  <a:t>The rejection region is </a:t>
                </a:r>
                <a:r>
                  <a:rPr lang="en-US" i="1" dirty="0">
                    <a:sym typeface="Symbol" panose="05050102010706020507" pitchFamily="18" charset="2"/>
                  </a:rPr>
                  <a:t></a:t>
                </a:r>
                <a:r>
                  <a:rPr lang="en-US" baseline="30000" dirty="0"/>
                  <a:t>2</a:t>
                </a:r>
                <a:r>
                  <a:rPr lang="en-US" dirty="0"/>
                  <a:t> &gt; 55.758. The standardized test statistic is</a:t>
                </a:r>
              </a:p>
              <a:p>
                <a:pPr marL="457200" lvl="1" indent="0">
                  <a:buNone/>
                </a:pPr>
                <a:r>
                  <a:rPr lang="en-US" i="1" dirty="0">
                    <a:solidFill>
                      <a:srgbClr val="C00000"/>
                    </a:solidFill>
                    <a:sym typeface="Symbol" panose="05050102010706020507" pitchFamily="18" charset="2"/>
                  </a:rPr>
                  <a:t></a:t>
                </a:r>
                <a:r>
                  <a:rPr lang="en-US" baseline="30000" dirty="0">
                    <a:solidFill>
                      <a:srgbClr val="C00000"/>
                    </a:solidFill>
                  </a:rPr>
                  <a:t>2</a:t>
                </a:r>
                <a:r>
                  <a:rPr lang="en-US" dirty="0">
                    <a:solidFill>
                      <a:srgbClr val="C00000"/>
                    </a:solidFill>
                  </a:rPr>
                  <a:t> = </a:t>
                </a:r>
                <a14:m>
                  <m:oMath xmlns:m="http://schemas.openxmlformats.org/officeDocument/2006/math">
                    <m:f>
                      <m:fPr>
                        <m:ctrlPr>
                          <a:rPr lang="en-US" i="1" smtClean="0">
                            <a:solidFill>
                              <a:srgbClr val="C00000"/>
                            </a:solidFill>
                            <a:latin typeface="Cambria Math" panose="02040503050406030204" pitchFamily="18" charset="0"/>
                          </a:rPr>
                        </m:ctrlPr>
                      </m:fPr>
                      <m:num>
                        <m:r>
                          <m:rPr>
                            <m:nor/>
                          </m:rPr>
                          <a:rPr lang="en-US" dirty="0">
                            <a:solidFill>
                              <a:srgbClr val="C00000"/>
                            </a:solidFill>
                          </a:rPr>
                          <m:t>(</m:t>
                        </m:r>
                        <m:r>
                          <m:rPr>
                            <m:nor/>
                          </m:rPr>
                          <a:rPr lang="en-US" i="1" dirty="0">
                            <a:solidFill>
                              <a:srgbClr val="C00000"/>
                            </a:solidFill>
                          </a:rPr>
                          <m:t>n</m:t>
                        </m:r>
                        <m:r>
                          <m:rPr>
                            <m:nor/>
                          </m:rPr>
                          <a:rPr lang="en-US" i="1" dirty="0">
                            <a:solidFill>
                              <a:srgbClr val="C00000"/>
                            </a:solidFill>
                          </a:rPr>
                          <m:t> </m:t>
                        </m:r>
                        <m:r>
                          <m:rPr>
                            <m:nor/>
                          </m:rPr>
                          <a:rPr lang="en-US" dirty="0">
                            <a:solidFill>
                              <a:srgbClr val="C00000"/>
                            </a:solidFill>
                          </a:rPr>
                          <m:t>– 1)</m:t>
                        </m:r>
                        <m:r>
                          <m:rPr>
                            <m:nor/>
                          </m:rPr>
                          <a:rPr lang="en-US" i="1" dirty="0">
                            <a:solidFill>
                              <a:srgbClr val="C00000"/>
                            </a:solidFill>
                          </a:rPr>
                          <m:t>s</m:t>
                        </m:r>
                        <m:r>
                          <m:rPr>
                            <m:nor/>
                          </m:rPr>
                          <a:rPr lang="en-US" baseline="30000" dirty="0">
                            <a:solidFill>
                              <a:srgbClr val="C00000"/>
                            </a:solidFill>
                          </a:rPr>
                          <m:t>2</m:t>
                        </m:r>
                      </m:num>
                      <m:den>
                        <m:r>
                          <m:rPr>
                            <m:nor/>
                          </m:rPr>
                          <a:rPr lang="en-US" i="1" dirty="0">
                            <a:solidFill>
                              <a:srgbClr val="C00000"/>
                            </a:solidFill>
                            <a:latin typeface="Symbol" panose="05050102010706020507" pitchFamily="18" charset="2"/>
                          </a:rPr>
                          <m:t>s</m:t>
                        </m:r>
                        <m:r>
                          <m:rPr>
                            <m:nor/>
                          </m:rPr>
                          <a:rPr lang="en-US" baseline="30000" dirty="0">
                            <a:solidFill>
                              <a:srgbClr val="C00000"/>
                            </a:solidFill>
                          </a:rPr>
                          <m:t>2</m:t>
                        </m:r>
                      </m:den>
                    </m:f>
                  </m:oMath>
                </a14:m>
                <a:r>
                  <a:rPr lang="en-US" dirty="0">
                    <a:solidFill>
                      <a:srgbClr val="C00000"/>
                    </a:solidFill>
                  </a:rPr>
                  <a:t> 		Use the chi-square test.</a:t>
                </a:r>
              </a:p>
              <a:p>
                <a:pPr marL="457200" lvl="1" indent="0">
                  <a:buNone/>
                </a:pPr>
                <a:r>
                  <a:rPr lang="en-US" dirty="0">
                    <a:solidFill>
                      <a:srgbClr val="C00000"/>
                    </a:solidFill>
                  </a:rPr>
                  <a:t>    = </a:t>
                </a:r>
                <a14:m>
                  <m:oMath xmlns:m="http://schemas.openxmlformats.org/officeDocument/2006/math">
                    <m:f>
                      <m:fPr>
                        <m:ctrlPr>
                          <a:rPr lang="en-US" i="1" smtClean="0">
                            <a:solidFill>
                              <a:srgbClr val="C00000"/>
                            </a:solidFill>
                            <a:latin typeface="Cambria Math" panose="02040503050406030204" pitchFamily="18" charset="0"/>
                          </a:rPr>
                        </m:ctrlPr>
                      </m:fPr>
                      <m:num>
                        <m:r>
                          <m:rPr>
                            <m:nor/>
                          </m:rPr>
                          <a:rPr lang="en-US" dirty="0">
                            <a:solidFill>
                              <a:srgbClr val="C00000"/>
                            </a:solidFill>
                            <a:latin typeface="+mn-lt"/>
                          </a:rPr>
                          <m:t>(41 – 1)</m:t>
                        </m:r>
                        <m:r>
                          <m:rPr>
                            <m:nor/>
                          </m:rPr>
                          <a:rPr lang="en-US" b="0" i="0" dirty="0" smtClean="0">
                            <a:solidFill>
                              <a:srgbClr val="C00000"/>
                            </a:solidFill>
                            <a:latin typeface="+mn-lt"/>
                          </a:rPr>
                          <m:t>(0.27)</m:t>
                        </m:r>
                      </m:num>
                      <m:den>
                        <m:r>
                          <m:rPr>
                            <m:nor/>
                          </m:rPr>
                          <a:rPr lang="en-US" dirty="0">
                            <a:solidFill>
                              <a:srgbClr val="C00000"/>
                            </a:solidFill>
                            <a:latin typeface="+mn-lt"/>
                          </a:rPr>
                          <m:t>0.25</m:t>
                        </m:r>
                      </m:den>
                    </m:f>
                  </m:oMath>
                </a14:m>
                <a:r>
                  <a:rPr lang="en-US" dirty="0">
                    <a:solidFill>
                      <a:srgbClr val="C00000"/>
                    </a:solidFill>
                  </a:rPr>
                  <a:t> 	Assume </a:t>
                </a:r>
                <a14:m>
                  <m:oMath xmlns:m="http://schemas.openxmlformats.org/officeDocument/2006/math">
                    <m:r>
                      <m:rPr>
                        <m:nor/>
                      </m:rPr>
                      <a:rPr lang="en-US" i="1" dirty="0">
                        <a:solidFill>
                          <a:srgbClr val="C00000"/>
                        </a:solidFill>
                        <a:latin typeface="Symbol" panose="05050102010706020507" pitchFamily="18" charset="2"/>
                      </a:rPr>
                      <m:t>s</m:t>
                    </m:r>
                    <m:r>
                      <m:rPr>
                        <m:nor/>
                      </m:rPr>
                      <a:rPr lang="en-US" baseline="30000" dirty="0">
                        <a:solidFill>
                          <a:srgbClr val="C00000"/>
                        </a:solidFill>
                      </a:rPr>
                      <m:t>2</m:t>
                    </m:r>
                  </m:oMath>
                </a14:m>
                <a:r>
                  <a:rPr lang="en-US" dirty="0">
                    <a:solidFill>
                      <a:srgbClr val="C00000"/>
                    </a:solidFill>
                  </a:rPr>
                  <a:t> = 0.25.</a:t>
                </a:r>
              </a:p>
              <a:p>
                <a:pPr marL="457200" lvl="1" indent="0">
                  <a:buNone/>
                </a:pPr>
                <a:r>
                  <a:rPr lang="en-US" dirty="0">
                    <a:solidFill>
                      <a:srgbClr val="C00000"/>
                    </a:solidFill>
                  </a:rPr>
                  <a:t>    = 43.2.</a:t>
                </a:r>
              </a:p>
            </p:txBody>
          </p:sp>
        </mc:Choice>
        <mc:Fallback xmlns="">
          <p:sp>
            <p:nvSpPr>
              <p:cNvPr id="4" name="Content Placeholder 3">
                <a:extLst>
                  <a:ext uri="{FF2B5EF4-FFF2-40B4-BE49-F238E27FC236}">
                    <a16:creationId xmlns:a16="http://schemas.microsoft.com/office/drawing/2014/main" xmlns:a14="http://schemas.microsoft.com/office/drawing/2010/main" xmlns="" id="{A94C9ABD-71E7-47E3-B061-B08484CA758D}"/>
                  </a:ext>
                </a:extLst>
              </p:cNvPr>
              <p:cNvSpPr>
                <a:spLocks noGrp="1" noRot="1" noChangeAspect="1" noMove="1" noResize="1" noEditPoints="1" noAdjustHandles="1" noChangeArrowheads="1" noChangeShapeType="1" noTextEdit="1"/>
              </p:cNvSpPr>
              <p:nvPr>
                <p:ph idx="1"/>
              </p:nvPr>
            </p:nvSpPr>
            <p:spPr>
              <a:blipFill rotWithShape="1">
                <a:blip r:embed="rId2"/>
                <a:stretch>
                  <a:fillRect l="-1481" t="-1348"/>
                </a:stretch>
              </a:blipFill>
            </p:spPr>
            <p:txBody>
              <a:bodyPr/>
              <a:lstStyle/>
              <a:p>
                <a:r>
                  <a:rPr lang="en-US">
                    <a:noFill/>
                  </a:rPr>
                  <a:t> </a:t>
                </a:r>
              </a:p>
            </p:txBody>
          </p:sp>
        </mc:Fallback>
      </mc:AlternateContent>
      <p:sp>
        <p:nvSpPr>
          <p:cNvPr id="6" name="Title 5">
            <a:extLst>
              <a:ext uri="{FF2B5EF4-FFF2-40B4-BE49-F238E27FC236}">
                <a16:creationId xmlns="" xmlns:a16="http://schemas.microsoft.com/office/drawing/2014/main" id="{EA27E3E4-5041-44E5-9E31-EA2DB68DF268}"/>
              </a:ext>
            </a:extLst>
          </p:cNvPr>
          <p:cNvSpPr>
            <a:spLocks noGrp="1"/>
          </p:cNvSpPr>
          <p:nvPr>
            <p:ph type="title"/>
          </p:nvPr>
        </p:nvSpPr>
        <p:spPr/>
        <p:txBody>
          <a:bodyPr/>
          <a:lstStyle/>
          <a:p>
            <a:pPr>
              <a:defRPr/>
            </a:pPr>
            <a:r>
              <a:rPr lang="en-US" dirty="0">
                <a:solidFill>
                  <a:schemeClr val="accent3"/>
                </a:solidFill>
                <a:ea typeface="+mj-ea"/>
              </a:rPr>
              <a:t>Solution: Hypothesis Test for the Population Variance</a:t>
            </a:r>
            <a:endParaRPr lang="en-US" dirty="0">
              <a:ea typeface="+mj-ea"/>
            </a:endParaRPr>
          </a:p>
        </p:txBody>
      </p:sp>
      <p:sp>
        <p:nvSpPr>
          <p:cNvPr id="30734" name="Footer Placeholder 2">
            <a:extLst>
              <a:ext uri="{FF2B5EF4-FFF2-40B4-BE49-F238E27FC236}">
                <a16:creationId xmlns="" xmlns:a16="http://schemas.microsoft.com/office/drawing/2014/main" id="{8CFC00AA-DE96-4498-86CE-9A666659DAAC}"/>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200"/>
              <a:t>.</a:t>
            </a:r>
          </a:p>
        </p:txBody>
      </p:sp>
    </p:spTree>
    <p:extLst>
      <p:ext uri="{BB962C8B-B14F-4D97-AF65-F5344CB8AC3E}">
        <p14:creationId xmlns:p14="http://schemas.microsoft.com/office/powerpoint/2010/main" val="2081297082"/>
      </p:ext>
    </p:extLst>
  </p:cSld>
  <p:clrMapOvr>
    <a:masterClrMapping/>
  </p:clrMapOvr>
  <p:transition>
    <p:wipe dir="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 xmlns:a16="http://schemas.microsoft.com/office/drawing/2014/main" id="{A94C9ABD-71E7-47E3-B061-B08484CA758D}"/>
              </a:ext>
            </a:extLst>
          </p:cNvPr>
          <p:cNvSpPr>
            <a:spLocks noGrp="1"/>
          </p:cNvSpPr>
          <p:nvPr>
            <p:ph idx="1"/>
          </p:nvPr>
        </p:nvSpPr>
        <p:spPr/>
        <p:txBody>
          <a:bodyPr/>
          <a:lstStyle/>
          <a:p>
            <a:pPr marL="0" indent="0">
              <a:buNone/>
            </a:pPr>
            <a:r>
              <a:rPr lang="en-US" dirty="0"/>
              <a:t>The figure shows the location of the rejection region and the standardized test statistic </a:t>
            </a:r>
            <a:r>
              <a:rPr lang="en-US" i="1" dirty="0">
                <a:sym typeface="Symbol" panose="05050102010706020507" pitchFamily="18" charset="2"/>
              </a:rPr>
              <a:t></a:t>
            </a:r>
            <a:r>
              <a:rPr lang="en-US" baseline="30000" dirty="0"/>
              <a:t>2</a:t>
            </a:r>
            <a:r>
              <a:rPr lang="en-US" dirty="0"/>
              <a:t>. Because </a:t>
            </a:r>
            <a:r>
              <a:rPr lang="en-US" i="1" dirty="0">
                <a:sym typeface="Symbol" panose="05050102010706020507" pitchFamily="18" charset="2"/>
              </a:rPr>
              <a:t></a:t>
            </a:r>
            <a:r>
              <a:rPr lang="en-US" baseline="30000" dirty="0"/>
              <a:t>2</a:t>
            </a:r>
            <a:r>
              <a:rPr lang="en-US" dirty="0"/>
              <a:t> is not in the rejection region, you </a:t>
            </a:r>
            <a:r>
              <a:rPr lang="en-US" dirty="0">
                <a:solidFill>
                  <a:srgbClr val="C00000"/>
                </a:solidFill>
              </a:rPr>
              <a:t>fail to reject the null hypothesis.</a:t>
            </a:r>
          </a:p>
        </p:txBody>
      </p:sp>
      <p:sp>
        <p:nvSpPr>
          <p:cNvPr id="6" name="Title 5">
            <a:extLst>
              <a:ext uri="{FF2B5EF4-FFF2-40B4-BE49-F238E27FC236}">
                <a16:creationId xmlns="" xmlns:a16="http://schemas.microsoft.com/office/drawing/2014/main" id="{EA27E3E4-5041-44E5-9E31-EA2DB68DF268}"/>
              </a:ext>
            </a:extLst>
          </p:cNvPr>
          <p:cNvSpPr>
            <a:spLocks noGrp="1"/>
          </p:cNvSpPr>
          <p:nvPr>
            <p:ph type="title"/>
          </p:nvPr>
        </p:nvSpPr>
        <p:spPr/>
        <p:txBody>
          <a:bodyPr/>
          <a:lstStyle/>
          <a:p>
            <a:pPr>
              <a:defRPr/>
            </a:pPr>
            <a:r>
              <a:rPr lang="en-US" dirty="0">
                <a:solidFill>
                  <a:schemeClr val="accent3"/>
                </a:solidFill>
                <a:ea typeface="+mj-ea"/>
              </a:rPr>
              <a:t>Solution: Hypothesis Test for the Population Variance</a:t>
            </a:r>
            <a:endParaRPr lang="en-US" dirty="0">
              <a:ea typeface="+mj-ea"/>
            </a:endParaRPr>
          </a:p>
        </p:txBody>
      </p:sp>
      <p:sp>
        <p:nvSpPr>
          <p:cNvPr id="30734" name="Footer Placeholder 2">
            <a:extLst>
              <a:ext uri="{FF2B5EF4-FFF2-40B4-BE49-F238E27FC236}">
                <a16:creationId xmlns="" xmlns:a16="http://schemas.microsoft.com/office/drawing/2014/main" id="{8CFC00AA-DE96-4498-86CE-9A666659DAAC}"/>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200"/>
              <a:t>.</a:t>
            </a:r>
          </a:p>
        </p:txBody>
      </p:sp>
      <p:pic>
        <p:nvPicPr>
          <p:cNvPr id="5" name="Picture 4" descr="A close up of a logo&#10;&#10;Description generated with very high confidence">
            <a:extLst>
              <a:ext uri="{FF2B5EF4-FFF2-40B4-BE49-F238E27FC236}">
                <a16:creationId xmlns="" xmlns:a16="http://schemas.microsoft.com/office/drawing/2014/main" id="{4708CF8B-F387-4BB7-A45B-77EA82B6E3C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586184" y="3158611"/>
            <a:ext cx="3817628" cy="3150114"/>
          </a:xfrm>
          <a:prstGeom prst="rect">
            <a:avLst/>
          </a:prstGeom>
        </p:spPr>
      </p:pic>
    </p:spTree>
    <p:extLst>
      <p:ext uri="{BB962C8B-B14F-4D97-AF65-F5344CB8AC3E}">
        <p14:creationId xmlns:p14="http://schemas.microsoft.com/office/powerpoint/2010/main" val="2766295264"/>
      </p:ext>
    </p:extLst>
  </p:cSld>
  <p:clrMapOvr>
    <a:masterClrMapping/>
  </p:clrMapOvr>
  <p:transition>
    <p:wipe dir="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 xmlns:a16="http://schemas.microsoft.com/office/drawing/2014/main" id="{A94C9ABD-71E7-47E3-B061-B08484CA758D}"/>
              </a:ext>
            </a:extLst>
          </p:cNvPr>
          <p:cNvSpPr>
            <a:spLocks noGrp="1"/>
          </p:cNvSpPr>
          <p:nvPr>
            <p:ph idx="1"/>
          </p:nvPr>
        </p:nvSpPr>
        <p:spPr>
          <a:xfrm>
            <a:off x="341697" y="1723496"/>
            <a:ext cx="3835667" cy="2378954"/>
          </a:xfrm>
        </p:spPr>
        <p:txBody>
          <a:bodyPr/>
          <a:lstStyle/>
          <a:p>
            <a:pPr marL="0" indent="0">
              <a:buNone/>
            </a:pPr>
            <a:r>
              <a:rPr lang="en-US" dirty="0"/>
              <a:t>You can check your answer using technology, as shown. Note that the test statistic, 43.2, is the same as what you found.</a:t>
            </a:r>
            <a:endParaRPr lang="en-US" dirty="0">
              <a:solidFill>
                <a:srgbClr val="C00000"/>
              </a:solidFill>
            </a:endParaRPr>
          </a:p>
        </p:txBody>
      </p:sp>
      <p:sp>
        <p:nvSpPr>
          <p:cNvPr id="6" name="Title 5">
            <a:extLst>
              <a:ext uri="{FF2B5EF4-FFF2-40B4-BE49-F238E27FC236}">
                <a16:creationId xmlns="" xmlns:a16="http://schemas.microsoft.com/office/drawing/2014/main" id="{EA27E3E4-5041-44E5-9E31-EA2DB68DF268}"/>
              </a:ext>
            </a:extLst>
          </p:cNvPr>
          <p:cNvSpPr>
            <a:spLocks noGrp="1"/>
          </p:cNvSpPr>
          <p:nvPr>
            <p:ph type="title"/>
          </p:nvPr>
        </p:nvSpPr>
        <p:spPr/>
        <p:txBody>
          <a:bodyPr/>
          <a:lstStyle/>
          <a:p>
            <a:pPr>
              <a:defRPr/>
            </a:pPr>
            <a:r>
              <a:rPr lang="en-US" dirty="0">
                <a:solidFill>
                  <a:schemeClr val="accent3"/>
                </a:solidFill>
                <a:ea typeface="+mj-ea"/>
              </a:rPr>
              <a:t>Solution: Hypothesis Test for the Population Variance</a:t>
            </a:r>
            <a:endParaRPr lang="en-US" dirty="0">
              <a:ea typeface="+mj-ea"/>
            </a:endParaRPr>
          </a:p>
        </p:txBody>
      </p:sp>
      <p:sp>
        <p:nvSpPr>
          <p:cNvPr id="30734" name="Footer Placeholder 2">
            <a:extLst>
              <a:ext uri="{FF2B5EF4-FFF2-40B4-BE49-F238E27FC236}">
                <a16:creationId xmlns="" xmlns:a16="http://schemas.microsoft.com/office/drawing/2014/main" id="{8CFC00AA-DE96-4498-86CE-9A666659DAAC}"/>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200"/>
              <a:t>.</a:t>
            </a:r>
          </a:p>
        </p:txBody>
      </p:sp>
      <p:pic>
        <p:nvPicPr>
          <p:cNvPr id="3" name="Picture 2" descr="A screenshot of a cell phone&#10;&#10;Description generated with very high confidence">
            <a:extLst>
              <a:ext uri="{FF2B5EF4-FFF2-40B4-BE49-F238E27FC236}">
                <a16:creationId xmlns="" xmlns:a16="http://schemas.microsoft.com/office/drawing/2014/main" id="{1AFB68BE-C66C-4B0A-A00D-097848FBD51A}"/>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223256" y="1701506"/>
            <a:ext cx="4699363" cy="2504639"/>
          </a:xfrm>
          <a:prstGeom prst="rect">
            <a:avLst/>
          </a:prstGeom>
        </p:spPr>
      </p:pic>
      <p:sp>
        <p:nvSpPr>
          <p:cNvPr id="7" name="Rectangle 6">
            <a:extLst>
              <a:ext uri="{FF2B5EF4-FFF2-40B4-BE49-F238E27FC236}">
                <a16:creationId xmlns="" xmlns:a16="http://schemas.microsoft.com/office/drawing/2014/main" id="{0F91CC73-73FA-4EA0-B8AE-994D7B0AF280}"/>
              </a:ext>
            </a:extLst>
          </p:cNvPr>
          <p:cNvSpPr/>
          <p:nvPr/>
        </p:nvSpPr>
        <p:spPr>
          <a:xfrm>
            <a:off x="409074" y="4419716"/>
            <a:ext cx="8513545" cy="1815882"/>
          </a:xfrm>
          <a:prstGeom prst="rect">
            <a:avLst/>
          </a:prstGeom>
        </p:spPr>
        <p:txBody>
          <a:bodyPr wrap="square">
            <a:spAutoFit/>
          </a:bodyPr>
          <a:lstStyle/>
          <a:p>
            <a:r>
              <a:rPr lang="en-US" sz="2800" dirty="0">
                <a:latin typeface="TimesTenLTStd-Roman"/>
              </a:rPr>
              <a:t>There is not enough evidence at the 5% level of significance to reject the company’s claim that the variance of the amount of fat in the whole milk is no more than 0.25.</a:t>
            </a:r>
            <a:endParaRPr lang="en-US" sz="2800" dirty="0"/>
          </a:p>
        </p:txBody>
      </p:sp>
    </p:spTree>
    <p:extLst>
      <p:ext uri="{BB962C8B-B14F-4D97-AF65-F5344CB8AC3E}">
        <p14:creationId xmlns:p14="http://schemas.microsoft.com/office/powerpoint/2010/main" val="3988565445"/>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9" name="Title 1">
            <a:extLst>
              <a:ext uri="{FF2B5EF4-FFF2-40B4-BE49-F238E27FC236}">
                <a16:creationId xmlns="" xmlns:a16="http://schemas.microsoft.com/office/drawing/2014/main" id="{88F4C544-4C49-431A-88C9-006762A1FC24}"/>
              </a:ext>
            </a:extLst>
          </p:cNvPr>
          <p:cNvSpPr>
            <a:spLocks noGrp="1"/>
          </p:cNvSpPr>
          <p:nvPr>
            <p:ph type="title"/>
          </p:nvPr>
        </p:nvSpPr>
        <p:spPr/>
        <p:txBody>
          <a:bodyPr/>
          <a:lstStyle/>
          <a:p>
            <a:pPr eaLnBrk="1" hangingPunct="1"/>
            <a:r>
              <a:rPr lang="en-US" altLang="en-US"/>
              <a:t>Chapter Outline</a:t>
            </a:r>
          </a:p>
        </p:txBody>
      </p:sp>
      <p:sp>
        <p:nvSpPr>
          <p:cNvPr id="3" name="Content Placeholder 2">
            <a:extLst>
              <a:ext uri="{FF2B5EF4-FFF2-40B4-BE49-F238E27FC236}">
                <a16:creationId xmlns="" xmlns:a16="http://schemas.microsoft.com/office/drawing/2014/main" id="{75DF961F-1900-4747-8417-7BEBE8899182}"/>
              </a:ext>
            </a:extLst>
          </p:cNvPr>
          <p:cNvSpPr>
            <a:spLocks noGrp="1"/>
          </p:cNvSpPr>
          <p:nvPr>
            <p:ph idx="1"/>
          </p:nvPr>
        </p:nvSpPr>
        <p:spPr/>
        <p:txBody>
          <a:bodyPr/>
          <a:lstStyle/>
          <a:p>
            <a:pPr eaLnBrk="1" hangingPunct="1">
              <a:buFont typeface="Arial" charset="0"/>
              <a:buChar char="•"/>
              <a:defRPr/>
            </a:pPr>
            <a:r>
              <a:rPr lang="en-US" dirty="0">
                <a:ea typeface="+mn-ea"/>
              </a:rPr>
              <a:t>7.1 Introduction to Hypothesis Testing</a:t>
            </a:r>
          </a:p>
          <a:p>
            <a:pPr eaLnBrk="1" hangingPunct="1">
              <a:buFont typeface="Arial" charset="0"/>
              <a:buChar char="•"/>
              <a:defRPr/>
            </a:pPr>
            <a:r>
              <a:rPr lang="en-US" dirty="0">
                <a:ea typeface="+mn-ea"/>
              </a:rPr>
              <a:t>7.2 Hypothesis Testing for the Mean (</a:t>
            </a:r>
            <a:r>
              <a:rPr lang="en-US" i="1" dirty="0">
                <a:ea typeface="+mn-ea"/>
                <a:sym typeface="Symbol"/>
              </a:rPr>
              <a:t></a:t>
            </a:r>
            <a:r>
              <a:rPr lang="en-US" dirty="0">
                <a:ea typeface="+mn-ea"/>
                <a:sym typeface="Symbol"/>
              </a:rPr>
              <a:t> Known</a:t>
            </a:r>
            <a:r>
              <a:rPr lang="en-US" dirty="0">
                <a:ea typeface="+mn-ea"/>
              </a:rPr>
              <a:t>)</a:t>
            </a:r>
          </a:p>
          <a:p>
            <a:pPr eaLnBrk="1" hangingPunct="1">
              <a:buFont typeface="Arial" charset="0"/>
              <a:buChar char="•"/>
              <a:defRPr/>
            </a:pPr>
            <a:r>
              <a:rPr lang="en-US" dirty="0">
                <a:ea typeface="+mn-ea"/>
              </a:rPr>
              <a:t>7.3 Hypothesis Testing for the Mean (</a:t>
            </a:r>
            <a:r>
              <a:rPr lang="en-US" i="1" dirty="0">
                <a:ea typeface="+mn-ea"/>
                <a:sym typeface="Symbol"/>
              </a:rPr>
              <a:t></a:t>
            </a:r>
            <a:r>
              <a:rPr lang="en-US" dirty="0">
                <a:ea typeface="+mn-ea"/>
                <a:sym typeface="Symbol"/>
              </a:rPr>
              <a:t> Unknown</a:t>
            </a:r>
            <a:r>
              <a:rPr lang="en-US" dirty="0">
                <a:ea typeface="+mn-ea"/>
              </a:rPr>
              <a:t>)</a:t>
            </a:r>
          </a:p>
          <a:p>
            <a:pPr eaLnBrk="1" hangingPunct="1">
              <a:buFont typeface="Arial" charset="0"/>
              <a:buChar char="•"/>
              <a:defRPr/>
            </a:pPr>
            <a:r>
              <a:rPr lang="en-US" dirty="0">
                <a:ea typeface="+mn-ea"/>
              </a:rPr>
              <a:t>7.4 Hypothesis Testing for Proportions</a:t>
            </a:r>
          </a:p>
          <a:p>
            <a:pPr marL="398463" indent="-398463" eaLnBrk="1" hangingPunct="1">
              <a:buFont typeface="Arial" charset="0"/>
              <a:buChar char="•"/>
              <a:defRPr/>
            </a:pPr>
            <a:r>
              <a:rPr lang="en-US" dirty="0">
                <a:ea typeface="+mn-ea"/>
              </a:rPr>
              <a:t>7.5 Hypothesis Testing for Variance and Standard</a:t>
            </a:r>
            <a:br>
              <a:rPr lang="en-US" dirty="0">
                <a:ea typeface="+mn-ea"/>
              </a:rPr>
            </a:br>
            <a:r>
              <a:rPr lang="en-US" dirty="0">
                <a:ea typeface="+mn-ea"/>
              </a:rPr>
              <a:t>      Deviation</a:t>
            </a:r>
          </a:p>
        </p:txBody>
      </p:sp>
      <p:sp>
        <p:nvSpPr>
          <p:cNvPr id="12291" name="Footer Placeholder 2">
            <a:extLst>
              <a:ext uri="{FF2B5EF4-FFF2-40B4-BE49-F238E27FC236}">
                <a16:creationId xmlns="" xmlns:a16="http://schemas.microsoft.com/office/drawing/2014/main" id="{AD9C8B73-53A9-4EEF-8F21-CF8244C85EB4}"/>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200"/>
              <a:t>.</a:t>
            </a:r>
          </a:p>
        </p:txBody>
      </p:sp>
    </p:spTree>
    <p:extLst>
      <p:ext uri="{BB962C8B-B14F-4D97-AF65-F5344CB8AC3E}">
        <p14:creationId xmlns:p14="http://schemas.microsoft.com/office/powerpoint/2010/main" val="272640967"/>
      </p:ext>
    </p:extLst>
  </p:cSld>
  <p:clrMapOvr>
    <a:masterClrMapping/>
  </p:clrMapOvr>
  <p:transition>
    <p:wipe dir="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19E9EA02-C03F-4997-8D67-07E8D2D4792B}"/>
              </a:ext>
            </a:extLst>
          </p:cNvPr>
          <p:cNvSpPr>
            <a:spLocks noGrp="1"/>
          </p:cNvSpPr>
          <p:nvPr>
            <p:ph type="title"/>
          </p:nvPr>
        </p:nvSpPr>
        <p:spPr/>
        <p:txBody>
          <a:bodyPr/>
          <a:lstStyle/>
          <a:p>
            <a:pPr>
              <a:defRPr/>
            </a:pPr>
            <a:r>
              <a:rPr lang="en-US" dirty="0">
                <a:solidFill>
                  <a:schemeClr val="accent3"/>
                </a:solidFill>
                <a:ea typeface="+mj-ea"/>
              </a:rPr>
              <a:t>Example: Hypothesis Test for the Standard Deviation</a:t>
            </a:r>
          </a:p>
        </p:txBody>
      </p:sp>
      <p:sp>
        <p:nvSpPr>
          <p:cNvPr id="31746" name="Content Placeholder 2">
            <a:extLst>
              <a:ext uri="{FF2B5EF4-FFF2-40B4-BE49-F238E27FC236}">
                <a16:creationId xmlns="" xmlns:a16="http://schemas.microsoft.com/office/drawing/2014/main" id="{84CE1FA8-456F-4419-8347-29A18C4B2515}"/>
              </a:ext>
            </a:extLst>
          </p:cNvPr>
          <p:cNvSpPr>
            <a:spLocks noGrp="1"/>
          </p:cNvSpPr>
          <p:nvPr>
            <p:ph idx="1"/>
          </p:nvPr>
        </p:nvSpPr>
        <p:spPr/>
        <p:txBody>
          <a:bodyPr/>
          <a:lstStyle/>
          <a:p>
            <a:pPr marL="0" indent="0">
              <a:buFont typeface="Arial" panose="020B0604020202020204" pitchFamily="34" charset="0"/>
              <a:buNone/>
            </a:pPr>
            <a:r>
              <a:rPr lang="en-US" altLang="en-US"/>
              <a:t>A company claims that the standard deviation of the lengths of time it takes an incoming telephone call to be transferred to the correct office is less than 1.4 minutes. A random sample of 25 incoming telephone calls has a standard deviation of 1.1 minutes. At </a:t>
            </a:r>
            <a:r>
              <a:rPr lang="el-GR" altLang="en-US" i="1"/>
              <a:t>α</a:t>
            </a:r>
            <a:r>
              <a:rPr lang="en-US" altLang="en-US"/>
              <a:t> = 0.10, is there enough evidence to support the company’s claim? Assume the population is normally distributed.</a:t>
            </a:r>
          </a:p>
        </p:txBody>
      </p:sp>
      <p:sp>
        <p:nvSpPr>
          <p:cNvPr id="31747" name="Footer Placeholder 2">
            <a:extLst>
              <a:ext uri="{FF2B5EF4-FFF2-40B4-BE49-F238E27FC236}">
                <a16:creationId xmlns="" xmlns:a16="http://schemas.microsoft.com/office/drawing/2014/main" id="{60580A89-E3B5-4FA7-829D-51A68B6AB7FE}"/>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200"/>
              <a:t>.</a:t>
            </a:r>
          </a:p>
        </p:txBody>
      </p:sp>
    </p:spTree>
    <p:extLst>
      <p:ext uri="{BB962C8B-B14F-4D97-AF65-F5344CB8AC3E}">
        <p14:creationId xmlns:p14="http://schemas.microsoft.com/office/powerpoint/2010/main" val="1420676049"/>
      </p:ext>
    </p:extLst>
  </p:cSld>
  <p:clrMapOvr>
    <a:masterClrMapping/>
  </p:clrMapOvr>
  <p:transition>
    <p:wipe dir="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 xmlns:a16="http://schemas.microsoft.com/office/drawing/2014/main" id="{0A36BB77-A0C1-44C2-A532-F4AE27BB2AE0}"/>
              </a:ext>
            </a:extLst>
          </p:cNvPr>
          <p:cNvSpPr>
            <a:spLocks noGrp="1"/>
          </p:cNvSpPr>
          <p:nvPr>
            <p:ph idx="1"/>
          </p:nvPr>
        </p:nvSpPr>
        <p:spPr/>
        <p:txBody>
          <a:bodyPr/>
          <a:lstStyle/>
          <a:p>
            <a:pPr marL="0" indent="0">
              <a:buNone/>
            </a:pPr>
            <a:r>
              <a:rPr lang="en-US" dirty="0"/>
              <a:t>Because the sample is random and the population is normally distributed, you can use the chi-square test. The claim is “the standard deviation is less than 1.4 minutes.” So, the null and alternative hypotheses are</a:t>
            </a:r>
          </a:p>
          <a:p>
            <a:pPr marL="0" indent="0" algn="ctr">
              <a:buNone/>
            </a:pPr>
            <a:r>
              <a:rPr lang="en-US" i="1" dirty="0"/>
              <a:t>H</a:t>
            </a:r>
            <a:r>
              <a:rPr lang="en-US" baseline="-25000" dirty="0"/>
              <a:t>0</a:t>
            </a:r>
            <a:r>
              <a:rPr lang="en-US" dirty="0"/>
              <a:t>: </a:t>
            </a:r>
            <a:r>
              <a:rPr lang="en-US" i="1" dirty="0">
                <a:latin typeface="Symbol" panose="05050102010706020507" pitchFamily="18" charset="2"/>
              </a:rPr>
              <a:t>s</a:t>
            </a:r>
            <a:r>
              <a:rPr lang="en-US" dirty="0"/>
              <a:t> </a:t>
            </a:r>
            <a:r>
              <a:rPr lang="en-US" dirty="0">
                <a:sym typeface="Symbol" panose="05050102010706020507" pitchFamily="18" charset="2"/>
              </a:rPr>
              <a:t></a:t>
            </a:r>
            <a:r>
              <a:rPr lang="en-US" dirty="0"/>
              <a:t> 1.4 minutes and </a:t>
            </a:r>
            <a:r>
              <a:rPr lang="en-US" i="1" dirty="0"/>
              <a:t>H</a:t>
            </a:r>
            <a:r>
              <a:rPr lang="en-US" i="1" baseline="-25000" dirty="0"/>
              <a:t>a</a:t>
            </a:r>
            <a:r>
              <a:rPr lang="en-US" dirty="0"/>
              <a:t>: </a:t>
            </a:r>
            <a:r>
              <a:rPr lang="en-US" i="1" dirty="0">
                <a:latin typeface="Symbol" panose="05050102010706020507" pitchFamily="18" charset="2"/>
              </a:rPr>
              <a:t>s</a:t>
            </a:r>
            <a:r>
              <a:rPr lang="en-US" dirty="0"/>
              <a:t> &lt; 1.4 minutes. </a:t>
            </a:r>
            <a:r>
              <a:rPr lang="en-US" dirty="0">
                <a:solidFill>
                  <a:srgbClr val="C00000"/>
                </a:solidFill>
              </a:rPr>
              <a:t>(Claim)</a:t>
            </a:r>
          </a:p>
          <a:p>
            <a:pPr marL="0" indent="0">
              <a:buNone/>
            </a:pPr>
            <a:r>
              <a:rPr lang="en-US" dirty="0"/>
              <a:t>The test is a left-tailed test, the level of significance is </a:t>
            </a:r>
            <a:br>
              <a:rPr lang="en-US" dirty="0"/>
            </a:br>
            <a:r>
              <a:rPr lang="en-US" i="1" dirty="0">
                <a:latin typeface="Symbol" panose="05050102010706020507" pitchFamily="18" charset="2"/>
              </a:rPr>
              <a:t>a</a:t>
            </a:r>
            <a:r>
              <a:rPr lang="en-US" dirty="0"/>
              <a:t> = 0.10, and the degrees of freedom are</a:t>
            </a:r>
          </a:p>
          <a:p>
            <a:pPr marL="0" indent="0" algn="ctr">
              <a:buNone/>
            </a:pPr>
            <a:r>
              <a:rPr lang="en-US" dirty="0" err="1">
                <a:solidFill>
                  <a:srgbClr val="C00000"/>
                </a:solidFill>
              </a:rPr>
              <a:t>d.f.</a:t>
            </a:r>
            <a:r>
              <a:rPr lang="en-US" dirty="0">
                <a:solidFill>
                  <a:srgbClr val="C00000"/>
                </a:solidFill>
              </a:rPr>
              <a:t> = 25 – 1 = 24.</a:t>
            </a:r>
          </a:p>
        </p:txBody>
      </p:sp>
      <p:sp>
        <p:nvSpPr>
          <p:cNvPr id="6" name="Title 5">
            <a:extLst>
              <a:ext uri="{FF2B5EF4-FFF2-40B4-BE49-F238E27FC236}">
                <a16:creationId xmlns="" xmlns:a16="http://schemas.microsoft.com/office/drawing/2014/main" id="{87CDB2C6-2A52-4F8F-8C83-90E86536A4F7}"/>
              </a:ext>
            </a:extLst>
          </p:cNvPr>
          <p:cNvSpPr>
            <a:spLocks noGrp="1"/>
          </p:cNvSpPr>
          <p:nvPr>
            <p:ph type="title"/>
          </p:nvPr>
        </p:nvSpPr>
        <p:spPr/>
        <p:txBody>
          <a:bodyPr/>
          <a:lstStyle/>
          <a:p>
            <a:pPr>
              <a:defRPr/>
            </a:pPr>
            <a:r>
              <a:rPr lang="en-US" dirty="0">
                <a:solidFill>
                  <a:schemeClr val="accent3"/>
                </a:solidFill>
                <a:ea typeface="+mj-ea"/>
              </a:rPr>
              <a:t>Solution: Hypothesis Test for the Standard Deviation</a:t>
            </a:r>
            <a:endParaRPr lang="en-US" dirty="0">
              <a:ea typeface="+mj-ea"/>
            </a:endParaRPr>
          </a:p>
        </p:txBody>
      </p:sp>
      <p:sp>
        <p:nvSpPr>
          <p:cNvPr id="32777" name="Footer Placeholder 2">
            <a:extLst>
              <a:ext uri="{FF2B5EF4-FFF2-40B4-BE49-F238E27FC236}">
                <a16:creationId xmlns="" xmlns:a16="http://schemas.microsoft.com/office/drawing/2014/main" id="{4D5D6151-8EB3-4490-9EDB-464FF7A6B445}"/>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200"/>
              <a:t>.</a:t>
            </a:r>
          </a:p>
        </p:txBody>
      </p:sp>
    </p:spTree>
    <p:extLst>
      <p:ext uri="{BB962C8B-B14F-4D97-AF65-F5344CB8AC3E}">
        <p14:creationId xmlns:p14="http://schemas.microsoft.com/office/powerpoint/2010/main" val="956793188"/>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3" name="Content Placeholder 2">
                <a:extLst>
                  <a:ext uri="{FF2B5EF4-FFF2-40B4-BE49-F238E27FC236}">
                    <a16:creationId xmlns="" xmlns:a16="http://schemas.microsoft.com/office/drawing/2014/main" id="{0A36BB77-A0C1-44C2-A532-F4AE27BB2AE0}"/>
                  </a:ext>
                </a:extLst>
              </p:cNvPr>
              <p:cNvSpPr>
                <a:spLocks noGrp="1"/>
              </p:cNvSpPr>
              <p:nvPr>
                <p:ph idx="1"/>
              </p:nvPr>
            </p:nvSpPr>
            <p:spPr/>
            <p:txBody>
              <a:bodyPr/>
              <a:lstStyle/>
              <a:p>
                <a:pPr marL="0" indent="0">
                  <a:buNone/>
                </a:pPr>
                <a:r>
                  <a:rPr lang="en-US" dirty="0"/>
                  <a:t>Using Table 6, the critical value is </a:t>
                </a:r>
                <a:r>
                  <a:rPr lang="en-US" i="1" dirty="0">
                    <a:solidFill>
                      <a:srgbClr val="C00000"/>
                    </a:solidFill>
                    <a:sym typeface="Symbol" panose="05050102010706020507" pitchFamily="18" charset="2"/>
                  </a:rPr>
                  <a:t></a:t>
                </a:r>
                <a:r>
                  <a:rPr lang="en-US" baseline="-25000" dirty="0">
                    <a:solidFill>
                      <a:srgbClr val="C00000"/>
                    </a:solidFill>
                    <a:sym typeface="Symbol" panose="05050102010706020507" pitchFamily="18" charset="2"/>
                  </a:rPr>
                  <a:t>0</a:t>
                </a:r>
                <a:r>
                  <a:rPr lang="en-US" baseline="30000" dirty="0">
                    <a:solidFill>
                      <a:srgbClr val="C00000"/>
                    </a:solidFill>
                    <a:sym typeface="Symbol" panose="05050102010706020507" pitchFamily="18" charset="2"/>
                  </a:rPr>
                  <a:t>2</a:t>
                </a:r>
                <a:r>
                  <a:rPr lang="en-US" dirty="0">
                    <a:solidFill>
                      <a:srgbClr val="C00000"/>
                    </a:solidFill>
                  </a:rPr>
                  <a:t> = 15.659</a:t>
                </a:r>
                <a:r>
                  <a:rPr lang="en-US" dirty="0"/>
                  <a:t>.</a:t>
                </a:r>
              </a:p>
              <a:p>
                <a:pPr marL="0" indent="0">
                  <a:buNone/>
                </a:pPr>
                <a:r>
                  <a:rPr lang="en-US" dirty="0"/>
                  <a:t>The rejection region is </a:t>
                </a:r>
                <a:r>
                  <a:rPr lang="en-US" i="1" dirty="0">
                    <a:sym typeface="Symbol" panose="05050102010706020507" pitchFamily="18" charset="2"/>
                  </a:rPr>
                  <a:t></a:t>
                </a:r>
                <a:r>
                  <a:rPr lang="en-US" baseline="30000" dirty="0"/>
                  <a:t>2</a:t>
                </a:r>
                <a:r>
                  <a:rPr lang="en-US" dirty="0"/>
                  <a:t> &lt; 15.659. The standardized test statistic is</a:t>
                </a:r>
              </a:p>
              <a:p>
                <a:pPr marL="400050" lvl="1" indent="0">
                  <a:buNone/>
                </a:pPr>
                <a:r>
                  <a:rPr lang="en-US" i="1" dirty="0">
                    <a:solidFill>
                      <a:srgbClr val="C00000"/>
                    </a:solidFill>
                    <a:sym typeface="Symbol" panose="05050102010706020507" pitchFamily="18" charset="2"/>
                  </a:rPr>
                  <a:t></a:t>
                </a:r>
                <a:r>
                  <a:rPr lang="en-US" baseline="30000" dirty="0">
                    <a:solidFill>
                      <a:srgbClr val="C00000"/>
                    </a:solidFill>
                  </a:rPr>
                  <a:t>2</a:t>
                </a:r>
                <a:r>
                  <a:rPr lang="en-US" dirty="0">
                    <a:solidFill>
                      <a:srgbClr val="C00000"/>
                    </a:solidFill>
                  </a:rPr>
                  <a:t> = </a:t>
                </a:r>
                <a14:m>
                  <m:oMath xmlns:m="http://schemas.openxmlformats.org/officeDocument/2006/math">
                    <m:f>
                      <m:fPr>
                        <m:ctrlPr>
                          <a:rPr lang="en-US" i="1">
                            <a:solidFill>
                              <a:srgbClr val="C00000"/>
                            </a:solidFill>
                            <a:latin typeface="Cambria Math" panose="02040503050406030204" pitchFamily="18" charset="0"/>
                          </a:rPr>
                        </m:ctrlPr>
                      </m:fPr>
                      <m:num>
                        <m:r>
                          <m:rPr>
                            <m:nor/>
                          </m:rPr>
                          <a:rPr lang="en-US" dirty="0">
                            <a:solidFill>
                              <a:srgbClr val="C00000"/>
                            </a:solidFill>
                          </a:rPr>
                          <m:t>(</m:t>
                        </m:r>
                        <m:r>
                          <m:rPr>
                            <m:nor/>
                          </m:rPr>
                          <a:rPr lang="en-US" i="1" dirty="0">
                            <a:solidFill>
                              <a:srgbClr val="C00000"/>
                            </a:solidFill>
                          </a:rPr>
                          <m:t>n</m:t>
                        </m:r>
                        <m:r>
                          <m:rPr>
                            <m:nor/>
                          </m:rPr>
                          <a:rPr lang="en-US" i="1" dirty="0">
                            <a:solidFill>
                              <a:srgbClr val="C00000"/>
                            </a:solidFill>
                          </a:rPr>
                          <m:t> </m:t>
                        </m:r>
                        <m:r>
                          <m:rPr>
                            <m:nor/>
                          </m:rPr>
                          <a:rPr lang="en-US" dirty="0">
                            <a:solidFill>
                              <a:srgbClr val="C00000"/>
                            </a:solidFill>
                          </a:rPr>
                          <m:t>– 1)</m:t>
                        </m:r>
                        <m:r>
                          <m:rPr>
                            <m:nor/>
                          </m:rPr>
                          <a:rPr lang="en-US" i="1" dirty="0">
                            <a:solidFill>
                              <a:srgbClr val="C00000"/>
                            </a:solidFill>
                          </a:rPr>
                          <m:t>s</m:t>
                        </m:r>
                        <m:r>
                          <m:rPr>
                            <m:nor/>
                          </m:rPr>
                          <a:rPr lang="en-US" baseline="30000" dirty="0">
                            <a:solidFill>
                              <a:srgbClr val="C00000"/>
                            </a:solidFill>
                          </a:rPr>
                          <m:t>2</m:t>
                        </m:r>
                      </m:num>
                      <m:den>
                        <m:r>
                          <m:rPr>
                            <m:nor/>
                          </m:rPr>
                          <a:rPr lang="en-US" i="1" dirty="0">
                            <a:solidFill>
                              <a:srgbClr val="C00000"/>
                            </a:solidFill>
                            <a:latin typeface="Symbol" panose="05050102010706020507" pitchFamily="18" charset="2"/>
                          </a:rPr>
                          <m:t>s</m:t>
                        </m:r>
                        <m:r>
                          <m:rPr>
                            <m:nor/>
                          </m:rPr>
                          <a:rPr lang="en-US" baseline="30000" dirty="0">
                            <a:solidFill>
                              <a:srgbClr val="C00000"/>
                            </a:solidFill>
                          </a:rPr>
                          <m:t>2</m:t>
                        </m:r>
                      </m:den>
                    </m:f>
                  </m:oMath>
                </a14:m>
                <a:r>
                  <a:rPr lang="en-US" dirty="0">
                    <a:solidFill>
                      <a:srgbClr val="C00000"/>
                    </a:solidFill>
                  </a:rPr>
                  <a:t> 			Use the chi-square test.</a:t>
                </a:r>
              </a:p>
              <a:p>
                <a:pPr marL="400050" lvl="1" indent="0">
                  <a:buNone/>
                </a:pPr>
                <a:r>
                  <a:rPr lang="en-US" dirty="0">
                    <a:solidFill>
                      <a:srgbClr val="C00000"/>
                    </a:solidFill>
                  </a:rPr>
                  <a:t>    = </a:t>
                </a:r>
                <a14:m>
                  <m:oMath xmlns:m="http://schemas.openxmlformats.org/officeDocument/2006/math">
                    <m:f>
                      <m:fPr>
                        <m:ctrlPr>
                          <a:rPr lang="en-US" i="1">
                            <a:solidFill>
                              <a:srgbClr val="C00000"/>
                            </a:solidFill>
                            <a:latin typeface="Cambria Math" panose="02040503050406030204" pitchFamily="18" charset="0"/>
                          </a:rPr>
                        </m:ctrlPr>
                      </m:fPr>
                      <m:num>
                        <m:r>
                          <m:rPr>
                            <m:nor/>
                          </m:rPr>
                          <a:rPr lang="en-US" dirty="0">
                            <a:solidFill>
                              <a:srgbClr val="C00000"/>
                            </a:solidFill>
                          </a:rPr>
                          <m:t>(25 – 1)(1.1)</m:t>
                        </m:r>
                        <m:r>
                          <m:rPr>
                            <m:nor/>
                          </m:rPr>
                          <a:rPr lang="en-US" baseline="30000" dirty="0">
                            <a:solidFill>
                              <a:srgbClr val="C00000"/>
                            </a:solidFill>
                          </a:rPr>
                          <m:t>2</m:t>
                        </m:r>
                      </m:num>
                      <m:den>
                        <m:r>
                          <m:rPr>
                            <m:nor/>
                          </m:rPr>
                          <a:rPr lang="en-US" dirty="0">
                            <a:solidFill>
                              <a:srgbClr val="C00000"/>
                            </a:solidFill>
                          </a:rPr>
                          <m:t>(1.4)</m:t>
                        </m:r>
                        <m:r>
                          <m:rPr>
                            <m:nor/>
                          </m:rPr>
                          <a:rPr lang="en-US" baseline="30000" dirty="0">
                            <a:solidFill>
                              <a:srgbClr val="C00000"/>
                            </a:solidFill>
                          </a:rPr>
                          <m:t>2</m:t>
                        </m:r>
                      </m:den>
                    </m:f>
                  </m:oMath>
                </a14:m>
                <a:r>
                  <a:rPr lang="en-US" dirty="0">
                    <a:solidFill>
                      <a:srgbClr val="C00000"/>
                    </a:solidFill>
                  </a:rPr>
                  <a:t>		Assume </a:t>
                </a:r>
                <a:r>
                  <a:rPr lang="en-US" i="1" dirty="0">
                    <a:solidFill>
                      <a:srgbClr val="C00000"/>
                    </a:solidFill>
                    <a:latin typeface="Symbol" panose="05050102010706020507" pitchFamily="18" charset="2"/>
                  </a:rPr>
                  <a:t>s</a:t>
                </a:r>
                <a:r>
                  <a:rPr lang="en-US" dirty="0">
                    <a:solidFill>
                      <a:srgbClr val="C00000"/>
                    </a:solidFill>
                  </a:rPr>
                  <a:t> = 1.4.</a:t>
                </a:r>
              </a:p>
              <a:p>
                <a:pPr marL="400050" lvl="1" indent="0">
                  <a:buNone/>
                </a:pPr>
                <a:r>
                  <a:rPr lang="en-US" dirty="0">
                    <a:solidFill>
                      <a:srgbClr val="C00000"/>
                    </a:solidFill>
                  </a:rPr>
                  <a:t> </a:t>
                </a:r>
                <a14:m>
                  <m:oMath xmlns:m="http://schemas.openxmlformats.org/officeDocument/2006/math">
                    <m:r>
                      <a:rPr lang="en-US" b="0" i="0" smtClean="0">
                        <a:solidFill>
                          <a:srgbClr val="C00000"/>
                        </a:solidFill>
                        <a:latin typeface="Cambria Math" panose="02040503050406030204" pitchFamily="18" charset="0"/>
                        <a:ea typeface="Cambria Math" panose="02040503050406030204" pitchFamily="18" charset="0"/>
                      </a:rPr>
                      <m:t>   </m:t>
                    </m:r>
                    <m:r>
                      <a:rPr lang="en-US" i="1" smtClean="0">
                        <a:solidFill>
                          <a:srgbClr val="C00000"/>
                        </a:solidFill>
                        <a:latin typeface="Cambria Math" panose="02040503050406030204" pitchFamily="18" charset="0"/>
                        <a:ea typeface="Cambria Math" panose="02040503050406030204" pitchFamily="18" charset="0"/>
                      </a:rPr>
                      <m:t>≈</m:t>
                    </m:r>
                  </m:oMath>
                </a14:m>
                <a:r>
                  <a:rPr lang="en-US" dirty="0">
                    <a:solidFill>
                      <a:srgbClr val="C00000"/>
                    </a:solidFill>
                  </a:rPr>
                  <a:t>14.816.</a:t>
                </a:r>
              </a:p>
            </p:txBody>
          </p:sp>
        </mc:Choice>
        <mc:Fallback xmlns="">
          <p:sp>
            <p:nvSpPr>
              <p:cNvPr id="3" name="Content Placeholder 2">
                <a:extLst>
                  <a:ext uri="{FF2B5EF4-FFF2-40B4-BE49-F238E27FC236}">
                    <a16:creationId xmlns:a16="http://schemas.microsoft.com/office/drawing/2014/main" id="{0A36BB77-A0C1-44C2-A532-F4AE27BB2AE0}"/>
                  </a:ext>
                </a:extLst>
              </p:cNvPr>
              <p:cNvSpPr>
                <a:spLocks noGrp="1" noRot="1" noChangeAspect="1" noMove="1" noResize="1" noEditPoints="1" noAdjustHandles="1" noChangeArrowheads="1" noChangeShapeType="1" noTextEdit="1"/>
              </p:cNvSpPr>
              <p:nvPr>
                <p:ph idx="1"/>
              </p:nvPr>
            </p:nvSpPr>
            <p:spPr>
              <a:blipFill>
                <a:blip r:embed="rId2"/>
                <a:stretch>
                  <a:fillRect l="-1481" t="-1482"/>
                </a:stretch>
              </a:blipFill>
            </p:spPr>
            <p:txBody>
              <a:bodyPr/>
              <a:lstStyle/>
              <a:p>
                <a:r>
                  <a:rPr lang="en-US">
                    <a:noFill/>
                  </a:rPr>
                  <a:t> </a:t>
                </a:r>
              </a:p>
            </p:txBody>
          </p:sp>
        </mc:Fallback>
      </mc:AlternateContent>
      <p:sp>
        <p:nvSpPr>
          <p:cNvPr id="6" name="Title 5">
            <a:extLst>
              <a:ext uri="{FF2B5EF4-FFF2-40B4-BE49-F238E27FC236}">
                <a16:creationId xmlns="" xmlns:a16="http://schemas.microsoft.com/office/drawing/2014/main" id="{87CDB2C6-2A52-4F8F-8C83-90E86536A4F7}"/>
              </a:ext>
            </a:extLst>
          </p:cNvPr>
          <p:cNvSpPr>
            <a:spLocks noGrp="1"/>
          </p:cNvSpPr>
          <p:nvPr>
            <p:ph type="title"/>
          </p:nvPr>
        </p:nvSpPr>
        <p:spPr/>
        <p:txBody>
          <a:bodyPr/>
          <a:lstStyle/>
          <a:p>
            <a:pPr>
              <a:defRPr/>
            </a:pPr>
            <a:r>
              <a:rPr lang="en-US" dirty="0">
                <a:solidFill>
                  <a:schemeClr val="accent3"/>
                </a:solidFill>
                <a:ea typeface="+mj-ea"/>
              </a:rPr>
              <a:t>Solution: Hypothesis Test for the Standard Deviation</a:t>
            </a:r>
            <a:endParaRPr lang="en-US" dirty="0">
              <a:ea typeface="+mj-ea"/>
            </a:endParaRPr>
          </a:p>
        </p:txBody>
      </p:sp>
      <p:sp>
        <p:nvSpPr>
          <p:cNvPr id="32777" name="Footer Placeholder 2">
            <a:extLst>
              <a:ext uri="{FF2B5EF4-FFF2-40B4-BE49-F238E27FC236}">
                <a16:creationId xmlns="" xmlns:a16="http://schemas.microsoft.com/office/drawing/2014/main" id="{4D5D6151-8EB3-4490-9EDB-464FF7A6B445}"/>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200"/>
              <a:t>.</a:t>
            </a:r>
          </a:p>
        </p:txBody>
      </p:sp>
    </p:spTree>
    <p:extLst>
      <p:ext uri="{BB962C8B-B14F-4D97-AF65-F5344CB8AC3E}">
        <p14:creationId xmlns:p14="http://schemas.microsoft.com/office/powerpoint/2010/main" val="199539011"/>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2" end="2"/>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 xmlns:a16="http://schemas.microsoft.com/office/drawing/2014/main" id="{0A36BB77-A0C1-44C2-A532-F4AE27BB2AE0}"/>
              </a:ext>
            </a:extLst>
          </p:cNvPr>
          <p:cNvSpPr>
            <a:spLocks noGrp="1"/>
          </p:cNvSpPr>
          <p:nvPr>
            <p:ph idx="1"/>
          </p:nvPr>
        </p:nvSpPr>
        <p:spPr/>
        <p:txBody>
          <a:bodyPr/>
          <a:lstStyle/>
          <a:p>
            <a:pPr marL="0" indent="0">
              <a:buNone/>
            </a:pPr>
            <a:r>
              <a:rPr lang="en-US" dirty="0"/>
              <a:t>The figure below shows the location of the rejection region and the standardized test statistic </a:t>
            </a:r>
            <a:r>
              <a:rPr lang="en-US" i="1" dirty="0">
                <a:sym typeface="Symbol" panose="05050102010706020507" pitchFamily="18" charset="2"/>
              </a:rPr>
              <a:t></a:t>
            </a:r>
            <a:r>
              <a:rPr lang="en-US" baseline="30000" dirty="0"/>
              <a:t>2</a:t>
            </a:r>
            <a:r>
              <a:rPr lang="en-US" dirty="0"/>
              <a:t> . Because </a:t>
            </a:r>
            <a:r>
              <a:rPr lang="en-US" i="1" dirty="0">
                <a:sym typeface="Symbol" panose="05050102010706020507" pitchFamily="18" charset="2"/>
              </a:rPr>
              <a:t></a:t>
            </a:r>
            <a:r>
              <a:rPr lang="en-US" baseline="30000" dirty="0"/>
              <a:t>2</a:t>
            </a:r>
            <a:r>
              <a:rPr lang="en-US" dirty="0"/>
              <a:t> is in the rejection region, you </a:t>
            </a:r>
            <a:r>
              <a:rPr lang="en-US" dirty="0">
                <a:solidFill>
                  <a:srgbClr val="C00000"/>
                </a:solidFill>
              </a:rPr>
              <a:t>reject the null hypothesis</a:t>
            </a:r>
            <a:r>
              <a:rPr lang="en-US" dirty="0"/>
              <a:t>. </a:t>
            </a:r>
          </a:p>
        </p:txBody>
      </p:sp>
      <p:sp>
        <p:nvSpPr>
          <p:cNvPr id="6" name="Title 5">
            <a:extLst>
              <a:ext uri="{FF2B5EF4-FFF2-40B4-BE49-F238E27FC236}">
                <a16:creationId xmlns="" xmlns:a16="http://schemas.microsoft.com/office/drawing/2014/main" id="{87CDB2C6-2A52-4F8F-8C83-90E86536A4F7}"/>
              </a:ext>
            </a:extLst>
          </p:cNvPr>
          <p:cNvSpPr>
            <a:spLocks noGrp="1"/>
          </p:cNvSpPr>
          <p:nvPr>
            <p:ph type="title"/>
          </p:nvPr>
        </p:nvSpPr>
        <p:spPr/>
        <p:txBody>
          <a:bodyPr/>
          <a:lstStyle/>
          <a:p>
            <a:pPr>
              <a:defRPr/>
            </a:pPr>
            <a:r>
              <a:rPr lang="en-US" dirty="0">
                <a:solidFill>
                  <a:schemeClr val="accent3"/>
                </a:solidFill>
                <a:ea typeface="+mj-ea"/>
              </a:rPr>
              <a:t>Solution: Hypothesis Test for the Standard Deviation</a:t>
            </a:r>
            <a:endParaRPr lang="en-US" dirty="0">
              <a:ea typeface="+mj-ea"/>
            </a:endParaRPr>
          </a:p>
        </p:txBody>
      </p:sp>
      <p:sp>
        <p:nvSpPr>
          <p:cNvPr id="32777" name="Footer Placeholder 2">
            <a:extLst>
              <a:ext uri="{FF2B5EF4-FFF2-40B4-BE49-F238E27FC236}">
                <a16:creationId xmlns="" xmlns:a16="http://schemas.microsoft.com/office/drawing/2014/main" id="{4D5D6151-8EB3-4490-9EDB-464FF7A6B445}"/>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200"/>
              <a:t>.</a:t>
            </a:r>
          </a:p>
        </p:txBody>
      </p:sp>
      <p:pic>
        <p:nvPicPr>
          <p:cNvPr id="5" name="Picture 4" descr="A close up of a logo&#10;&#10;Description generated with very high confidence">
            <a:extLst>
              <a:ext uri="{FF2B5EF4-FFF2-40B4-BE49-F238E27FC236}">
                <a16:creationId xmlns="" xmlns:a16="http://schemas.microsoft.com/office/drawing/2014/main" id="{2A15ADF4-850E-4474-BC0C-FCCBAC4570A0}"/>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72979" y="3020961"/>
            <a:ext cx="3567638" cy="2831199"/>
          </a:xfrm>
          <a:prstGeom prst="rect">
            <a:avLst/>
          </a:prstGeom>
        </p:spPr>
      </p:pic>
      <p:sp>
        <p:nvSpPr>
          <p:cNvPr id="7" name="Rectangle 6">
            <a:extLst>
              <a:ext uri="{FF2B5EF4-FFF2-40B4-BE49-F238E27FC236}">
                <a16:creationId xmlns="" xmlns:a16="http://schemas.microsoft.com/office/drawing/2014/main" id="{D044F80D-0BE9-49B5-8EED-A98EC7E18063}"/>
              </a:ext>
            </a:extLst>
          </p:cNvPr>
          <p:cNvSpPr/>
          <p:nvPr/>
        </p:nvSpPr>
        <p:spPr>
          <a:xfrm>
            <a:off x="3940617" y="3034129"/>
            <a:ext cx="5127859" cy="3108543"/>
          </a:xfrm>
          <a:prstGeom prst="rect">
            <a:avLst/>
          </a:prstGeom>
        </p:spPr>
        <p:txBody>
          <a:bodyPr wrap="square">
            <a:spAutoFit/>
          </a:bodyPr>
          <a:lstStyle/>
          <a:p>
            <a:r>
              <a:rPr lang="en-US" sz="2800" dirty="0">
                <a:solidFill>
                  <a:srgbClr val="000000"/>
                </a:solidFill>
                <a:latin typeface="Times New Roman" panose="02020603050405020304" pitchFamily="18" charset="0"/>
                <a:cs typeface="Times New Roman" panose="02020603050405020304" pitchFamily="18" charset="0"/>
              </a:rPr>
              <a:t>There is enough evidence at the 10% level of significance to support the claim that the standard deviation of the lengths of time it takes an incoming telephone call to be transferred to the correct office is less than 1.4 minutes.</a:t>
            </a:r>
          </a:p>
        </p:txBody>
      </p:sp>
    </p:spTree>
    <p:extLst>
      <p:ext uri="{BB962C8B-B14F-4D97-AF65-F5344CB8AC3E}">
        <p14:creationId xmlns:p14="http://schemas.microsoft.com/office/powerpoint/2010/main" val="3227585529"/>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4B6A6CB1-BEF0-4E94-9468-4334B1143C86}"/>
              </a:ext>
            </a:extLst>
          </p:cNvPr>
          <p:cNvSpPr>
            <a:spLocks noGrp="1"/>
          </p:cNvSpPr>
          <p:nvPr>
            <p:ph type="title"/>
          </p:nvPr>
        </p:nvSpPr>
        <p:spPr/>
        <p:txBody>
          <a:bodyPr/>
          <a:lstStyle/>
          <a:p>
            <a:pPr>
              <a:defRPr/>
            </a:pPr>
            <a:r>
              <a:rPr lang="en-US" dirty="0">
                <a:solidFill>
                  <a:schemeClr val="accent3"/>
                </a:solidFill>
                <a:ea typeface="+mj-ea"/>
              </a:rPr>
              <a:t>Example: Hypothesis Test for the Population Variance</a:t>
            </a:r>
          </a:p>
        </p:txBody>
      </p:sp>
      <p:sp>
        <p:nvSpPr>
          <p:cNvPr id="33794" name="Content Placeholder 2">
            <a:extLst>
              <a:ext uri="{FF2B5EF4-FFF2-40B4-BE49-F238E27FC236}">
                <a16:creationId xmlns="" xmlns:a16="http://schemas.microsoft.com/office/drawing/2014/main" id="{97907236-AF78-459E-8F59-9C20D6602525}"/>
              </a:ext>
            </a:extLst>
          </p:cNvPr>
          <p:cNvSpPr>
            <a:spLocks noGrp="1"/>
          </p:cNvSpPr>
          <p:nvPr>
            <p:ph idx="1"/>
          </p:nvPr>
        </p:nvSpPr>
        <p:spPr/>
        <p:txBody>
          <a:bodyPr/>
          <a:lstStyle/>
          <a:p>
            <a:pPr marL="0" indent="0">
              <a:buFont typeface="Arial" panose="020B0604020202020204" pitchFamily="34" charset="0"/>
              <a:buNone/>
            </a:pPr>
            <a:r>
              <a:rPr lang="en-US" altLang="en-US"/>
              <a:t>A sporting goods manufacturer claims that the variance of the strength in a certain fishing line is 15.9. A random sample of 15 fishing line spools has a variance of 21.8. At </a:t>
            </a:r>
            <a:r>
              <a:rPr lang="el-GR" altLang="en-US" i="1"/>
              <a:t>α</a:t>
            </a:r>
            <a:r>
              <a:rPr lang="en-US" altLang="en-US"/>
              <a:t> = 0.05, is there enough evidence to reject the manufacturer’s claim? Assume the population is normally distributed.</a:t>
            </a:r>
          </a:p>
        </p:txBody>
      </p:sp>
      <p:sp>
        <p:nvSpPr>
          <p:cNvPr id="33796" name="Footer Placeholder 2">
            <a:extLst>
              <a:ext uri="{FF2B5EF4-FFF2-40B4-BE49-F238E27FC236}">
                <a16:creationId xmlns="" xmlns:a16="http://schemas.microsoft.com/office/drawing/2014/main" id="{56A0F302-8D3E-4845-85CE-721A4F494EAC}"/>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200"/>
              <a:t>.</a:t>
            </a:r>
          </a:p>
        </p:txBody>
      </p:sp>
    </p:spTree>
    <p:extLst>
      <p:ext uri="{BB962C8B-B14F-4D97-AF65-F5344CB8AC3E}">
        <p14:creationId xmlns:p14="http://schemas.microsoft.com/office/powerpoint/2010/main" val="3921954169"/>
      </p:ext>
    </p:extLst>
  </p:cSld>
  <p:clrMapOvr>
    <a:masterClrMapping/>
  </p:clrMapOvr>
  <p:transition>
    <p:wipe dir="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 xmlns:a16="http://schemas.microsoft.com/office/drawing/2014/main" id="{155792F0-DA5E-43FC-807E-14CF580A889B}"/>
              </a:ext>
            </a:extLst>
          </p:cNvPr>
          <p:cNvSpPr>
            <a:spLocks noGrp="1"/>
          </p:cNvSpPr>
          <p:nvPr>
            <p:ph idx="1"/>
          </p:nvPr>
        </p:nvSpPr>
        <p:spPr/>
        <p:txBody>
          <a:bodyPr/>
          <a:lstStyle/>
          <a:p>
            <a:pPr marL="0" indent="0">
              <a:buNone/>
            </a:pPr>
            <a:r>
              <a:rPr lang="en-US" dirty="0"/>
              <a:t>Because the sample is random and the population is normally distributed, you can use the chi-square test. The claim is “the variance is 15.9.” So, the null and alternative hypotheses are</a:t>
            </a:r>
          </a:p>
          <a:p>
            <a:pPr marL="0" indent="0" algn="ctr">
              <a:buNone/>
            </a:pPr>
            <a:r>
              <a:rPr lang="en-US" i="1" dirty="0"/>
              <a:t>H</a:t>
            </a:r>
            <a:r>
              <a:rPr lang="en-US" baseline="-25000" dirty="0"/>
              <a:t>0</a:t>
            </a:r>
            <a:r>
              <a:rPr lang="en-US" dirty="0"/>
              <a:t>: </a:t>
            </a:r>
            <a:r>
              <a:rPr lang="en-US" i="1" dirty="0">
                <a:latin typeface="Symbol" panose="05050102010706020507" pitchFamily="18" charset="2"/>
              </a:rPr>
              <a:t>s</a:t>
            </a:r>
            <a:r>
              <a:rPr lang="en-US" baseline="30000" dirty="0"/>
              <a:t>2</a:t>
            </a:r>
            <a:r>
              <a:rPr lang="en-US" dirty="0"/>
              <a:t> = 15.9 </a:t>
            </a:r>
            <a:r>
              <a:rPr lang="en-US" dirty="0">
                <a:solidFill>
                  <a:srgbClr val="C00000"/>
                </a:solidFill>
              </a:rPr>
              <a:t>(Claim) </a:t>
            </a:r>
            <a:r>
              <a:rPr lang="en-US" dirty="0"/>
              <a:t>and </a:t>
            </a:r>
            <a:r>
              <a:rPr lang="en-US" i="1" dirty="0"/>
              <a:t>H</a:t>
            </a:r>
            <a:r>
              <a:rPr lang="en-US" i="1" baseline="-25000" dirty="0"/>
              <a:t>a</a:t>
            </a:r>
            <a:r>
              <a:rPr lang="en-US" dirty="0"/>
              <a:t>: </a:t>
            </a:r>
            <a:r>
              <a:rPr lang="en-US" i="1" dirty="0">
                <a:latin typeface="Symbol" panose="05050102010706020507" pitchFamily="18" charset="2"/>
              </a:rPr>
              <a:t>s</a:t>
            </a:r>
            <a:r>
              <a:rPr lang="en-US" baseline="30000" dirty="0"/>
              <a:t>2</a:t>
            </a:r>
            <a:r>
              <a:rPr lang="en-US" dirty="0"/>
              <a:t> </a:t>
            </a:r>
            <a:r>
              <a:rPr lang="en-US" dirty="0">
                <a:sym typeface="Symbol" panose="05050102010706020507" pitchFamily="18" charset="2"/>
              </a:rPr>
              <a:t></a:t>
            </a:r>
            <a:r>
              <a:rPr lang="en-US" dirty="0"/>
              <a:t> 15.9.</a:t>
            </a:r>
          </a:p>
          <a:p>
            <a:pPr marL="0" indent="0">
              <a:buNone/>
            </a:pPr>
            <a:r>
              <a:rPr lang="en-US" dirty="0"/>
              <a:t>The test is a two-tailed test, the level of significance is </a:t>
            </a:r>
            <a:br>
              <a:rPr lang="en-US" dirty="0"/>
            </a:br>
            <a:r>
              <a:rPr lang="en-US" i="1" dirty="0">
                <a:latin typeface="Symbol" panose="05050102010706020507" pitchFamily="18" charset="2"/>
              </a:rPr>
              <a:t>a</a:t>
            </a:r>
            <a:r>
              <a:rPr lang="en-US" dirty="0"/>
              <a:t> = 0.05, and the degrees of freedom are</a:t>
            </a:r>
          </a:p>
          <a:p>
            <a:pPr marL="0" indent="0" algn="ctr">
              <a:buNone/>
            </a:pPr>
            <a:r>
              <a:rPr lang="en-US" dirty="0" err="1">
                <a:solidFill>
                  <a:srgbClr val="C00000"/>
                </a:solidFill>
              </a:rPr>
              <a:t>d.f.</a:t>
            </a:r>
            <a:r>
              <a:rPr lang="en-US" dirty="0">
                <a:solidFill>
                  <a:srgbClr val="C00000"/>
                </a:solidFill>
              </a:rPr>
              <a:t> = 15 – 1 = 14.</a:t>
            </a:r>
          </a:p>
        </p:txBody>
      </p:sp>
      <p:sp>
        <p:nvSpPr>
          <p:cNvPr id="6" name="Title 5">
            <a:extLst>
              <a:ext uri="{FF2B5EF4-FFF2-40B4-BE49-F238E27FC236}">
                <a16:creationId xmlns="" xmlns:a16="http://schemas.microsoft.com/office/drawing/2014/main" id="{58460504-C300-414D-A033-5E334015808B}"/>
              </a:ext>
            </a:extLst>
          </p:cNvPr>
          <p:cNvSpPr>
            <a:spLocks noGrp="1"/>
          </p:cNvSpPr>
          <p:nvPr>
            <p:ph type="title"/>
          </p:nvPr>
        </p:nvSpPr>
        <p:spPr/>
        <p:txBody>
          <a:bodyPr/>
          <a:lstStyle/>
          <a:p>
            <a:pPr>
              <a:defRPr/>
            </a:pPr>
            <a:r>
              <a:rPr lang="en-US" dirty="0">
                <a:solidFill>
                  <a:schemeClr val="accent3"/>
                </a:solidFill>
                <a:ea typeface="+mj-ea"/>
              </a:rPr>
              <a:t>Solution: Hypothesis Test for the Population Variance</a:t>
            </a:r>
            <a:endParaRPr lang="en-US" dirty="0">
              <a:ea typeface="+mj-ea"/>
            </a:endParaRPr>
          </a:p>
        </p:txBody>
      </p:sp>
      <p:sp>
        <p:nvSpPr>
          <p:cNvPr id="34831" name="Footer Placeholder 2">
            <a:extLst>
              <a:ext uri="{FF2B5EF4-FFF2-40B4-BE49-F238E27FC236}">
                <a16:creationId xmlns="" xmlns:a16="http://schemas.microsoft.com/office/drawing/2014/main" id="{DFE2A565-373C-481C-97F8-FB62858AE3F1}"/>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200"/>
              <a:t>.</a:t>
            </a:r>
          </a:p>
        </p:txBody>
      </p:sp>
    </p:spTree>
    <p:extLst>
      <p:ext uri="{BB962C8B-B14F-4D97-AF65-F5344CB8AC3E}">
        <p14:creationId xmlns:p14="http://schemas.microsoft.com/office/powerpoint/2010/main" val="2186502097"/>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3" name="Content Placeholder 2">
                <a:extLst>
                  <a:ext uri="{FF2B5EF4-FFF2-40B4-BE49-F238E27FC236}">
                    <a16:creationId xmlns="" xmlns:a16="http://schemas.microsoft.com/office/drawing/2014/main" id="{155792F0-DA5E-43FC-807E-14CF580A889B}"/>
                  </a:ext>
                </a:extLst>
              </p:cNvPr>
              <p:cNvSpPr>
                <a:spLocks noGrp="1"/>
              </p:cNvSpPr>
              <p:nvPr>
                <p:ph idx="1"/>
              </p:nvPr>
            </p:nvSpPr>
            <p:spPr/>
            <p:txBody>
              <a:bodyPr/>
              <a:lstStyle/>
              <a:p>
                <a:pPr marL="0" indent="0">
                  <a:buNone/>
                </a:pPr>
                <a:r>
                  <a:rPr lang="en-US" dirty="0"/>
                  <a:t>Using Table 6, the critical values are </a:t>
                </a:r>
                <a:r>
                  <a:rPr lang="en-US" i="1" dirty="0">
                    <a:solidFill>
                      <a:srgbClr val="C00000"/>
                    </a:solidFill>
                    <a:sym typeface="Symbol" panose="05050102010706020507" pitchFamily="18" charset="2"/>
                  </a:rPr>
                  <a:t></a:t>
                </a:r>
                <a:r>
                  <a:rPr lang="en-US" i="1" baseline="-25000" dirty="0">
                    <a:solidFill>
                      <a:srgbClr val="C00000"/>
                    </a:solidFill>
                  </a:rPr>
                  <a:t>L</a:t>
                </a:r>
                <a:r>
                  <a:rPr lang="en-US" baseline="30000" dirty="0">
                    <a:solidFill>
                      <a:srgbClr val="C00000"/>
                    </a:solidFill>
                  </a:rPr>
                  <a:t>2</a:t>
                </a:r>
                <a:r>
                  <a:rPr lang="en-US" i="1" dirty="0">
                    <a:solidFill>
                      <a:srgbClr val="C00000"/>
                    </a:solidFill>
                  </a:rPr>
                  <a:t> </a:t>
                </a:r>
                <a:r>
                  <a:rPr lang="en-US" dirty="0">
                    <a:solidFill>
                      <a:srgbClr val="C00000"/>
                    </a:solidFill>
                  </a:rPr>
                  <a:t>= 5.629 </a:t>
                </a:r>
                <a:r>
                  <a:rPr lang="en-US" dirty="0"/>
                  <a:t>and </a:t>
                </a:r>
                <a:r>
                  <a:rPr lang="en-US" i="1" dirty="0">
                    <a:solidFill>
                      <a:srgbClr val="C00000"/>
                    </a:solidFill>
                    <a:sym typeface="Symbol" panose="05050102010706020507" pitchFamily="18" charset="2"/>
                  </a:rPr>
                  <a:t></a:t>
                </a:r>
                <a:r>
                  <a:rPr lang="en-US" i="1" baseline="-25000" dirty="0">
                    <a:solidFill>
                      <a:srgbClr val="C00000"/>
                    </a:solidFill>
                  </a:rPr>
                  <a:t>R</a:t>
                </a:r>
                <a:r>
                  <a:rPr lang="en-US" baseline="30000" dirty="0">
                    <a:solidFill>
                      <a:srgbClr val="C00000"/>
                    </a:solidFill>
                  </a:rPr>
                  <a:t>2</a:t>
                </a:r>
                <a:r>
                  <a:rPr lang="en-US" i="1" dirty="0">
                    <a:solidFill>
                      <a:srgbClr val="C00000"/>
                    </a:solidFill>
                  </a:rPr>
                  <a:t> </a:t>
                </a:r>
                <a:r>
                  <a:rPr lang="en-US" dirty="0">
                    <a:solidFill>
                      <a:srgbClr val="C00000"/>
                    </a:solidFill>
                  </a:rPr>
                  <a:t>= 26.119</a:t>
                </a:r>
                <a:r>
                  <a:rPr lang="en-US" dirty="0"/>
                  <a:t>. The rejection regions are</a:t>
                </a:r>
              </a:p>
              <a:p>
                <a:pPr marL="0" indent="0" algn="ctr">
                  <a:buNone/>
                </a:pPr>
                <a:r>
                  <a:rPr lang="en-US" i="1" dirty="0">
                    <a:solidFill>
                      <a:srgbClr val="C00000"/>
                    </a:solidFill>
                    <a:sym typeface="Symbol" panose="05050102010706020507" pitchFamily="18" charset="2"/>
                  </a:rPr>
                  <a:t></a:t>
                </a:r>
                <a:r>
                  <a:rPr lang="en-US" baseline="30000" dirty="0">
                    <a:solidFill>
                      <a:srgbClr val="C00000"/>
                    </a:solidFill>
                  </a:rPr>
                  <a:t>2</a:t>
                </a:r>
                <a:r>
                  <a:rPr lang="en-US" dirty="0">
                    <a:solidFill>
                      <a:srgbClr val="C00000"/>
                    </a:solidFill>
                  </a:rPr>
                  <a:t> &lt; 5.629 and </a:t>
                </a:r>
                <a:r>
                  <a:rPr lang="en-US" i="1" dirty="0">
                    <a:solidFill>
                      <a:srgbClr val="C00000"/>
                    </a:solidFill>
                    <a:sym typeface="Symbol" panose="05050102010706020507" pitchFamily="18" charset="2"/>
                  </a:rPr>
                  <a:t></a:t>
                </a:r>
                <a:r>
                  <a:rPr lang="en-US" baseline="30000" dirty="0">
                    <a:solidFill>
                      <a:srgbClr val="C00000"/>
                    </a:solidFill>
                  </a:rPr>
                  <a:t>2</a:t>
                </a:r>
                <a:r>
                  <a:rPr lang="en-US" dirty="0">
                    <a:solidFill>
                      <a:srgbClr val="C00000"/>
                    </a:solidFill>
                  </a:rPr>
                  <a:t> &gt; 26.119</a:t>
                </a:r>
                <a:r>
                  <a:rPr lang="en-US" dirty="0"/>
                  <a:t>.</a:t>
                </a:r>
              </a:p>
              <a:p>
                <a:pPr marL="0" indent="0">
                  <a:buNone/>
                </a:pPr>
                <a:r>
                  <a:rPr lang="en-US" dirty="0"/>
                  <a:t>The standardized test statistic is</a:t>
                </a:r>
              </a:p>
              <a:p>
                <a:pPr marL="400050" lvl="1" indent="0">
                  <a:buNone/>
                </a:pPr>
                <a:r>
                  <a:rPr lang="en-US" i="1" dirty="0">
                    <a:solidFill>
                      <a:srgbClr val="C00000"/>
                    </a:solidFill>
                    <a:sym typeface="Symbol" panose="05050102010706020507" pitchFamily="18" charset="2"/>
                  </a:rPr>
                  <a:t></a:t>
                </a:r>
                <a:r>
                  <a:rPr lang="en-US" baseline="30000" dirty="0">
                    <a:solidFill>
                      <a:srgbClr val="C00000"/>
                    </a:solidFill>
                  </a:rPr>
                  <a:t>2</a:t>
                </a:r>
                <a:r>
                  <a:rPr lang="en-US" dirty="0">
                    <a:solidFill>
                      <a:srgbClr val="C00000"/>
                    </a:solidFill>
                  </a:rPr>
                  <a:t> = </a:t>
                </a:r>
                <a14:m>
                  <m:oMath xmlns:m="http://schemas.openxmlformats.org/officeDocument/2006/math">
                    <m:f>
                      <m:fPr>
                        <m:ctrlPr>
                          <a:rPr lang="en-US" i="1">
                            <a:solidFill>
                              <a:srgbClr val="C00000"/>
                            </a:solidFill>
                            <a:latin typeface="Cambria Math" panose="02040503050406030204" pitchFamily="18" charset="0"/>
                          </a:rPr>
                        </m:ctrlPr>
                      </m:fPr>
                      <m:num>
                        <m:r>
                          <m:rPr>
                            <m:nor/>
                          </m:rPr>
                          <a:rPr lang="en-US" dirty="0">
                            <a:solidFill>
                              <a:srgbClr val="C00000"/>
                            </a:solidFill>
                          </a:rPr>
                          <m:t>(</m:t>
                        </m:r>
                        <m:r>
                          <m:rPr>
                            <m:nor/>
                          </m:rPr>
                          <a:rPr lang="en-US" i="1" dirty="0">
                            <a:solidFill>
                              <a:srgbClr val="C00000"/>
                            </a:solidFill>
                          </a:rPr>
                          <m:t>n</m:t>
                        </m:r>
                        <m:r>
                          <m:rPr>
                            <m:nor/>
                          </m:rPr>
                          <a:rPr lang="en-US" i="1" dirty="0">
                            <a:solidFill>
                              <a:srgbClr val="C00000"/>
                            </a:solidFill>
                          </a:rPr>
                          <m:t> </m:t>
                        </m:r>
                        <m:r>
                          <m:rPr>
                            <m:nor/>
                          </m:rPr>
                          <a:rPr lang="en-US" dirty="0">
                            <a:solidFill>
                              <a:srgbClr val="C00000"/>
                            </a:solidFill>
                          </a:rPr>
                          <m:t>– 1)</m:t>
                        </m:r>
                        <m:r>
                          <m:rPr>
                            <m:nor/>
                          </m:rPr>
                          <a:rPr lang="en-US" i="1" dirty="0">
                            <a:solidFill>
                              <a:srgbClr val="C00000"/>
                            </a:solidFill>
                          </a:rPr>
                          <m:t>s</m:t>
                        </m:r>
                        <m:r>
                          <m:rPr>
                            <m:nor/>
                          </m:rPr>
                          <a:rPr lang="en-US" baseline="30000" dirty="0">
                            <a:solidFill>
                              <a:srgbClr val="C00000"/>
                            </a:solidFill>
                          </a:rPr>
                          <m:t>2</m:t>
                        </m:r>
                      </m:num>
                      <m:den>
                        <m:r>
                          <m:rPr>
                            <m:nor/>
                          </m:rPr>
                          <a:rPr lang="en-US" i="1" dirty="0">
                            <a:solidFill>
                              <a:srgbClr val="C00000"/>
                            </a:solidFill>
                            <a:latin typeface="Symbol" panose="05050102010706020507" pitchFamily="18" charset="2"/>
                          </a:rPr>
                          <m:t>s</m:t>
                        </m:r>
                        <m:r>
                          <m:rPr>
                            <m:nor/>
                          </m:rPr>
                          <a:rPr lang="en-US" baseline="30000" dirty="0">
                            <a:solidFill>
                              <a:srgbClr val="C00000"/>
                            </a:solidFill>
                          </a:rPr>
                          <m:t>2</m:t>
                        </m:r>
                      </m:den>
                    </m:f>
                  </m:oMath>
                </a14:m>
                <a:r>
                  <a:rPr lang="en-US" dirty="0">
                    <a:solidFill>
                      <a:srgbClr val="C00000"/>
                    </a:solidFill>
                  </a:rPr>
                  <a:t> 			Use the chi-square test.</a:t>
                </a:r>
              </a:p>
              <a:p>
                <a:pPr marL="400050" lvl="1" indent="0">
                  <a:buNone/>
                </a:pPr>
                <a:r>
                  <a:rPr lang="en-US" dirty="0">
                    <a:solidFill>
                      <a:srgbClr val="C00000"/>
                    </a:solidFill>
                  </a:rPr>
                  <a:t>    = </a:t>
                </a:r>
                <a14:m>
                  <m:oMath xmlns:m="http://schemas.openxmlformats.org/officeDocument/2006/math">
                    <m:f>
                      <m:fPr>
                        <m:ctrlPr>
                          <a:rPr lang="en-US" i="1" smtClean="0">
                            <a:solidFill>
                              <a:srgbClr val="C00000"/>
                            </a:solidFill>
                            <a:latin typeface="Cambria Math" panose="02040503050406030204" pitchFamily="18" charset="0"/>
                          </a:rPr>
                        </m:ctrlPr>
                      </m:fPr>
                      <m:num>
                        <m:r>
                          <m:rPr>
                            <m:nor/>
                          </m:rPr>
                          <a:rPr lang="en-US" dirty="0">
                            <a:solidFill>
                              <a:srgbClr val="C00000"/>
                            </a:solidFill>
                          </a:rPr>
                          <m:t>(15 – 1)(21.8)</m:t>
                        </m:r>
                      </m:num>
                      <m:den>
                        <m:r>
                          <m:rPr>
                            <m:nor/>
                          </m:rPr>
                          <a:rPr lang="en-US" dirty="0">
                            <a:solidFill>
                              <a:srgbClr val="C00000"/>
                            </a:solidFill>
                          </a:rPr>
                          <m:t>(15.9)</m:t>
                        </m:r>
                      </m:den>
                    </m:f>
                  </m:oMath>
                </a14:m>
                <a:r>
                  <a:rPr lang="en-US" dirty="0">
                    <a:solidFill>
                      <a:srgbClr val="C00000"/>
                    </a:solidFill>
                  </a:rPr>
                  <a:t> 		Assume </a:t>
                </a:r>
                <a:r>
                  <a:rPr lang="en-US" i="1" dirty="0">
                    <a:solidFill>
                      <a:srgbClr val="C00000"/>
                    </a:solidFill>
                    <a:latin typeface="Symbol" panose="05050102010706020507" pitchFamily="18" charset="2"/>
                  </a:rPr>
                  <a:t>s</a:t>
                </a:r>
                <a:r>
                  <a:rPr lang="en-US" baseline="30000" dirty="0">
                    <a:solidFill>
                      <a:srgbClr val="C00000"/>
                    </a:solidFill>
                  </a:rPr>
                  <a:t>2</a:t>
                </a:r>
                <a:r>
                  <a:rPr lang="en-US" dirty="0">
                    <a:solidFill>
                      <a:srgbClr val="C00000"/>
                    </a:solidFill>
                  </a:rPr>
                  <a:t> = 15.9.</a:t>
                </a:r>
              </a:p>
              <a:p>
                <a:pPr marL="400050" lvl="1" indent="0">
                  <a:buNone/>
                </a:pPr>
                <a:r>
                  <a:rPr lang="en-US" dirty="0">
                    <a:solidFill>
                      <a:srgbClr val="C00000"/>
                    </a:solidFill>
                  </a:rPr>
                  <a:t>    </a:t>
                </a:r>
                <a14:m>
                  <m:oMath xmlns:m="http://schemas.openxmlformats.org/officeDocument/2006/math">
                    <m:r>
                      <a:rPr lang="en-US" i="1" smtClean="0">
                        <a:solidFill>
                          <a:srgbClr val="C00000"/>
                        </a:solidFill>
                        <a:latin typeface="Cambria Math" panose="02040503050406030204" pitchFamily="18" charset="0"/>
                        <a:ea typeface="Cambria Math" panose="02040503050406030204" pitchFamily="18" charset="0"/>
                      </a:rPr>
                      <m:t>≈</m:t>
                    </m:r>
                    <m:r>
                      <a:rPr lang="en-US" b="0" i="1" smtClean="0">
                        <a:solidFill>
                          <a:srgbClr val="C00000"/>
                        </a:solidFill>
                        <a:latin typeface="Cambria Math" panose="02040503050406030204" pitchFamily="18" charset="0"/>
                        <a:ea typeface="Cambria Math" panose="02040503050406030204" pitchFamily="18" charset="0"/>
                      </a:rPr>
                      <m:t> </m:t>
                    </m:r>
                  </m:oMath>
                </a14:m>
                <a:r>
                  <a:rPr lang="en-US" dirty="0">
                    <a:solidFill>
                      <a:srgbClr val="C00000"/>
                    </a:solidFill>
                  </a:rPr>
                  <a:t>19.195.</a:t>
                </a:r>
              </a:p>
            </p:txBody>
          </p:sp>
        </mc:Choice>
        <mc:Fallback xmlns="">
          <p:sp>
            <p:nvSpPr>
              <p:cNvPr id="3" name="Content Placeholder 2">
                <a:extLst>
                  <a:ext uri="{FF2B5EF4-FFF2-40B4-BE49-F238E27FC236}">
                    <a16:creationId xmlns:a16="http://schemas.microsoft.com/office/drawing/2014/main" id="{155792F0-DA5E-43FC-807E-14CF580A889B}"/>
                  </a:ext>
                </a:extLst>
              </p:cNvPr>
              <p:cNvSpPr>
                <a:spLocks noGrp="1" noRot="1" noChangeAspect="1" noMove="1" noResize="1" noEditPoints="1" noAdjustHandles="1" noChangeArrowheads="1" noChangeShapeType="1" noTextEdit="1"/>
              </p:cNvSpPr>
              <p:nvPr>
                <p:ph idx="1"/>
              </p:nvPr>
            </p:nvSpPr>
            <p:spPr>
              <a:blipFill>
                <a:blip r:embed="rId2"/>
                <a:stretch>
                  <a:fillRect l="-1481" t="-1482"/>
                </a:stretch>
              </a:blipFill>
            </p:spPr>
            <p:txBody>
              <a:bodyPr/>
              <a:lstStyle/>
              <a:p>
                <a:r>
                  <a:rPr lang="en-US">
                    <a:noFill/>
                  </a:rPr>
                  <a:t> </a:t>
                </a:r>
              </a:p>
            </p:txBody>
          </p:sp>
        </mc:Fallback>
      </mc:AlternateContent>
      <p:sp>
        <p:nvSpPr>
          <p:cNvPr id="6" name="Title 5">
            <a:extLst>
              <a:ext uri="{FF2B5EF4-FFF2-40B4-BE49-F238E27FC236}">
                <a16:creationId xmlns="" xmlns:a16="http://schemas.microsoft.com/office/drawing/2014/main" id="{58460504-C300-414D-A033-5E334015808B}"/>
              </a:ext>
            </a:extLst>
          </p:cNvPr>
          <p:cNvSpPr>
            <a:spLocks noGrp="1"/>
          </p:cNvSpPr>
          <p:nvPr>
            <p:ph type="title"/>
          </p:nvPr>
        </p:nvSpPr>
        <p:spPr/>
        <p:txBody>
          <a:bodyPr/>
          <a:lstStyle/>
          <a:p>
            <a:pPr>
              <a:defRPr/>
            </a:pPr>
            <a:r>
              <a:rPr lang="en-US" dirty="0">
                <a:solidFill>
                  <a:schemeClr val="accent3"/>
                </a:solidFill>
                <a:ea typeface="+mj-ea"/>
              </a:rPr>
              <a:t>Solution: Hypothesis Test for the Population Variance</a:t>
            </a:r>
            <a:endParaRPr lang="en-US" dirty="0">
              <a:ea typeface="+mj-ea"/>
            </a:endParaRPr>
          </a:p>
        </p:txBody>
      </p:sp>
      <p:sp>
        <p:nvSpPr>
          <p:cNvPr id="34831" name="Footer Placeholder 2">
            <a:extLst>
              <a:ext uri="{FF2B5EF4-FFF2-40B4-BE49-F238E27FC236}">
                <a16:creationId xmlns="" xmlns:a16="http://schemas.microsoft.com/office/drawing/2014/main" id="{DFE2A565-373C-481C-97F8-FB62858AE3F1}"/>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200"/>
              <a:t>.</a:t>
            </a:r>
          </a:p>
        </p:txBody>
      </p:sp>
    </p:spTree>
    <p:extLst>
      <p:ext uri="{BB962C8B-B14F-4D97-AF65-F5344CB8AC3E}">
        <p14:creationId xmlns:p14="http://schemas.microsoft.com/office/powerpoint/2010/main" val="2943239184"/>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3" end="3"/>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4" end="4"/>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 xmlns:a16="http://schemas.microsoft.com/office/drawing/2014/main" id="{155792F0-DA5E-43FC-807E-14CF580A889B}"/>
              </a:ext>
            </a:extLst>
          </p:cNvPr>
          <p:cNvSpPr>
            <a:spLocks noGrp="1"/>
          </p:cNvSpPr>
          <p:nvPr>
            <p:ph idx="1"/>
          </p:nvPr>
        </p:nvSpPr>
        <p:spPr>
          <a:xfrm>
            <a:off x="457200" y="1600201"/>
            <a:ext cx="8229600" cy="1828800"/>
          </a:xfrm>
        </p:spPr>
        <p:txBody>
          <a:bodyPr/>
          <a:lstStyle/>
          <a:p>
            <a:pPr marL="0" indent="0">
              <a:buNone/>
            </a:pPr>
            <a:r>
              <a:rPr lang="en-US" dirty="0"/>
              <a:t>The figure shows the location of the rejection regions and the standardized test statistic </a:t>
            </a:r>
            <a:r>
              <a:rPr lang="en-US" i="1" dirty="0">
                <a:sym typeface="Symbol" panose="05050102010706020507" pitchFamily="18" charset="2"/>
              </a:rPr>
              <a:t></a:t>
            </a:r>
            <a:r>
              <a:rPr lang="en-US" baseline="30000" dirty="0"/>
              <a:t>2</a:t>
            </a:r>
            <a:r>
              <a:rPr lang="en-US" dirty="0"/>
              <a:t>. Because </a:t>
            </a:r>
            <a:r>
              <a:rPr lang="en-US" i="1" dirty="0">
                <a:sym typeface="Symbol" panose="05050102010706020507" pitchFamily="18" charset="2"/>
              </a:rPr>
              <a:t></a:t>
            </a:r>
            <a:r>
              <a:rPr lang="en-US" baseline="30000" dirty="0"/>
              <a:t>2</a:t>
            </a:r>
            <a:r>
              <a:rPr lang="en-US" dirty="0"/>
              <a:t> is not in the rejection regions, </a:t>
            </a:r>
            <a:r>
              <a:rPr lang="en-US" dirty="0">
                <a:solidFill>
                  <a:srgbClr val="C00000"/>
                </a:solidFill>
              </a:rPr>
              <a:t>you fail to reject the null hypothesis.</a:t>
            </a:r>
          </a:p>
        </p:txBody>
      </p:sp>
      <p:sp>
        <p:nvSpPr>
          <p:cNvPr id="6" name="Title 5">
            <a:extLst>
              <a:ext uri="{FF2B5EF4-FFF2-40B4-BE49-F238E27FC236}">
                <a16:creationId xmlns="" xmlns:a16="http://schemas.microsoft.com/office/drawing/2014/main" id="{58460504-C300-414D-A033-5E334015808B}"/>
              </a:ext>
            </a:extLst>
          </p:cNvPr>
          <p:cNvSpPr>
            <a:spLocks noGrp="1"/>
          </p:cNvSpPr>
          <p:nvPr>
            <p:ph type="title"/>
          </p:nvPr>
        </p:nvSpPr>
        <p:spPr/>
        <p:txBody>
          <a:bodyPr/>
          <a:lstStyle/>
          <a:p>
            <a:pPr>
              <a:defRPr/>
            </a:pPr>
            <a:r>
              <a:rPr lang="en-US" dirty="0">
                <a:solidFill>
                  <a:schemeClr val="accent3"/>
                </a:solidFill>
                <a:ea typeface="+mj-ea"/>
              </a:rPr>
              <a:t>Solution: Hypothesis Test for the Population Variance</a:t>
            </a:r>
            <a:endParaRPr lang="en-US" dirty="0">
              <a:ea typeface="+mj-ea"/>
            </a:endParaRPr>
          </a:p>
        </p:txBody>
      </p:sp>
      <p:sp>
        <p:nvSpPr>
          <p:cNvPr id="34831" name="Footer Placeholder 2">
            <a:extLst>
              <a:ext uri="{FF2B5EF4-FFF2-40B4-BE49-F238E27FC236}">
                <a16:creationId xmlns="" xmlns:a16="http://schemas.microsoft.com/office/drawing/2014/main" id="{DFE2A565-373C-481C-97F8-FB62858AE3F1}"/>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200"/>
              <a:t>.</a:t>
            </a:r>
          </a:p>
        </p:txBody>
      </p:sp>
      <p:pic>
        <p:nvPicPr>
          <p:cNvPr id="5" name="Picture 4" descr="A close up of a logo&#10;&#10;Description generated with very high confidence">
            <a:extLst>
              <a:ext uri="{FF2B5EF4-FFF2-40B4-BE49-F238E27FC236}">
                <a16:creationId xmlns="" xmlns:a16="http://schemas.microsoft.com/office/drawing/2014/main" id="{551BD7C8-C952-48E6-A1B4-1FB3DC34F57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942572" y="3131175"/>
            <a:ext cx="3977648" cy="3150114"/>
          </a:xfrm>
          <a:prstGeom prst="rect">
            <a:avLst/>
          </a:prstGeom>
        </p:spPr>
      </p:pic>
      <p:sp>
        <p:nvSpPr>
          <p:cNvPr id="7" name="Rectangle 6">
            <a:extLst>
              <a:ext uri="{FF2B5EF4-FFF2-40B4-BE49-F238E27FC236}">
                <a16:creationId xmlns="" xmlns:a16="http://schemas.microsoft.com/office/drawing/2014/main" id="{6F6712D4-3B65-4323-9101-140AEB355A78}"/>
              </a:ext>
            </a:extLst>
          </p:cNvPr>
          <p:cNvSpPr/>
          <p:nvPr/>
        </p:nvSpPr>
        <p:spPr>
          <a:xfrm>
            <a:off x="457200" y="3582847"/>
            <a:ext cx="4572000" cy="2246769"/>
          </a:xfrm>
          <a:prstGeom prst="rect">
            <a:avLst/>
          </a:prstGeom>
        </p:spPr>
        <p:txBody>
          <a:bodyPr wrap="square">
            <a:spAutoFit/>
          </a:bodyPr>
          <a:lstStyle/>
          <a:p>
            <a:r>
              <a:rPr lang="en-US" sz="2800" dirty="0">
                <a:latin typeface="Times New Roman" panose="02020603050405020304" pitchFamily="18" charset="0"/>
                <a:cs typeface="Times New Roman" panose="02020603050405020304" pitchFamily="18" charset="0"/>
              </a:rPr>
              <a:t>There is not enough evidence at the 5% level of significance</a:t>
            </a:r>
          </a:p>
          <a:p>
            <a:r>
              <a:rPr lang="en-US" sz="2800" dirty="0">
                <a:latin typeface="Times New Roman" panose="02020603050405020304" pitchFamily="18" charset="0"/>
                <a:cs typeface="Times New Roman" panose="02020603050405020304" pitchFamily="18" charset="0"/>
              </a:rPr>
              <a:t>to reject the claim that the variance of the strengths of the fishing line is 15.9.</a:t>
            </a:r>
          </a:p>
        </p:txBody>
      </p:sp>
    </p:spTree>
    <p:extLst>
      <p:ext uri="{BB962C8B-B14F-4D97-AF65-F5344CB8AC3E}">
        <p14:creationId xmlns:p14="http://schemas.microsoft.com/office/powerpoint/2010/main" val="723274286"/>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Title 3">
            <a:extLst>
              <a:ext uri="{FF2B5EF4-FFF2-40B4-BE49-F238E27FC236}">
                <a16:creationId xmlns="" xmlns:a16="http://schemas.microsoft.com/office/drawing/2014/main" id="{C7D34402-9B2D-4B70-AD60-983F0F6CF620}"/>
              </a:ext>
            </a:extLst>
          </p:cNvPr>
          <p:cNvSpPr>
            <a:spLocks noGrp="1"/>
          </p:cNvSpPr>
          <p:nvPr>
            <p:ph type="ctrTitle"/>
          </p:nvPr>
        </p:nvSpPr>
        <p:spPr/>
        <p:txBody>
          <a:bodyPr/>
          <a:lstStyle/>
          <a:p>
            <a:pPr eaLnBrk="1" hangingPunct="1"/>
            <a:r>
              <a:rPr lang="en-US" altLang="en-US"/>
              <a:t>Section 7.5</a:t>
            </a:r>
          </a:p>
        </p:txBody>
      </p:sp>
      <p:sp>
        <p:nvSpPr>
          <p:cNvPr id="5" name="Subtitle 4">
            <a:extLst>
              <a:ext uri="{FF2B5EF4-FFF2-40B4-BE49-F238E27FC236}">
                <a16:creationId xmlns="" xmlns:a16="http://schemas.microsoft.com/office/drawing/2014/main" id="{7770B7BB-C343-4CA2-916B-898FE3C7A0F4}"/>
              </a:ext>
            </a:extLst>
          </p:cNvPr>
          <p:cNvSpPr>
            <a:spLocks noGrp="1"/>
          </p:cNvSpPr>
          <p:nvPr>
            <p:ph type="subTitle" idx="1"/>
          </p:nvPr>
        </p:nvSpPr>
        <p:spPr/>
        <p:txBody>
          <a:bodyPr/>
          <a:lstStyle/>
          <a:p>
            <a:pPr eaLnBrk="1" hangingPunct="1">
              <a:buFont typeface="Arial" charset="0"/>
              <a:buNone/>
              <a:defRPr/>
            </a:pPr>
            <a:r>
              <a:rPr lang="en-US" dirty="0">
                <a:ea typeface="+mn-ea"/>
              </a:rPr>
              <a:t>Hypothesis Testing for Variance and Standard Deviation</a:t>
            </a:r>
          </a:p>
        </p:txBody>
      </p:sp>
      <p:sp>
        <p:nvSpPr>
          <p:cNvPr id="13315" name="Footer Placeholder 2">
            <a:extLst>
              <a:ext uri="{FF2B5EF4-FFF2-40B4-BE49-F238E27FC236}">
                <a16:creationId xmlns="" xmlns:a16="http://schemas.microsoft.com/office/drawing/2014/main" id="{5D68F6E1-E95C-4ABF-BCDE-C82F1AE3DDDA}"/>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200"/>
              <a:t>.</a:t>
            </a:r>
          </a:p>
        </p:txBody>
      </p:sp>
    </p:spTree>
    <p:extLst>
      <p:ext uri="{BB962C8B-B14F-4D97-AF65-F5344CB8AC3E}">
        <p14:creationId xmlns:p14="http://schemas.microsoft.com/office/powerpoint/2010/main" val="3840913654"/>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Title 1">
            <a:extLst>
              <a:ext uri="{FF2B5EF4-FFF2-40B4-BE49-F238E27FC236}">
                <a16:creationId xmlns="" xmlns:a16="http://schemas.microsoft.com/office/drawing/2014/main" id="{89E381E9-4C72-46D7-9D33-FF8F1511F160}"/>
              </a:ext>
            </a:extLst>
          </p:cNvPr>
          <p:cNvSpPr>
            <a:spLocks noGrp="1"/>
          </p:cNvSpPr>
          <p:nvPr>
            <p:ph type="title"/>
          </p:nvPr>
        </p:nvSpPr>
        <p:spPr/>
        <p:txBody>
          <a:bodyPr/>
          <a:lstStyle/>
          <a:p>
            <a:pPr eaLnBrk="1" hangingPunct="1"/>
            <a:r>
              <a:rPr lang="en-US" altLang="en-US"/>
              <a:t>Section 7.5 Objectives</a:t>
            </a:r>
          </a:p>
        </p:txBody>
      </p:sp>
      <mc:AlternateContent xmlns:mc="http://schemas.openxmlformats.org/markup-compatibility/2006" xmlns:a14="http://schemas.microsoft.com/office/drawing/2010/main">
        <mc:Choice Requires="a14">
          <p:sp>
            <p:nvSpPr>
              <p:cNvPr id="14338" name="Content Placeholder 2">
                <a:extLst>
                  <a:ext uri="{FF2B5EF4-FFF2-40B4-BE49-F238E27FC236}">
                    <a16:creationId xmlns="" xmlns:a16="http://schemas.microsoft.com/office/drawing/2014/main" id="{AFF97F20-DAA8-4035-921D-C90563D74DB6}"/>
                  </a:ext>
                </a:extLst>
              </p:cNvPr>
              <p:cNvSpPr>
                <a:spLocks noGrp="1"/>
              </p:cNvSpPr>
              <p:nvPr>
                <p:ph idx="1"/>
              </p:nvPr>
            </p:nvSpPr>
            <p:spPr>
              <a:xfrm>
                <a:off x="457200" y="1600200"/>
                <a:ext cx="8229600" cy="1652588"/>
              </a:xfrm>
            </p:spPr>
            <p:txBody>
              <a:bodyPr/>
              <a:lstStyle/>
              <a:p>
                <a:pPr eaLnBrk="1" hangingPunct="1"/>
                <a:r>
                  <a:rPr lang="en-US" altLang="en-US" dirty="0"/>
                  <a:t>How to find critical values for a </a:t>
                </a:r>
                <a:r>
                  <a:rPr lang="el-GR" altLang="en-US" dirty="0"/>
                  <a:t>χ</a:t>
                </a:r>
                <a:r>
                  <a:rPr lang="en-US" altLang="en-US" baseline="30000" dirty="0"/>
                  <a:t>2</a:t>
                </a:r>
                <a:r>
                  <a:rPr lang="en-US" altLang="en-US" dirty="0"/>
                  <a:t>-test</a:t>
                </a:r>
              </a:p>
              <a:p>
                <a:pPr eaLnBrk="1" hangingPunct="1"/>
                <a:r>
                  <a:rPr lang="en-US" altLang="en-US" dirty="0"/>
                  <a:t>How to use the </a:t>
                </a:r>
                <a:r>
                  <a:rPr lang="el-GR" altLang="en-US" dirty="0"/>
                  <a:t>χ</a:t>
                </a:r>
                <a:r>
                  <a:rPr lang="en-US" altLang="en-US" baseline="30000" dirty="0"/>
                  <a:t>2</a:t>
                </a:r>
                <a:r>
                  <a:rPr lang="en-US" altLang="en-US" dirty="0"/>
                  <a:t>-test to test a variance </a:t>
                </a:r>
                <a14:m>
                  <m:oMath xmlns:m="http://schemas.openxmlformats.org/officeDocument/2006/math">
                    <m:r>
                      <a:rPr lang="en-US" altLang="en-US" i="1" smtClean="0">
                        <a:latin typeface="Cambria Math" panose="02040503050406030204" pitchFamily="18" charset="0"/>
                        <a:ea typeface="Cambria Math" panose="02040503050406030204" pitchFamily="18" charset="0"/>
                      </a:rPr>
                      <m:t>𝜎</m:t>
                    </m:r>
                  </m:oMath>
                </a14:m>
                <a:r>
                  <a:rPr lang="en-US" altLang="en-US" baseline="30000" dirty="0"/>
                  <a:t>2 </a:t>
                </a:r>
                <a:r>
                  <a:rPr lang="en-US" altLang="en-US" dirty="0"/>
                  <a:t>or a standard deviation </a:t>
                </a:r>
                <a14:m>
                  <m:oMath xmlns:m="http://schemas.openxmlformats.org/officeDocument/2006/math">
                    <m:r>
                      <a:rPr lang="en-US" altLang="en-US" i="1">
                        <a:latin typeface="Cambria Math" panose="02040503050406030204" pitchFamily="18" charset="0"/>
                        <a:ea typeface="Cambria Math" panose="02040503050406030204" pitchFamily="18" charset="0"/>
                      </a:rPr>
                      <m:t>𝜎</m:t>
                    </m:r>
                  </m:oMath>
                </a14:m>
                <a:endParaRPr lang="en-US" altLang="en-US" i="1" dirty="0"/>
              </a:p>
            </p:txBody>
          </p:sp>
        </mc:Choice>
        <mc:Fallback xmlns="">
          <p:sp>
            <p:nvSpPr>
              <p:cNvPr id="14338" name="Content Placeholder 2">
                <a:extLst>
                  <a:ext uri="{FF2B5EF4-FFF2-40B4-BE49-F238E27FC236}">
                    <a16:creationId xmlns:a16="http://schemas.microsoft.com/office/drawing/2014/main" id="{AFF97F20-DAA8-4035-921D-C90563D74DB6}"/>
                  </a:ext>
                </a:extLst>
              </p:cNvPr>
              <p:cNvSpPr>
                <a:spLocks noGrp="1" noRot="1" noChangeAspect="1" noMove="1" noResize="1" noEditPoints="1" noAdjustHandles="1" noChangeArrowheads="1" noChangeShapeType="1" noTextEdit="1"/>
              </p:cNvSpPr>
              <p:nvPr>
                <p:ph idx="1"/>
              </p:nvPr>
            </p:nvSpPr>
            <p:spPr>
              <a:xfrm>
                <a:off x="457200" y="1600200"/>
                <a:ext cx="8229600" cy="1652588"/>
              </a:xfrm>
              <a:blipFill>
                <a:blip r:embed="rId2"/>
                <a:stretch>
                  <a:fillRect l="-1333" t="-4059"/>
                </a:stretch>
              </a:blipFill>
            </p:spPr>
            <p:txBody>
              <a:bodyPr/>
              <a:lstStyle/>
              <a:p>
                <a:r>
                  <a:rPr lang="en-US">
                    <a:noFill/>
                  </a:rPr>
                  <a:t> </a:t>
                </a:r>
              </a:p>
            </p:txBody>
          </p:sp>
        </mc:Fallback>
      </mc:AlternateContent>
      <p:sp>
        <p:nvSpPr>
          <p:cNvPr id="14339" name="Footer Placeholder 2">
            <a:extLst>
              <a:ext uri="{FF2B5EF4-FFF2-40B4-BE49-F238E27FC236}">
                <a16:creationId xmlns="" xmlns:a16="http://schemas.microsoft.com/office/drawing/2014/main" id="{50F53A59-5CD3-4C1E-811B-8822D941E04D}"/>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200"/>
              <a:t>.</a:t>
            </a:r>
          </a:p>
        </p:txBody>
      </p:sp>
    </p:spTree>
    <p:extLst>
      <p:ext uri="{BB962C8B-B14F-4D97-AF65-F5344CB8AC3E}">
        <p14:creationId xmlns:p14="http://schemas.microsoft.com/office/powerpoint/2010/main" val="1300441404"/>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Rectangle 2">
            <a:extLst>
              <a:ext uri="{FF2B5EF4-FFF2-40B4-BE49-F238E27FC236}">
                <a16:creationId xmlns="" xmlns:a16="http://schemas.microsoft.com/office/drawing/2014/main" id="{A6668FF6-D763-4294-BACE-338F95D4C27B}"/>
              </a:ext>
            </a:extLst>
          </p:cNvPr>
          <p:cNvSpPr>
            <a:spLocks noGrp="1" noChangeArrowheads="1"/>
          </p:cNvSpPr>
          <p:nvPr>
            <p:ph type="title"/>
          </p:nvPr>
        </p:nvSpPr>
        <p:spPr/>
        <p:txBody>
          <a:bodyPr/>
          <a:lstStyle/>
          <a:p>
            <a:pPr eaLnBrk="1" hangingPunct="1"/>
            <a:r>
              <a:rPr lang="en-US" altLang="en-US" dirty="0"/>
              <a:t>Finding Critical Values for a  </a:t>
            </a:r>
            <a:r>
              <a:rPr lang="el-GR" altLang="en-US" dirty="0">
                <a:latin typeface="Times New Roman" panose="02020603050405020304" pitchFamily="18" charset="0"/>
                <a:cs typeface="Times New Roman" panose="02020603050405020304" pitchFamily="18" charset="0"/>
              </a:rPr>
              <a:t>χ</a:t>
            </a:r>
            <a:r>
              <a:rPr lang="en-US" altLang="en-US" baseline="30000" dirty="0">
                <a:cs typeface="Times New Roman" panose="02020603050405020304" pitchFamily="18" charset="0"/>
              </a:rPr>
              <a:t>2</a:t>
            </a:r>
            <a:r>
              <a:rPr lang="en-US" altLang="en-US" dirty="0"/>
              <a:t>-Test</a:t>
            </a:r>
          </a:p>
        </p:txBody>
      </p:sp>
      <p:sp>
        <p:nvSpPr>
          <p:cNvPr id="107523" name="Content Placeholder 3">
            <a:extLst>
              <a:ext uri="{FF2B5EF4-FFF2-40B4-BE49-F238E27FC236}">
                <a16:creationId xmlns="" xmlns:a16="http://schemas.microsoft.com/office/drawing/2014/main" id="{B17FD169-9C7A-40DE-A29E-CD16B0EF5000}"/>
              </a:ext>
            </a:extLst>
          </p:cNvPr>
          <p:cNvSpPr>
            <a:spLocks noGrp="1"/>
          </p:cNvSpPr>
          <p:nvPr>
            <p:ph idx="1"/>
          </p:nvPr>
        </p:nvSpPr>
        <p:spPr/>
        <p:txBody>
          <a:bodyPr/>
          <a:lstStyle/>
          <a:p>
            <a:pPr marL="457200" indent="-457200">
              <a:buFontTx/>
              <a:buAutoNum type="arabicPeriod"/>
            </a:pPr>
            <a:r>
              <a:rPr lang="en-US" altLang="en-US" sz="2400">
                <a:sym typeface="Symbol" panose="05050102010706020507" pitchFamily="18" charset="2"/>
              </a:rPr>
              <a:t>Specify the level of significance </a:t>
            </a:r>
            <a:r>
              <a:rPr lang="en-US" altLang="en-US" sz="2400" i="1">
                <a:sym typeface="Symbol" panose="05050102010706020507" pitchFamily="18" charset="2"/>
              </a:rPr>
              <a:t></a:t>
            </a:r>
            <a:r>
              <a:rPr lang="en-US" altLang="en-US" sz="2400">
                <a:sym typeface="Symbol" panose="05050102010706020507" pitchFamily="18" charset="2"/>
              </a:rPr>
              <a:t>.</a:t>
            </a:r>
          </a:p>
          <a:p>
            <a:pPr marL="457200" indent="-457200">
              <a:buFontTx/>
              <a:buAutoNum type="arabicPeriod"/>
            </a:pPr>
            <a:r>
              <a:rPr lang="en-US" altLang="en-US" sz="2400">
                <a:sym typeface="Symbol" panose="05050102010706020507" pitchFamily="18" charset="2"/>
              </a:rPr>
              <a:t>Determine the degrees of freedom d.f. = </a:t>
            </a:r>
            <a:r>
              <a:rPr lang="en-US" altLang="en-US" sz="2400" i="1">
                <a:sym typeface="Symbol" panose="05050102010706020507" pitchFamily="18" charset="2"/>
              </a:rPr>
              <a:t>n</a:t>
            </a:r>
            <a:r>
              <a:rPr lang="en-US" altLang="en-US" sz="2400">
                <a:sym typeface="Symbol" panose="05050102010706020507" pitchFamily="18" charset="2"/>
              </a:rPr>
              <a:t> – 1.</a:t>
            </a:r>
          </a:p>
          <a:p>
            <a:pPr marL="457200" indent="-457200">
              <a:buFontTx/>
              <a:buAutoNum type="arabicPeriod"/>
            </a:pPr>
            <a:r>
              <a:rPr lang="en-US" altLang="en-US" sz="2400">
                <a:sym typeface="Symbol" panose="05050102010706020507" pitchFamily="18" charset="2"/>
              </a:rPr>
              <a:t>The critical values for the </a:t>
            </a:r>
            <a:r>
              <a:rPr lang="el-GR" altLang="en-US" sz="2400" i="1"/>
              <a:t>χ</a:t>
            </a:r>
            <a:r>
              <a:rPr lang="en-US" altLang="en-US" sz="2400" baseline="30000">
                <a:sym typeface="Symbol" panose="05050102010706020507" pitchFamily="18" charset="2"/>
              </a:rPr>
              <a:t>2</a:t>
            </a:r>
            <a:r>
              <a:rPr lang="en-US" altLang="en-US" sz="2400">
                <a:sym typeface="Symbol" panose="05050102010706020507" pitchFamily="18" charset="2"/>
              </a:rPr>
              <a:t>-distribution are found in Table 6 of Appendix B.  To find the critical value(s) for a</a:t>
            </a:r>
          </a:p>
          <a:p>
            <a:pPr marL="914400" lvl="1" indent="-457200">
              <a:buFontTx/>
              <a:buAutoNum type="alphaLcPeriod"/>
            </a:pPr>
            <a:r>
              <a:rPr lang="en-US" altLang="en-US" sz="2400" i="1">
                <a:ea typeface="Times New Roman" panose="02020603050405020304" pitchFamily="18" charset="0"/>
                <a:sym typeface="Symbol" panose="05050102010706020507" pitchFamily="18" charset="2"/>
              </a:rPr>
              <a:t>right-tailed test</a:t>
            </a:r>
            <a:r>
              <a:rPr lang="en-US" altLang="en-US" sz="2400">
                <a:ea typeface="Times New Roman" panose="02020603050405020304" pitchFamily="18" charset="0"/>
                <a:sym typeface="Symbol" panose="05050102010706020507" pitchFamily="18" charset="2"/>
              </a:rPr>
              <a:t>, use the value that corresponds to d.f. and </a:t>
            </a:r>
            <a:r>
              <a:rPr lang="en-US" altLang="en-US" sz="2400" i="1">
                <a:ea typeface="Times New Roman" panose="02020603050405020304" pitchFamily="18" charset="0"/>
                <a:sym typeface="Symbol" panose="05050102010706020507" pitchFamily="18" charset="2"/>
              </a:rPr>
              <a:t>.</a:t>
            </a:r>
            <a:endParaRPr lang="en-US" altLang="en-US" sz="2400">
              <a:ea typeface="Times New Roman" panose="02020603050405020304" pitchFamily="18" charset="0"/>
              <a:sym typeface="Symbol" panose="05050102010706020507" pitchFamily="18" charset="2"/>
            </a:endParaRPr>
          </a:p>
          <a:p>
            <a:pPr marL="914400" lvl="1" indent="-457200">
              <a:buFontTx/>
              <a:buAutoNum type="alphaLcPeriod"/>
            </a:pPr>
            <a:r>
              <a:rPr lang="en-US" altLang="en-US" sz="2400" i="1">
                <a:ea typeface="Times New Roman" panose="02020603050405020304" pitchFamily="18" charset="0"/>
                <a:sym typeface="Symbol" panose="05050102010706020507" pitchFamily="18" charset="2"/>
              </a:rPr>
              <a:t>left-tailed test</a:t>
            </a:r>
            <a:r>
              <a:rPr lang="en-US" altLang="en-US" sz="2400">
                <a:ea typeface="Times New Roman" panose="02020603050405020304" pitchFamily="18" charset="0"/>
                <a:sym typeface="Symbol" panose="05050102010706020507" pitchFamily="18" charset="2"/>
              </a:rPr>
              <a:t>, use the value that corresponds to d.f. and </a:t>
            </a:r>
            <a:br>
              <a:rPr lang="en-US" altLang="en-US" sz="2400">
                <a:ea typeface="Times New Roman" panose="02020603050405020304" pitchFamily="18" charset="0"/>
                <a:sym typeface="Symbol" panose="05050102010706020507" pitchFamily="18" charset="2"/>
              </a:rPr>
            </a:br>
            <a:r>
              <a:rPr lang="en-US" altLang="en-US" sz="2400">
                <a:ea typeface="Times New Roman" panose="02020603050405020304" pitchFamily="18" charset="0"/>
                <a:sym typeface="Symbol" panose="05050102010706020507" pitchFamily="18" charset="2"/>
              </a:rPr>
              <a:t>1 – </a:t>
            </a:r>
            <a:r>
              <a:rPr lang="en-US" altLang="en-US" sz="2400" i="1">
                <a:ea typeface="Times New Roman" panose="02020603050405020304" pitchFamily="18" charset="0"/>
                <a:sym typeface="Symbol" panose="05050102010706020507" pitchFamily="18" charset="2"/>
              </a:rPr>
              <a:t>.</a:t>
            </a:r>
            <a:endParaRPr lang="en-US" altLang="en-US" sz="2400">
              <a:ea typeface="Times New Roman" panose="02020603050405020304" pitchFamily="18" charset="0"/>
              <a:sym typeface="Symbol" panose="05050102010706020507" pitchFamily="18" charset="2"/>
            </a:endParaRPr>
          </a:p>
          <a:p>
            <a:pPr marL="914400" lvl="1" indent="-457200">
              <a:buFontTx/>
              <a:buAutoNum type="alphaLcPeriod"/>
            </a:pPr>
            <a:r>
              <a:rPr lang="en-US" altLang="en-US" sz="2400" i="1">
                <a:ea typeface="Times New Roman" panose="02020603050405020304" pitchFamily="18" charset="0"/>
                <a:sym typeface="Symbol" panose="05050102010706020507" pitchFamily="18" charset="2"/>
              </a:rPr>
              <a:t>two-tailed test</a:t>
            </a:r>
            <a:r>
              <a:rPr lang="en-US" altLang="en-US" sz="2400">
                <a:ea typeface="Times New Roman" panose="02020603050405020304" pitchFamily="18" charset="0"/>
                <a:sym typeface="Symbol" panose="05050102010706020507" pitchFamily="18" charset="2"/>
              </a:rPr>
              <a:t>, use the values that corresponds to d.f. and </a:t>
            </a:r>
            <a:r>
              <a:rPr lang="en-US" altLang="en-US" sz="2400">
                <a:ea typeface="Times New Roman" panose="02020603050405020304" pitchFamily="18" charset="0"/>
                <a:sym typeface="MS Reference 2" pitchFamily="2" charset="2"/>
              </a:rPr>
              <a:t>½</a:t>
            </a:r>
            <a:r>
              <a:rPr lang="en-US" altLang="en-US" sz="2400" i="1">
                <a:ea typeface="Times New Roman" panose="02020603050405020304" pitchFamily="18" charset="0"/>
                <a:sym typeface="Symbol" panose="05050102010706020507" pitchFamily="18" charset="2"/>
              </a:rPr>
              <a:t> </a:t>
            </a:r>
            <a:r>
              <a:rPr lang="en-US" altLang="en-US" sz="2400">
                <a:ea typeface="Times New Roman" panose="02020603050405020304" pitchFamily="18" charset="0"/>
                <a:sym typeface="Symbol" panose="05050102010706020507" pitchFamily="18" charset="2"/>
              </a:rPr>
              <a:t> and d.f. and 1 – </a:t>
            </a:r>
            <a:r>
              <a:rPr lang="en-US" altLang="en-US" sz="2400">
                <a:ea typeface="Times New Roman" panose="02020603050405020304" pitchFamily="18" charset="0"/>
                <a:sym typeface="MS Reference 2" pitchFamily="2" charset="2"/>
              </a:rPr>
              <a:t>½</a:t>
            </a:r>
            <a:r>
              <a:rPr lang="en-US" altLang="en-US" sz="2400" i="1">
                <a:ea typeface="Times New Roman" panose="02020603050405020304" pitchFamily="18" charset="0"/>
                <a:sym typeface="Symbol" panose="05050102010706020507" pitchFamily="18" charset="2"/>
              </a:rPr>
              <a:t>.</a:t>
            </a:r>
          </a:p>
        </p:txBody>
      </p:sp>
      <p:sp>
        <p:nvSpPr>
          <p:cNvPr id="15363" name="Footer Placeholder 2">
            <a:extLst>
              <a:ext uri="{FF2B5EF4-FFF2-40B4-BE49-F238E27FC236}">
                <a16:creationId xmlns="" xmlns:a16="http://schemas.microsoft.com/office/drawing/2014/main" id="{96C5FD46-D67B-434C-918E-667DEFF490CC}"/>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200"/>
              <a:t>.</a:t>
            </a:r>
          </a:p>
        </p:txBody>
      </p:sp>
    </p:spTree>
    <p:extLst>
      <p:ext uri="{BB962C8B-B14F-4D97-AF65-F5344CB8AC3E}">
        <p14:creationId xmlns:p14="http://schemas.microsoft.com/office/powerpoint/2010/main" val="2631641667"/>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7523">
                                            <p:txEl>
                                              <p:pRg st="1" end="1"/>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7523">
                                            <p:txEl>
                                              <p:pRg st="2" end="2"/>
                                            </p:txEl>
                                          </p:spTgt>
                                        </p:tgtEl>
                                        <p:attrNameLst>
                                          <p:attrName>style.visibility</p:attrName>
                                        </p:attrNameLst>
                                      </p:cBhvr>
                                      <p:to>
                                        <p:strVal val="visible"/>
                                      </p:to>
                                    </p:set>
                                  </p:childTnLst>
                                </p:cTn>
                              </p:par>
                            </p:childTnLst>
                          </p:cTn>
                        </p:par>
                        <p:par>
                          <p:cTn id="11" fill="hold" nodeType="afterGroup">
                            <p:stCondLst>
                              <p:cond delay="0"/>
                            </p:stCondLst>
                            <p:childTnLst>
                              <p:par>
                                <p:cTn id="12" presetID="1" presetClass="entr" presetSubtype="0" fill="hold" grpId="0" nodeType="afterEffect">
                                  <p:stCondLst>
                                    <p:cond delay="0"/>
                                  </p:stCondLst>
                                  <p:childTnLst>
                                    <p:set>
                                      <p:cBhvr>
                                        <p:cTn id="13" dur="1" fill="hold">
                                          <p:stCondLst>
                                            <p:cond delay="0"/>
                                          </p:stCondLst>
                                        </p:cTn>
                                        <p:tgtEl>
                                          <p:spTgt spid="107523">
                                            <p:txEl>
                                              <p:pRg st="3" end="3"/>
                                            </p:txEl>
                                          </p:spTgt>
                                        </p:tgtEl>
                                        <p:attrNameLst>
                                          <p:attrName>style.visibility</p:attrName>
                                        </p:attrNameLst>
                                      </p:cBhvr>
                                      <p:to>
                                        <p:strVal val="visible"/>
                                      </p:to>
                                    </p:set>
                                  </p:childTnLst>
                                </p:cTn>
                              </p:par>
                            </p:childTnLst>
                          </p:cTn>
                        </p:par>
                      </p:childTnLst>
                    </p:cTn>
                  </p:par>
                  <p:par>
                    <p:cTn id="14" fill="hold" nodeType="clickPar">
                      <p:stCondLst>
                        <p:cond delay="indefinite"/>
                      </p:stCondLst>
                      <p:childTnLst>
                        <p:par>
                          <p:cTn id="15" fill="hold" nodeType="withGroup">
                            <p:stCondLst>
                              <p:cond delay="0"/>
                            </p:stCondLst>
                            <p:childTnLst>
                              <p:par>
                                <p:cTn id="16" presetID="1" presetClass="entr" presetSubtype="0" fill="hold" grpId="0" nodeType="clickEffect">
                                  <p:stCondLst>
                                    <p:cond delay="0"/>
                                  </p:stCondLst>
                                  <p:childTnLst>
                                    <p:set>
                                      <p:cBhvr>
                                        <p:cTn id="17" dur="1" fill="hold">
                                          <p:stCondLst>
                                            <p:cond delay="0"/>
                                          </p:stCondLst>
                                        </p:cTn>
                                        <p:tgtEl>
                                          <p:spTgt spid="107523">
                                            <p:txEl>
                                              <p:pRg st="4" end="4"/>
                                            </p:txEl>
                                          </p:spTgt>
                                        </p:tgtEl>
                                        <p:attrNameLst>
                                          <p:attrName>style.visibility</p:attrName>
                                        </p:attrNameLst>
                                      </p:cBhvr>
                                      <p:to>
                                        <p:strVal val="visible"/>
                                      </p:to>
                                    </p:set>
                                  </p:childTnLst>
                                </p:cTn>
                              </p:par>
                            </p:childTnLst>
                          </p:cTn>
                        </p:par>
                      </p:childTnLst>
                    </p:cTn>
                  </p:par>
                  <p:par>
                    <p:cTn id="18" fill="hold" nodeType="clickPar">
                      <p:stCondLst>
                        <p:cond delay="indefinite"/>
                      </p:stCondLst>
                      <p:childTnLst>
                        <p:par>
                          <p:cTn id="19" fill="hold" nodeType="withGroup">
                            <p:stCondLst>
                              <p:cond delay="0"/>
                            </p:stCondLst>
                            <p:childTnLst>
                              <p:par>
                                <p:cTn id="20" presetID="1" presetClass="entr" presetSubtype="0" fill="hold" grpId="0" nodeType="clickEffect">
                                  <p:stCondLst>
                                    <p:cond delay="0"/>
                                  </p:stCondLst>
                                  <p:childTnLst>
                                    <p:set>
                                      <p:cBhvr>
                                        <p:cTn id="21" dur="1" fill="hold">
                                          <p:stCondLst>
                                            <p:cond delay="0"/>
                                          </p:stCondLst>
                                        </p:cTn>
                                        <p:tgtEl>
                                          <p:spTgt spid="10752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7523"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close up of text on a white background&#10;&#10;Description generated with very high confidence">
            <a:extLst>
              <a:ext uri="{FF2B5EF4-FFF2-40B4-BE49-F238E27FC236}">
                <a16:creationId xmlns="" xmlns:a16="http://schemas.microsoft.com/office/drawing/2014/main" id="{C0A661D8-0C14-4C10-BC64-D0A016B0D68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8600" y="1145504"/>
            <a:ext cx="3710539" cy="3178008"/>
          </a:xfrm>
          <a:prstGeom prst="rect">
            <a:avLst/>
          </a:prstGeom>
        </p:spPr>
      </p:pic>
      <p:sp>
        <p:nvSpPr>
          <p:cNvPr id="17409" name="Rectangle 2">
            <a:extLst>
              <a:ext uri="{FF2B5EF4-FFF2-40B4-BE49-F238E27FC236}">
                <a16:creationId xmlns="" xmlns:a16="http://schemas.microsoft.com/office/drawing/2014/main" id="{07AED757-E8E2-4AB1-BDB5-0D2A79C90817}"/>
              </a:ext>
            </a:extLst>
          </p:cNvPr>
          <p:cNvSpPr>
            <a:spLocks noGrp="1" noChangeArrowheads="1"/>
          </p:cNvSpPr>
          <p:nvPr>
            <p:ph type="title"/>
          </p:nvPr>
        </p:nvSpPr>
        <p:spPr>
          <a:xfrm>
            <a:off x="457200" y="274638"/>
            <a:ext cx="8229600" cy="1143000"/>
          </a:xfrm>
        </p:spPr>
        <p:txBody>
          <a:bodyPr/>
          <a:lstStyle/>
          <a:p>
            <a:pPr eaLnBrk="1" hangingPunct="1"/>
            <a:r>
              <a:rPr lang="en-US" altLang="en-US" sz="4400" dirty="0"/>
              <a:t>Finding Critical Values for the  </a:t>
            </a:r>
            <a:r>
              <a:rPr lang="el-GR" altLang="en-US" sz="4400" dirty="0">
                <a:latin typeface="Times New Roman" panose="02020603050405020304" pitchFamily="18" charset="0"/>
                <a:cs typeface="Times New Roman" panose="02020603050405020304" pitchFamily="18" charset="0"/>
              </a:rPr>
              <a:t>χ</a:t>
            </a:r>
            <a:r>
              <a:rPr lang="en-US" altLang="en-US" sz="4400" baseline="30000" dirty="0">
                <a:cs typeface="Times New Roman" panose="02020603050405020304" pitchFamily="18" charset="0"/>
              </a:rPr>
              <a:t>2</a:t>
            </a:r>
            <a:r>
              <a:rPr lang="en-US" altLang="en-US" sz="4400" dirty="0"/>
              <a:t>-Test</a:t>
            </a:r>
          </a:p>
        </p:txBody>
      </p:sp>
      <p:sp>
        <p:nvSpPr>
          <p:cNvPr id="17416" name="Footer Placeholder 2">
            <a:extLst>
              <a:ext uri="{FF2B5EF4-FFF2-40B4-BE49-F238E27FC236}">
                <a16:creationId xmlns="" xmlns:a16="http://schemas.microsoft.com/office/drawing/2014/main" id="{A6C6F5A1-0498-4FDB-AC5F-89A3738AC217}"/>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200"/>
              <a:t>.</a:t>
            </a:r>
          </a:p>
        </p:txBody>
      </p:sp>
      <p:pic>
        <p:nvPicPr>
          <p:cNvPr id="10" name="Picture 9" descr="A close up of text on a white background&#10;&#10;Description generated with very high confidence">
            <a:extLst>
              <a:ext uri="{FF2B5EF4-FFF2-40B4-BE49-F238E27FC236}">
                <a16:creationId xmlns="" xmlns:a16="http://schemas.microsoft.com/office/drawing/2014/main" id="{CB0C0768-5ABC-47B8-9CD5-0D46F38FDD72}"/>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358884" y="3592338"/>
            <a:ext cx="3373308" cy="2805087"/>
          </a:xfrm>
          <a:prstGeom prst="rect">
            <a:avLst/>
          </a:prstGeom>
        </p:spPr>
      </p:pic>
      <p:pic>
        <p:nvPicPr>
          <p:cNvPr id="8" name="Picture 7">
            <a:extLst>
              <a:ext uri="{FF2B5EF4-FFF2-40B4-BE49-F238E27FC236}">
                <a16:creationId xmlns="" xmlns:a16="http://schemas.microsoft.com/office/drawing/2014/main" id="{6036B024-C184-4180-9BA8-20322DCD7D47}"/>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342690" y="1614678"/>
            <a:ext cx="3572710" cy="2805087"/>
          </a:xfrm>
          <a:prstGeom prst="rect">
            <a:avLst/>
          </a:prstGeom>
        </p:spPr>
      </p:pic>
    </p:spTree>
    <p:extLst>
      <p:ext uri="{BB962C8B-B14F-4D97-AF65-F5344CB8AC3E}">
        <p14:creationId xmlns:p14="http://schemas.microsoft.com/office/powerpoint/2010/main" val="750984411"/>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Rectangle 2">
            <a:extLst>
              <a:ext uri="{FF2B5EF4-FFF2-40B4-BE49-F238E27FC236}">
                <a16:creationId xmlns="" xmlns:a16="http://schemas.microsoft.com/office/drawing/2014/main" id="{039A4BB2-BFE7-46FF-8D8B-62ED7EA4630B}"/>
              </a:ext>
            </a:extLst>
          </p:cNvPr>
          <p:cNvSpPr>
            <a:spLocks noGrp="1" noChangeArrowheads="1"/>
          </p:cNvSpPr>
          <p:nvPr>
            <p:ph type="title"/>
          </p:nvPr>
        </p:nvSpPr>
        <p:spPr/>
        <p:txBody>
          <a:bodyPr/>
          <a:lstStyle/>
          <a:p>
            <a:pPr eaLnBrk="1" hangingPunct="1"/>
            <a:r>
              <a:rPr lang="en-US" altLang="en-US">
                <a:solidFill>
                  <a:srgbClr val="83BB35"/>
                </a:solidFill>
              </a:rPr>
              <a:t>Example: Finding Critical Values for </a:t>
            </a:r>
            <a:r>
              <a:rPr lang="el-GR" altLang="en-US">
                <a:solidFill>
                  <a:srgbClr val="83BB35"/>
                </a:solidFill>
                <a:latin typeface="Times New Roman" panose="02020603050405020304" pitchFamily="18" charset="0"/>
                <a:cs typeface="Times New Roman" panose="02020603050405020304" pitchFamily="18" charset="0"/>
              </a:rPr>
              <a:t>χ</a:t>
            </a:r>
            <a:r>
              <a:rPr lang="en-US" altLang="en-US" baseline="30000">
                <a:solidFill>
                  <a:srgbClr val="83BB35"/>
                </a:solidFill>
                <a:cs typeface="Times New Roman" panose="02020603050405020304" pitchFamily="18" charset="0"/>
              </a:rPr>
              <a:t>2</a:t>
            </a:r>
            <a:endParaRPr lang="el-GR" altLang="en-US">
              <a:solidFill>
                <a:srgbClr val="83BB35"/>
              </a:solidFill>
            </a:endParaRPr>
          </a:p>
        </p:txBody>
      </p:sp>
      <p:sp>
        <p:nvSpPr>
          <p:cNvPr id="19458" name="Content Placeholder 8">
            <a:extLst>
              <a:ext uri="{FF2B5EF4-FFF2-40B4-BE49-F238E27FC236}">
                <a16:creationId xmlns="" xmlns:a16="http://schemas.microsoft.com/office/drawing/2014/main" id="{7F37B913-B5A6-42DE-B5E8-6ABCE0ECEB45}"/>
              </a:ext>
            </a:extLst>
          </p:cNvPr>
          <p:cNvSpPr>
            <a:spLocks noGrp="1"/>
          </p:cNvSpPr>
          <p:nvPr>
            <p:ph idx="1"/>
          </p:nvPr>
        </p:nvSpPr>
        <p:spPr>
          <a:xfrm>
            <a:off x="457200" y="1600200"/>
            <a:ext cx="7666038" cy="1163638"/>
          </a:xfrm>
        </p:spPr>
        <p:txBody>
          <a:bodyPr/>
          <a:lstStyle/>
          <a:p>
            <a:pPr marL="0" indent="0">
              <a:buFont typeface="Arial" panose="020B0604020202020204" pitchFamily="34" charset="0"/>
              <a:buNone/>
            </a:pPr>
            <a:r>
              <a:rPr lang="en-US" altLang="en-US" dirty="0"/>
              <a:t>Find the critical </a:t>
            </a:r>
            <a:r>
              <a:rPr lang="el-GR" altLang="en-US" dirty="0"/>
              <a:t>χ</a:t>
            </a:r>
            <a:r>
              <a:rPr lang="en-US" altLang="en-US" baseline="30000" dirty="0"/>
              <a:t>2</a:t>
            </a:r>
            <a:r>
              <a:rPr lang="en-US" altLang="en-US" dirty="0"/>
              <a:t>-value for a left-tailed test when</a:t>
            </a:r>
            <a:br>
              <a:rPr lang="en-US" altLang="en-US" dirty="0"/>
            </a:br>
            <a:r>
              <a:rPr lang="en-US" altLang="en-US" i="1" dirty="0"/>
              <a:t>n</a:t>
            </a:r>
            <a:r>
              <a:rPr lang="en-US" altLang="en-US" dirty="0"/>
              <a:t> = 26 and </a:t>
            </a:r>
            <a:r>
              <a:rPr lang="en-US" altLang="en-US" i="1" dirty="0">
                <a:sym typeface="Symbol" panose="05050102010706020507" pitchFamily="18" charset="2"/>
              </a:rPr>
              <a:t></a:t>
            </a:r>
            <a:r>
              <a:rPr lang="en-US" altLang="en-US" dirty="0">
                <a:sym typeface="Symbol" panose="05050102010706020507" pitchFamily="18" charset="2"/>
              </a:rPr>
              <a:t> = 0.10.</a:t>
            </a:r>
            <a:r>
              <a:rPr lang="en-US" altLang="en-US" dirty="0"/>
              <a:t>  </a:t>
            </a:r>
            <a:endParaRPr lang="en-US" altLang="en-US" i="1" dirty="0"/>
          </a:p>
          <a:p>
            <a:pPr marL="0" indent="0">
              <a:buFont typeface="Arial" panose="020B0604020202020204" pitchFamily="34" charset="0"/>
              <a:buNone/>
            </a:pPr>
            <a:endParaRPr lang="en-US" altLang="en-US" dirty="0"/>
          </a:p>
        </p:txBody>
      </p:sp>
      <p:sp>
        <p:nvSpPr>
          <p:cNvPr id="1329156" name="Rectangle 4">
            <a:extLst>
              <a:ext uri="{FF2B5EF4-FFF2-40B4-BE49-F238E27FC236}">
                <a16:creationId xmlns="" xmlns:a16="http://schemas.microsoft.com/office/drawing/2014/main" id="{E8D372A9-8D00-4B7D-8972-156C7EFB193E}"/>
              </a:ext>
            </a:extLst>
          </p:cNvPr>
          <p:cNvSpPr>
            <a:spLocks noChangeArrowheads="1"/>
          </p:cNvSpPr>
          <p:nvPr/>
        </p:nvSpPr>
        <p:spPr bwMode="auto">
          <a:xfrm>
            <a:off x="457200" y="2514301"/>
            <a:ext cx="8153400" cy="22467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2800" b="1" dirty="0">
                <a:solidFill>
                  <a:srgbClr val="83BB35"/>
                </a:solidFill>
                <a:latin typeface="Times New Roman" panose="02020603050405020304" pitchFamily="18" charset="0"/>
              </a:rPr>
              <a:t>Solution:</a:t>
            </a:r>
          </a:p>
          <a:p>
            <a:r>
              <a:rPr lang="en-US" sz="2800" dirty="0">
                <a:latin typeface="+mn-lt"/>
              </a:rPr>
              <a:t>The degrees of freedom are </a:t>
            </a:r>
            <a:r>
              <a:rPr lang="en-US" sz="2800" dirty="0" err="1">
                <a:solidFill>
                  <a:srgbClr val="C00000"/>
                </a:solidFill>
                <a:latin typeface="+mn-lt"/>
              </a:rPr>
              <a:t>d.f.</a:t>
            </a:r>
            <a:r>
              <a:rPr lang="en-US" sz="2800" dirty="0">
                <a:solidFill>
                  <a:srgbClr val="C00000"/>
                </a:solidFill>
                <a:latin typeface="+mn-lt"/>
              </a:rPr>
              <a:t> = </a:t>
            </a:r>
            <a:r>
              <a:rPr lang="en-US" sz="2800" i="1" dirty="0">
                <a:solidFill>
                  <a:srgbClr val="C00000"/>
                </a:solidFill>
                <a:latin typeface="+mn-lt"/>
              </a:rPr>
              <a:t>n </a:t>
            </a:r>
            <a:r>
              <a:rPr lang="en-US" sz="2800" dirty="0">
                <a:solidFill>
                  <a:srgbClr val="C00000"/>
                </a:solidFill>
                <a:latin typeface="+mn-lt"/>
              </a:rPr>
              <a:t>– 1 = 26 – 1 = 25</a:t>
            </a:r>
            <a:r>
              <a:rPr lang="en-US" sz="2800" dirty="0">
                <a:latin typeface="+mn-lt"/>
              </a:rPr>
              <a:t>. The figure shows a chi-square distribution with 25 degrees of freedom and a shaded area of </a:t>
            </a:r>
            <a:r>
              <a:rPr lang="en-US" sz="2800" i="1" dirty="0">
                <a:latin typeface="Symbol" panose="05050102010706020507" pitchFamily="18" charset="2"/>
              </a:rPr>
              <a:t>a</a:t>
            </a:r>
            <a:r>
              <a:rPr lang="en-US" sz="2800" dirty="0">
                <a:latin typeface="+mn-lt"/>
              </a:rPr>
              <a:t> = 0.10 in the right tail.</a:t>
            </a:r>
            <a:endParaRPr lang="en-US" altLang="en-US" sz="3200" b="1" dirty="0">
              <a:solidFill>
                <a:srgbClr val="83BB35"/>
              </a:solidFill>
              <a:latin typeface="+mn-lt"/>
            </a:endParaRPr>
          </a:p>
        </p:txBody>
      </p:sp>
      <p:sp>
        <p:nvSpPr>
          <p:cNvPr id="19465" name="Footer Placeholder 2">
            <a:extLst>
              <a:ext uri="{FF2B5EF4-FFF2-40B4-BE49-F238E27FC236}">
                <a16:creationId xmlns="" xmlns:a16="http://schemas.microsoft.com/office/drawing/2014/main" id="{EAEA4CB2-4D3F-41B6-A6EE-4344D3DC68AC}"/>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200"/>
              <a:t>.</a:t>
            </a:r>
          </a:p>
        </p:txBody>
      </p:sp>
      <p:sp>
        <p:nvSpPr>
          <p:cNvPr id="6" name="Rectangle 5">
            <a:extLst>
              <a:ext uri="{FF2B5EF4-FFF2-40B4-BE49-F238E27FC236}">
                <a16:creationId xmlns="" xmlns:a16="http://schemas.microsoft.com/office/drawing/2014/main" id="{460105D6-249F-4E3D-BE83-194975D891EA}"/>
              </a:ext>
            </a:extLst>
          </p:cNvPr>
          <p:cNvSpPr/>
          <p:nvPr/>
        </p:nvSpPr>
        <p:spPr>
          <a:xfrm>
            <a:off x="457200" y="4680932"/>
            <a:ext cx="4572000" cy="1384995"/>
          </a:xfrm>
          <a:prstGeom prst="rect">
            <a:avLst/>
          </a:prstGeom>
        </p:spPr>
        <p:txBody>
          <a:bodyPr>
            <a:spAutoFit/>
          </a:bodyPr>
          <a:lstStyle/>
          <a:p>
            <a:r>
              <a:rPr lang="en-US" sz="2800" dirty="0">
                <a:latin typeface="+mn-lt"/>
              </a:rPr>
              <a:t>Using Table 6 in App. B with </a:t>
            </a:r>
            <a:r>
              <a:rPr lang="en-US" sz="2800" dirty="0" err="1">
                <a:latin typeface="+mn-lt"/>
              </a:rPr>
              <a:t>d.f.</a:t>
            </a:r>
            <a:r>
              <a:rPr lang="en-US" sz="2800" dirty="0">
                <a:latin typeface="+mn-lt"/>
              </a:rPr>
              <a:t> = 25 and </a:t>
            </a:r>
            <a:r>
              <a:rPr lang="en-US" sz="2800" i="1" dirty="0">
                <a:latin typeface="Symbol" panose="05050102010706020507" pitchFamily="18" charset="2"/>
              </a:rPr>
              <a:t>a</a:t>
            </a:r>
            <a:r>
              <a:rPr lang="en-US" sz="2800" dirty="0">
                <a:latin typeface="+mn-lt"/>
              </a:rPr>
              <a:t> = 0.10, the critical value is </a:t>
            </a:r>
            <a:r>
              <a:rPr lang="en-US" sz="2800" i="1" dirty="0">
                <a:solidFill>
                  <a:srgbClr val="C00000"/>
                </a:solidFill>
                <a:latin typeface="+mn-lt"/>
                <a:sym typeface="Symbol" panose="05050102010706020507" pitchFamily="18" charset="2"/>
              </a:rPr>
              <a:t></a:t>
            </a:r>
            <a:r>
              <a:rPr lang="en-US" sz="2800" baseline="-25000" dirty="0">
                <a:solidFill>
                  <a:srgbClr val="C00000"/>
                </a:solidFill>
              </a:rPr>
              <a:t>0</a:t>
            </a:r>
            <a:r>
              <a:rPr lang="en-US" sz="2800" baseline="30000" dirty="0">
                <a:solidFill>
                  <a:srgbClr val="C00000"/>
                </a:solidFill>
                <a:latin typeface="+mn-lt"/>
              </a:rPr>
              <a:t>2 </a:t>
            </a:r>
            <a:r>
              <a:rPr lang="en-US" sz="2800" dirty="0">
                <a:solidFill>
                  <a:srgbClr val="C00000"/>
                </a:solidFill>
                <a:latin typeface="+mn-lt"/>
              </a:rPr>
              <a:t>= 34.382</a:t>
            </a:r>
            <a:r>
              <a:rPr lang="en-US" sz="2800" dirty="0">
                <a:latin typeface="+mn-lt"/>
              </a:rPr>
              <a:t>.</a:t>
            </a:r>
          </a:p>
        </p:txBody>
      </p:sp>
      <p:pic>
        <p:nvPicPr>
          <p:cNvPr id="3" name="Picture 2" descr="A close up of a logo&#10;&#10;Description generated with very high confidence">
            <a:extLst>
              <a:ext uri="{FF2B5EF4-FFF2-40B4-BE49-F238E27FC236}">
                <a16:creationId xmlns="" xmlns:a16="http://schemas.microsoft.com/office/drawing/2014/main" id="{BC21759B-AFA5-4C04-9FDD-A263C1AEDF8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097454" y="4231897"/>
            <a:ext cx="3420904" cy="2120463"/>
          </a:xfrm>
          <a:prstGeom prst="rect">
            <a:avLst/>
          </a:prstGeom>
        </p:spPr>
      </p:pic>
    </p:spTree>
    <p:extLst>
      <p:ext uri="{BB962C8B-B14F-4D97-AF65-F5344CB8AC3E}">
        <p14:creationId xmlns:p14="http://schemas.microsoft.com/office/powerpoint/2010/main" val="2573625764"/>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29156">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329156">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29156" grpId="0" uiExpand="1" build="p"/>
      <p:bldP spid="6"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Rectangle 2">
            <a:extLst>
              <a:ext uri="{FF2B5EF4-FFF2-40B4-BE49-F238E27FC236}">
                <a16:creationId xmlns="" xmlns:a16="http://schemas.microsoft.com/office/drawing/2014/main" id="{039A4BB2-BFE7-46FF-8D8B-62ED7EA4630B}"/>
              </a:ext>
            </a:extLst>
          </p:cNvPr>
          <p:cNvSpPr>
            <a:spLocks noGrp="1" noChangeArrowheads="1"/>
          </p:cNvSpPr>
          <p:nvPr>
            <p:ph type="title"/>
          </p:nvPr>
        </p:nvSpPr>
        <p:spPr/>
        <p:txBody>
          <a:bodyPr/>
          <a:lstStyle/>
          <a:p>
            <a:pPr eaLnBrk="1" hangingPunct="1"/>
            <a:r>
              <a:rPr lang="en-US" altLang="en-US">
                <a:solidFill>
                  <a:srgbClr val="83BB35"/>
                </a:solidFill>
              </a:rPr>
              <a:t>Example: Finding Critical Values for </a:t>
            </a:r>
            <a:r>
              <a:rPr lang="el-GR" altLang="en-US">
                <a:solidFill>
                  <a:srgbClr val="83BB35"/>
                </a:solidFill>
                <a:latin typeface="Times New Roman" panose="02020603050405020304" pitchFamily="18" charset="0"/>
                <a:cs typeface="Times New Roman" panose="02020603050405020304" pitchFamily="18" charset="0"/>
              </a:rPr>
              <a:t>χ</a:t>
            </a:r>
            <a:r>
              <a:rPr lang="en-US" altLang="en-US" baseline="30000">
                <a:solidFill>
                  <a:srgbClr val="83BB35"/>
                </a:solidFill>
                <a:cs typeface="Times New Roman" panose="02020603050405020304" pitchFamily="18" charset="0"/>
              </a:rPr>
              <a:t>2</a:t>
            </a:r>
            <a:endParaRPr lang="el-GR" altLang="en-US">
              <a:solidFill>
                <a:srgbClr val="83BB35"/>
              </a:solidFill>
            </a:endParaRPr>
          </a:p>
        </p:txBody>
      </p:sp>
      <p:sp>
        <p:nvSpPr>
          <p:cNvPr id="19458" name="Content Placeholder 8">
            <a:extLst>
              <a:ext uri="{FF2B5EF4-FFF2-40B4-BE49-F238E27FC236}">
                <a16:creationId xmlns="" xmlns:a16="http://schemas.microsoft.com/office/drawing/2014/main" id="{7F37B913-B5A6-42DE-B5E8-6ABCE0ECEB45}"/>
              </a:ext>
            </a:extLst>
          </p:cNvPr>
          <p:cNvSpPr>
            <a:spLocks noGrp="1"/>
          </p:cNvSpPr>
          <p:nvPr>
            <p:ph idx="1"/>
          </p:nvPr>
        </p:nvSpPr>
        <p:spPr>
          <a:xfrm>
            <a:off x="457200" y="1600200"/>
            <a:ext cx="7666038" cy="1163638"/>
          </a:xfrm>
        </p:spPr>
        <p:txBody>
          <a:bodyPr/>
          <a:lstStyle/>
          <a:p>
            <a:pPr marL="0" indent="0">
              <a:buFont typeface="Arial" panose="020B0604020202020204" pitchFamily="34" charset="0"/>
              <a:buNone/>
            </a:pPr>
            <a:r>
              <a:rPr lang="en-US" altLang="en-US" dirty="0"/>
              <a:t>Find the critical </a:t>
            </a:r>
            <a:r>
              <a:rPr lang="el-GR" altLang="en-US" dirty="0"/>
              <a:t>χ</a:t>
            </a:r>
            <a:r>
              <a:rPr lang="en-US" altLang="en-US" baseline="30000" dirty="0"/>
              <a:t>2</a:t>
            </a:r>
            <a:r>
              <a:rPr lang="en-US" altLang="en-US" dirty="0"/>
              <a:t>-value for a left-tailed test when</a:t>
            </a:r>
            <a:br>
              <a:rPr lang="en-US" altLang="en-US" dirty="0"/>
            </a:br>
            <a:r>
              <a:rPr lang="en-US" altLang="en-US" i="1" dirty="0"/>
              <a:t>n</a:t>
            </a:r>
            <a:r>
              <a:rPr lang="en-US" altLang="en-US" dirty="0"/>
              <a:t> = 11 and </a:t>
            </a:r>
            <a:r>
              <a:rPr lang="en-US" altLang="en-US" i="1" dirty="0">
                <a:sym typeface="Symbol" panose="05050102010706020507" pitchFamily="18" charset="2"/>
              </a:rPr>
              <a:t></a:t>
            </a:r>
            <a:r>
              <a:rPr lang="en-US" altLang="en-US" dirty="0">
                <a:sym typeface="Symbol" panose="05050102010706020507" pitchFamily="18" charset="2"/>
              </a:rPr>
              <a:t> = 0.01.</a:t>
            </a:r>
            <a:r>
              <a:rPr lang="en-US" altLang="en-US" dirty="0"/>
              <a:t>  </a:t>
            </a:r>
            <a:endParaRPr lang="en-US" altLang="en-US" i="1" dirty="0"/>
          </a:p>
          <a:p>
            <a:pPr marL="0" indent="0">
              <a:buFont typeface="Arial" panose="020B0604020202020204" pitchFamily="34" charset="0"/>
              <a:buNone/>
            </a:pPr>
            <a:endParaRPr lang="en-US" altLang="en-US" dirty="0"/>
          </a:p>
        </p:txBody>
      </p:sp>
      <p:sp>
        <p:nvSpPr>
          <p:cNvPr id="1329156" name="Rectangle 4">
            <a:extLst>
              <a:ext uri="{FF2B5EF4-FFF2-40B4-BE49-F238E27FC236}">
                <a16:creationId xmlns="" xmlns:a16="http://schemas.microsoft.com/office/drawing/2014/main" id="{E8D372A9-8D00-4B7D-8972-156C7EFB193E}"/>
              </a:ext>
            </a:extLst>
          </p:cNvPr>
          <p:cNvSpPr>
            <a:spLocks noChangeArrowheads="1"/>
          </p:cNvSpPr>
          <p:nvPr/>
        </p:nvSpPr>
        <p:spPr bwMode="auto">
          <a:xfrm>
            <a:off x="457200" y="2506518"/>
            <a:ext cx="5270456" cy="31700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b="1" dirty="0">
                <a:solidFill>
                  <a:srgbClr val="83BB35"/>
                </a:solidFill>
                <a:latin typeface="Times New Roman" panose="02020603050405020304" pitchFamily="18" charset="0"/>
              </a:rPr>
              <a:t>Solution:</a:t>
            </a:r>
          </a:p>
          <a:p>
            <a:r>
              <a:rPr lang="en-US" dirty="0">
                <a:latin typeface="+mn-lt"/>
              </a:rPr>
              <a:t>The degrees of freedom are </a:t>
            </a:r>
            <a:r>
              <a:rPr lang="pt-BR" dirty="0">
                <a:solidFill>
                  <a:srgbClr val="C00000"/>
                </a:solidFill>
                <a:latin typeface="+mn-lt"/>
              </a:rPr>
              <a:t>d.f. = </a:t>
            </a:r>
            <a:r>
              <a:rPr lang="pt-BR" i="1" dirty="0">
                <a:solidFill>
                  <a:srgbClr val="C00000"/>
                </a:solidFill>
                <a:latin typeface="+mn-lt"/>
              </a:rPr>
              <a:t>n </a:t>
            </a:r>
            <a:r>
              <a:rPr lang="en-US" dirty="0">
                <a:solidFill>
                  <a:srgbClr val="C00000"/>
                </a:solidFill>
                <a:latin typeface="+mn-lt"/>
              </a:rPr>
              <a:t>–</a:t>
            </a:r>
            <a:r>
              <a:rPr lang="pt-BR" dirty="0">
                <a:solidFill>
                  <a:srgbClr val="C00000"/>
                </a:solidFill>
                <a:latin typeface="+mn-lt"/>
              </a:rPr>
              <a:t> 1 </a:t>
            </a:r>
            <a:br>
              <a:rPr lang="pt-BR" dirty="0">
                <a:solidFill>
                  <a:srgbClr val="C00000"/>
                </a:solidFill>
                <a:latin typeface="+mn-lt"/>
              </a:rPr>
            </a:br>
            <a:r>
              <a:rPr lang="pt-BR" dirty="0">
                <a:solidFill>
                  <a:srgbClr val="C00000"/>
                </a:solidFill>
                <a:latin typeface="+mn-lt"/>
              </a:rPr>
              <a:t>= 11 </a:t>
            </a:r>
            <a:r>
              <a:rPr lang="en-US" dirty="0">
                <a:solidFill>
                  <a:srgbClr val="C00000"/>
                </a:solidFill>
                <a:latin typeface="+mn-lt"/>
              </a:rPr>
              <a:t>–</a:t>
            </a:r>
            <a:r>
              <a:rPr lang="pt-BR" dirty="0">
                <a:solidFill>
                  <a:srgbClr val="C00000"/>
                </a:solidFill>
                <a:latin typeface="+mn-lt"/>
              </a:rPr>
              <a:t> 1 = 10</a:t>
            </a:r>
            <a:r>
              <a:rPr lang="pt-BR" dirty="0">
                <a:latin typeface="+mn-lt"/>
              </a:rPr>
              <a:t>.</a:t>
            </a:r>
          </a:p>
          <a:p>
            <a:r>
              <a:rPr lang="en-US" dirty="0">
                <a:latin typeface="+mn-lt"/>
              </a:rPr>
              <a:t>The figure shows a chi-square distribution with 10 degrees of freedom and a shaded area of </a:t>
            </a:r>
            <a:r>
              <a:rPr lang="en-US" i="1" dirty="0">
                <a:latin typeface="Symbol" panose="05050102010706020507" pitchFamily="18" charset="2"/>
              </a:rPr>
              <a:t>a</a:t>
            </a:r>
            <a:r>
              <a:rPr lang="en-US" dirty="0">
                <a:latin typeface="+mn-lt"/>
              </a:rPr>
              <a:t> = 0.01 in the left tail. The area to the right of the critical value is </a:t>
            </a:r>
            <a:r>
              <a:rPr lang="pt-BR" dirty="0">
                <a:solidFill>
                  <a:srgbClr val="C00000"/>
                </a:solidFill>
                <a:latin typeface="+mn-lt"/>
              </a:rPr>
              <a:t>1 </a:t>
            </a:r>
            <a:r>
              <a:rPr lang="en-US" sz="3200" dirty="0">
                <a:solidFill>
                  <a:srgbClr val="C00000"/>
                </a:solidFill>
                <a:latin typeface="+mn-lt"/>
              </a:rPr>
              <a:t>–</a:t>
            </a:r>
            <a:r>
              <a:rPr lang="pt-BR" dirty="0">
                <a:solidFill>
                  <a:srgbClr val="C00000"/>
                </a:solidFill>
                <a:latin typeface="+mn-lt"/>
              </a:rPr>
              <a:t> </a:t>
            </a:r>
            <a:r>
              <a:rPr lang="en-US" i="1" dirty="0">
                <a:solidFill>
                  <a:srgbClr val="C00000"/>
                </a:solidFill>
                <a:latin typeface="Symbol" panose="05050102010706020507" pitchFamily="18" charset="2"/>
              </a:rPr>
              <a:t>a</a:t>
            </a:r>
            <a:r>
              <a:rPr lang="pt-BR" dirty="0">
                <a:solidFill>
                  <a:srgbClr val="C00000"/>
                </a:solidFill>
                <a:latin typeface="+mn-lt"/>
              </a:rPr>
              <a:t> = 1 </a:t>
            </a:r>
            <a:r>
              <a:rPr lang="en-US" sz="3200" dirty="0">
                <a:solidFill>
                  <a:srgbClr val="C00000"/>
                </a:solidFill>
                <a:latin typeface="+mn-lt"/>
              </a:rPr>
              <a:t>–</a:t>
            </a:r>
            <a:r>
              <a:rPr lang="pt-BR" dirty="0">
                <a:solidFill>
                  <a:srgbClr val="C00000"/>
                </a:solidFill>
                <a:latin typeface="+mn-lt"/>
              </a:rPr>
              <a:t> 0.01 = 0.99</a:t>
            </a:r>
            <a:r>
              <a:rPr lang="pt-BR" dirty="0">
                <a:latin typeface="+mn-lt"/>
              </a:rPr>
              <a:t>.</a:t>
            </a:r>
            <a:endParaRPr lang="en-US" altLang="en-US" sz="2800" b="1" dirty="0">
              <a:solidFill>
                <a:srgbClr val="83BB35"/>
              </a:solidFill>
              <a:latin typeface="+mn-lt"/>
            </a:endParaRPr>
          </a:p>
        </p:txBody>
      </p:sp>
      <p:sp>
        <p:nvSpPr>
          <p:cNvPr id="19465" name="Footer Placeholder 2">
            <a:extLst>
              <a:ext uri="{FF2B5EF4-FFF2-40B4-BE49-F238E27FC236}">
                <a16:creationId xmlns="" xmlns:a16="http://schemas.microsoft.com/office/drawing/2014/main" id="{EAEA4CB2-4D3F-41B6-A6EE-4344D3DC68AC}"/>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200"/>
              <a:t>.</a:t>
            </a:r>
          </a:p>
        </p:txBody>
      </p:sp>
      <p:sp>
        <p:nvSpPr>
          <p:cNvPr id="6" name="Rectangle 5">
            <a:extLst>
              <a:ext uri="{FF2B5EF4-FFF2-40B4-BE49-F238E27FC236}">
                <a16:creationId xmlns="" xmlns:a16="http://schemas.microsoft.com/office/drawing/2014/main" id="{6444C6A9-E36B-4A0F-AD7B-AF9339CAB4C9}"/>
              </a:ext>
            </a:extLst>
          </p:cNvPr>
          <p:cNvSpPr/>
          <p:nvPr/>
        </p:nvSpPr>
        <p:spPr>
          <a:xfrm>
            <a:off x="436054" y="5544270"/>
            <a:ext cx="8479345" cy="830997"/>
          </a:xfrm>
          <a:prstGeom prst="rect">
            <a:avLst/>
          </a:prstGeom>
        </p:spPr>
        <p:txBody>
          <a:bodyPr wrap="square">
            <a:spAutoFit/>
          </a:bodyPr>
          <a:lstStyle/>
          <a:p>
            <a:r>
              <a:rPr lang="en-US" sz="2400" dirty="0">
                <a:latin typeface="+mn-lt"/>
              </a:rPr>
              <a:t>Using Table 6 with </a:t>
            </a:r>
            <a:r>
              <a:rPr lang="en-US" sz="2400" dirty="0" err="1">
                <a:latin typeface="+mn-lt"/>
              </a:rPr>
              <a:t>d.f.</a:t>
            </a:r>
            <a:r>
              <a:rPr lang="en-US" sz="2400" dirty="0">
                <a:latin typeface="+mn-lt"/>
              </a:rPr>
              <a:t> = 10 and the area 0.99, the critical value is </a:t>
            </a:r>
            <a:r>
              <a:rPr lang="en-US" sz="2400" i="1" dirty="0">
                <a:solidFill>
                  <a:srgbClr val="C00000"/>
                </a:solidFill>
                <a:sym typeface="Symbol" panose="05050102010706020507" pitchFamily="18" charset="2"/>
              </a:rPr>
              <a:t></a:t>
            </a:r>
            <a:r>
              <a:rPr lang="en-US" sz="2400" baseline="-25000" dirty="0">
                <a:solidFill>
                  <a:srgbClr val="C00000"/>
                </a:solidFill>
              </a:rPr>
              <a:t>0</a:t>
            </a:r>
            <a:r>
              <a:rPr lang="en-US" sz="2400" baseline="30000" dirty="0">
                <a:solidFill>
                  <a:srgbClr val="C00000"/>
                </a:solidFill>
              </a:rPr>
              <a:t>2</a:t>
            </a:r>
            <a:r>
              <a:rPr lang="en-US" sz="2400" dirty="0">
                <a:solidFill>
                  <a:srgbClr val="C00000"/>
                </a:solidFill>
                <a:latin typeface="+mn-lt"/>
              </a:rPr>
              <a:t> = 2.558</a:t>
            </a:r>
            <a:r>
              <a:rPr lang="en-US" sz="2400" dirty="0">
                <a:latin typeface="+mn-lt"/>
              </a:rPr>
              <a:t>.</a:t>
            </a:r>
          </a:p>
        </p:txBody>
      </p:sp>
      <p:pic>
        <p:nvPicPr>
          <p:cNvPr id="3" name="Picture 2" descr="A close up of a logo&#10;&#10;Description generated with very high confidence">
            <a:extLst>
              <a:ext uri="{FF2B5EF4-FFF2-40B4-BE49-F238E27FC236}">
                <a16:creationId xmlns="" xmlns:a16="http://schemas.microsoft.com/office/drawing/2014/main" id="{AD6F9741-A69D-4BCF-934E-8E3B2F85BB7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630635" y="2933417"/>
            <a:ext cx="3171668" cy="2529305"/>
          </a:xfrm>
          <a:prstGeom prst="rect">
            <a:avLst/>
          </a:prstGeom>
        </p:spPr>
      </p:pic>
    </p:spTree>
    <p:extLst>
      <p:ext uri="{BB962C8B-B14F-4D97-AF65-F5344CB8AC3E}">
        <p14:creationId xmlns:p14="http://schemas.microsoft.com/office/powerpoint/2010/main" val="2695202950"/>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29156">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329156">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329156">
                                            <p:txEl>
                                              <p:pRg st="2" end="2"/>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29156" grpId="0" uiExpand="1" build="p"/>
      <p:bldP spid="6"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Rectangle 2">
            <a:extLst>
              <a:ext uri="{FF2B5EF4-FFF2-40B4-BE49-F238E27FC236}">
                <a16:creationId xmlns="" xmlns:a16="http://schemas.microsoft.com/office/drawing/2014/main" id="{039A4BB2-BFE7-46FF-8D8B-62ED7EA4630B}"/>
              </a:ext>
            </a:extLst>
          </p:cNvPr>
          <p:cNvSpPr>
            <a:spLocks noGrp="1" noChangeArrowheads="1"/>
          </p:cNvSpPr>
          <p:nvPr>
            <p:ph type="title"/>
          </p:nvPr>
        </p:nvSpPr>
        <p:spPr/>
        <p:txBody>
          <a:bodyPr/>
          <a:lstStyle/>
          <a:p>
            <a:pPr eaLnBrk="1" hangingPunct="1"/>
            <a:r>
              <a:rPr lang="en-US" altLang="en-US" dirty="0">
                <a:solidFill>
                  <a:srgbClr val="83BB35"/>
                </a:solidFill>
              </a:rPr>
              <a:t>Solution: Finding Critical Values for </a:t>
            </a:r>
            <a:r>
              <a:rPr lang="el-GR" altLang="en-US" dirty="0">
                <a:solidFill>
                  <a:srgbClr val="83BB35"/>
                </a:solidFill>
                <a:latin typeface="Times New Roman" panose="02020603050405020304" pitchFamily="18" charset="0"/>
                <a:cs typeface="Times New Roman" panose="02020603050405020304" pitchFamily="18" charset="0"/>
              </a:rPr>
              <a:t>χ</a:t>
            </a:r>
            <a:r>
              <a:rPr lang="en-US" altLang="en-US" baseline="30000" dirty="0">
                <a:solidFill>
                  <a:srgbClr val="83BB35"/>
                </a:solidFill>
                <a:cs typeface="Times New Roman" panose="02020603050405020304" pitchFamily="18" charset="0"/>
              </a:rPr>
              <a:t>2</a:t>
            </a:r>
            <a:endParaRPr lang="el-GR" altLang="en-US" dirty="0">
              <a:solidFill>
                <a:srgbClr val="83BB35"/>
              </a:solidFill>
            </a:endParaRPr>
          </a:p>
        </p:txBody>
      </p:sp>
      <p:sp>
        <p:nvSpPr>
          <p:cNvPr id="1329156" name="Rectangle 4">
            <a:extLst>
              <a:ext uri="{FF2B5EF4-FFF2-40B4-BE49-F238E27FC236}">
                <a16:creationId xmlns="" xmlns:a16="http://schemas.microsoft.com/office/drawing/2014/main" id="{E8D372A9-8D00-4B7D-8972-156C7EFB193E}"/>
              </a:ext>
            </a:extLst>
          </p:cNvPr>
          <p:cNvSpPr>
            <a:spLocks noChangeArrowheads="1"/>
          </p:cNvSpPr>
          <p:nvPr/>
        </p:nvSpPr>
        <p:spPr bwMode="auto">
          <a:xfrm>
            <a:off x="457200" y="1601743"/>
            <a:ext cx="7830152"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2800" b="1" dirty="0">
                <a:solidFill>
                  <a:srgbClr val="83BB35"/>
                </a:solidFill>
                <a:latin typeface="Times New Roman" panose="02020603050405020304" pitchFamily="18" charset="0"/>
              </a:rPr>
              <a:t>Solution:</a:t>
            </a:r>
          </a:p>
          <a:p>
            <a:r>
              <a:rPr lang="en-US" sz="2800" dirty="0">
                <a:latin typeface="+mn-lt"/>
              </a:rPr>
              <a:t>You can check your answer using technology.</a:t>
            </a:r>
            <a:endParaRPr lang="en-US" altLang="en-US" sz="2800" b="1" dirty="0">
              <a:solidFill>
                <a:srgbClr val="83BB35"/>
              </a:solidFill>
              <a:latin typeface="+mn-lt"/>
            </a:endParaRPr>
          </a:p>
        </p:txBody>
      </p:sp>
      <p:sp>
        <p:nvSpPr>
          <p:cNvPr id="19465" name="Footer Placeholder 2">
            <a:extLst>
              <a:ext uri="{FF2B5EF4-FFF2-40B4-BE49-F238E27FC236}">
                <a16:creationId xmlns="" xmlns:a16="http://schemas.microsoft.com/office/drawing/2014/main" id="{EAEA4CB2-4D3F-41B6-A6EE-4344D3DC68AC}"/>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200"/>
              <a:t>.</a:t>
            </a:r>
          </a:p>
        </p:txBody>
      </p:sp>
      <p:pic>
        <p:nvPicPr>
          <p:cNvPr id="7" name="Picture 6" descr="A screenshot of a cell phone&#10;&#10;Description generated with very high confidence">
            <a:extLst>
              <a:ext uri="{FF2B5EF4-FFF2-40B4-BE49-F238E27FC236}">
                <a16:creationId xmlns="" xmlns:a16="http://schemas.microsoft.com/office/drawing/2014/main" id="{D9511632-442A-4D4A-BF58-A05ED2EE493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68825" y="2916452"/>
            <a:ext cx="5006350" cy="2468885"/>
          </a:xfrm>
          <a:prstGeom prst="rect">
            <a:avLst/>
          </a:prstGeom>
        </p:spPr>
      </p:pic>
    </p:spTree>
    <p:extLst>
      <p:ext uri="{BB962C8B-B14F-4D97-AF65-F5344CB8AC3E}">
        <p14:creationId xmlns:p14="http://schemas.microsoft.com/office/powerpoint/2010/main" val="2967887010"/>
      </p:ext>
    </p:extLst>
  </p:cSld>
  <p:clrMapOvr>
    <a:masterClrMapping/>
  </p:clrMapOvr>
  <p:transition>
    <p:wipe dir="r"/>
  </p:transition>
</p:sld>
</file>

<file path=ppt/theme/theme1.xml><?xml version="1.0" encoding="utf-8"?>
<a:theme xmlns:a="http://schemas.openxmlformats.org/drawingml/2006/main" name="lf4template">
  <a:themeElements>
    <a:clrScheme name="Custom 20">
      <a:dk1>
        <a:sysClr val="windowText" lastClr="000000"/>
      </a:dk1>
      <a:lt1>
        <a:srgbClr val="FFFFFF"/>
      </a:lt1>
      <a:dk2>
        <a:srgbClr val="3B539D"/>
      </a:dk2>
      <a:lt2>
        <a:srgbClr val="EEECE1"/>
      </a:lt2>
      <a:accent1>
        <a:srgbClr val="E9B50E"/>
      </a:accent1>
      <a:accent2>
        <a:srgbClr val="AE0337"/>
      </a:accent2>
      <a:accent3>
        <a:srgbClr val="83BB35"/>
      </a:accent3>
      <a:accent4>
        <a:srgbClr val="8064A2"/>
      </a:accent4>
      <a:accent5>
        <a:srgbClr val="4BACC6"/>
      </a:accent5>
      <a:accent6>
        <a:srgbClr val="F79646"/>
      </a:accent6>
      <a:hlink>
        <a:srgbClr val="0000FF"/>
      </a:hlink>
      <a:folHlink>
        <a:srgbClr val="800080"/>
      </a:folHlink>
    </a:clrScheme>
    <a:fontScheme name="Office Classic">
      <a:maj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Times New Roman"/>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square" rtlCol="0">
        <a:spAutoFit/>
      </a:bodyPr>
      <a:lstStyle>
        <a:defPPr>
          <a:defRPr sz="2800" dirty="0" err="1" smtClean="0">
            <a:latin typeface="+mn-lt"/>
          </a:defRPr>
        </a:defPPr>
      </a:lstStyle>
    </a:txDef>
  </a:objectDefaults>
  <a:extraClrSchemeLst/>
  <a:extLst>
    <a:ext uri="{05A4C25C-085E-4340-85A3-A5531E510DB2}">
      <thm15:themeFamily xmlns:thm15="http://schemas.microsoft.com/office/thememl/2012/main" name="les6e_template2.ppt  -  Compatibility Mode" id="{821B7270-F280-4094-A2E1-21A64EFB52AA}" vid="{788F13F2-6F53-4F28-A47B-16A619397B88}"/>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545</TotalTime>
  <Words>1515</Words>
  <Application>Microsoft Office PowerPoint</Application>
  <PresentationFormat>On-screen Show (4:3)</PresentationFormat>
  <Paragraphs>161</Paragraphs>
  <Slides>27</Slides>
  <Notes>11</Notes>
  <HiddenSlides>0</HiddenSlides>
  <MMClips>0</MMClips>
  <ScaleCrop>false</ScaleCrop>
  <HeadingPairs>
    <vt:vector size="8" baseType="variant">
      <vt:variant>
        <vt:lpstr>Fonts Used</vt:lpstr>
      </vt:variant>
      <vt:variant>
        <vt:i4>12</vt:i4>
      </vt:variant>
      <vt:variant>
        <vt:lpstr>Theme</vt:lpstr>
      </vt:variant>
      <vt:variant>
        <vt:i4>1</vt:i4>
      </vt:variant>
      <vt:variant>
        <vt:lpstr>Embedded OLE Servers</vt:lpstr>
      </vt:variant>
      <vt:variant>
        <vt:i4>1</vt:i4>
      </vt:variant>
      <vt:variant>
        <vt:lpstr>Slide Titles</vt:lpstr>
      </vt:variant>
      <vt:variant>
        <vt:i4>27</vt:i4>
      </vt:variant>
    </vt:vector>
  </HeadingPairs>
  <TitlesOfParts>
    <vt:vector size="41" baseType="lpstr">
      <vt:lpstr>MS PGothic</vt:lpstr>
      <vt:lpstr>ＭＳ Ｐ明朝</vt:lpstr>
      <vt:lpstr>Arial</vt:lpstr>
      <vt:lpstr>Calibri</vt:lpstr>
      <vt:lpstr>Cambria Math</vt:lpstr>
      <vt:lpstr>MS Reference 2</vt:lpstr>
      <vt:lpstr>PearsonMATHPRO08</vt:lpstr>
      <vt:lpstr>Symbol</vt:lpstr>
      <vt:lpstr>Times New Roman</vt:lpstr>
      <vt:lpstr>TimesTenLTStd-Italic</vt:lpstr>
      <vt:lpstr>TimesTenLTStd-Roman</vt:lpstr>
      <vt:lpstr>Wingdings</vt:lpstr>
      <vt:lpstr>lf4template</vt:lpstr>
      <vt:lpstr>Equation</vt:lpstr>
      <vt:lpstr>PowerPoint Presentation</vt:lpstr>
      <vt:lpstr>Chapter Outline</vt:lpstr>
      <vt:lpstr>Section 7.5</vt:lpstr>
      <vt:lpstr>Section 7.5 Objectives</vt:lpstr>
      <vt:lpstr>Finding Critical Values for a  χ2-Test</vt:lpstr>
      <vt:lpstr>Finding Critical Values for the  χ2-Test</vt:lpstr>
      <vt:lpstr>Example: Finding Critical Values for χ2</vt:lpstr>
      <vt:lpstr>Example: Finding Critical Values for χ2</vt:lpstr>
      <vt:lpstr>Solution: Finding Critical Values for χ2</vt:lpstr>
      <vt:lpstr>Example: Finding Critical Values for χ2</vt:lpstr>
      <vt:lpstr>Solution: Finding Critical Values for χ2</vt:lpstr>
      <vt:lpstr>The Chi-Square Test</vt:lpstr>
      <vt:lpstr>Using the χ2-Test for a Variance σ2 or Standard Deviation σ</vt:lpstr>
      <vt:lpstr>Using the χ2-Test for a Variance σ2 or Standard Deviation σ</vt:lpstr>
      <vt:lpstr>Example: Hypothesis Test for the Population Variance</vt:lpstr>
      <vt:lpstr>Solution: Hypothesis Test for the Population Variance</vt:lpstr>
      <vt:lpstr>Solution: Hypothesis Test for the Population Variance</vt:lpstr>
      <vt:lpstr>Solution: Hypothesis Test for the Population Variance</vt:lpstr>
      <vt:lpstr>Solution: Hypothesis Test for the Population Variance</vt:lpstr>
      <vt:lpstr>Example: Hypothesis Test for the Standard Deviation</vt:lpstr>
      <vt:lpstr>Solution: Hypothesis Test for the Standard Deviation</vt:lpstr>
      <vt:lpstr>Solution: Hypothesis Test for the Standard Deviation</vt:lpstr>
      <vt:lpstr>Solution: Hypothesis Test for the Standard Deviation</vt:lpstr>
      <vt:lpstr>Example: Hypothesis Test for the Population Variance</vt:lpstr>
      <vt:lpstr>Solution: Hypothesis Test for the Population Variance</vt:lpstr>
      <vt:lpstr>Solution: Hypothesis Test for the Population Variance</vt:lpstr>
      <vt:lpstr>Solution: Hypothesis Test for the Population Variance</vt:lpstr>
    </vt:vector>
  </TitlesOfParts>
  <Company>© Copyright 2019, 2015, 2012, Pearson Education, Inc.</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7</dc:title>
  <dc:subject>Elementary Statistics  7e</dc:subject>
  <dc:creator>Ron Larson, Betsy Farber</dc:creator>
  <cp:lastModifiedBy>Sandra Scholten</cp:lastModifiedBy>
  <cp:revision>88</cp:revision>
  <dcterms:created xsi:type="dcterms:W3CDTF">2007-07-18T23:54:35Z</dcterms:created>
  <dcterms:modified xsi:type="dcterms:W3CDTF">2019-02-12T18:43:53Z</dcterms:modified>
</cp:coreProperties>
</file>