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1"/>
  </p:notesMasterIdLst>
  <p:handoutMasterIdLst>
    <p:handoutMasterId r:id="rId22"/>
  </p:handout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5" r:id="rId16"/>
    <p:sldId id="271" r:id="rId17"/>
    <p:sldId id="272" r:id="rId18"/>
    <p:sldId id="276" r:id="rId19"/>
    <p:sldId id="273" r:id="rId20"/>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e Glascoe" initials="LG" lastIdx="22" clrIdx="0">
    <p:extLst>
      <p:ext uri="{19B8F6BF-5375-455C-9EA6-DF929625EA0E}">
        <p15:presenceInfo xmlns:p15="http://schemas.microsoft.com/office/powerpoint/2012/main" userId="f6b31022bb19b49b"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6581" autoAdjust="0"/>
    <p:restoredTop sz="86351" autoAdjust="0"/>
  </p:normalViewPr>
  <p:slideViewPr>
    <p:cSldViewPr snapToGrid="0">
      <p:cViewPr varScale="1">
        <p:scale>
          <a:sx n="87" d="100"/>
          <a:sy n="87" d="100"/>
        </p:scale>
        <p:origin x="360" y="84"/>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snapToGrid="0">
      <p:cViewPr varScale="1">
        <p:scale>
          <a:sx n="65" d="100"/>
          <a:sy n="65" d="100"/>
        </p:scale>
        <p:origin x="2520" y="7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2BA72A0E-95BB-48F7-AF1B-D51E2878E19B}"/>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dirty="0"/>
              <a:t>Chapter </a:t>
            </a:r>
            <a:r>
              <a:rPr lang="en-US" dirty="0" smtClean="0"/>
              <a:t>11</a:t>
            </a:r>
            <a:endParaRPr lang="en-US" dirty="0"/>
          </a:p>
        </p:txBody>
      </p:sp>
      <p:sp>
        <p:nvSpPr>
          <p:cNvPr id="4" name="Footer Placeholder 3">
            <a:extLst>
              <a:ext uri="{FF2B5EF4-FFF2-40B4-BE49-F238E27FC236}">
                <a16:creationId xmlns:a16="http://schemas.microsoft.com/office/drawing/2014/main" xmlns="" id="{0B8FF084-D64F-4ABA-98C0-BF702B1CEAFA}"/>
              </a:ext>
            </a:extLst>
          </p:cNvPr>
          <p:cNvSpPr>
            <a:spLocks noGrp="1"/>
          </p:cNvSpPr>
          <p:nvPr>
            <p:ph type="ftr" sz="quarter" idx="2"/>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a:t>Larson/Farber </a:t>
            </a:r>
            <a:r>
              <a:rPr lang="en-US" altLang="en-US" dirty="0" smtClean="0"/>
              <a:t>7th </a:t>
            </a:r>
            <a:r>
              <a:rPr lang="en-US" altLang="en-US" dirty="0" err="1"/>
              <a:t>ed</a:t>
            </a:r>
            <a:endParaRPr lang="en-US" altLang="en-US" dirty="0"/>
          </a:p>
        </p:txBody>
      </p:sp>
      <p:sp>
        <p:nvSpPr>
          <p:cNvPr id="5" name="Slide Number Placeholder 4">
            <a:extLst>
              <a:ext uri="{FF2B5EF4-FFF2-40B4-BE49-F238E27FC236}">
                <a16:creationId xmlns:a16="http://schemas.microsoft.com/office/drawing/2014/main" xmlns="" id="{7678EEEA-24E7-481C-AFE0-E8B4A0DB424F}"/>
              </a:ext>
            </a:extLst>
          </p:cNvPr>
          <p:cNvSpPr>
            <a:spLocks noGrp="1"/>
          </p:cNvSpPr>
          <p:nvPr>
            <p:ph type="sldNum" sz="quarter" idx="3"/>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92FB8E8C-0D6F-41DF-A5E7-85834431E1CE}" type="slidenum">
              <a:rPr lang="en-US" altLang="en-US"/>
              <a:pPr/>
              <a:t>‹#›</a:t>
            </a:fld>
            <a:endParaRPr lang="en-US" altLang="en-US"/>
          </a:p>
        </p:txBody>
      </p:sp>
    </p:spTree>
    <p:extLst>
      <p:ext uri="{BB962C8B-B14F-4D97-AF65-F5344CB8AC3E}">
        <p14:creationId xmlns:p14="http://schemas.microsoft.com/office/powerpoint/2010/main" val="1092680423"/>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423102E6-095D-4A90-8D1F-478AAC9AAA9A}"/>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dirty="0" smtClean="0"/>
              <a:t>Chapter 11</a:t>
            </a:r>
            <a:endParaRPr lang="en-US" dirty="0"/>
          </a:p>
        </p:txBody>
      </p:sp>
      <p:sp>
        <p:nvSpPr>
          <p:cNvPr id="4" name="Slide Image Placeholder 3">
            <a:extLst>
              <a:ext uri="{FF2B5EF4-FFF2-40B4-BE49-F238E27FC236}">
                <a16:creationId xmlns:a16="http://schemas.microsoft.com/office/drawing/2014/main" xmlns="" id="{4E851504-9568-41E5-8749-91CCFA0A8B4A}"/>
              </a:ext>
            </a:extLst>
          </p:cNvPr>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dirty="0"/>
          </a:p>
        </p:txBody>
      </p:sp>
      <p:sp>
        <p:nvSpPr>
          <p:cNvPr id="5" name="Notes Placeholder 4">
            <a:extLst>
              <a:ext uri="{FF2B5EF4-FFF2-40B4-BE49-F238E27FC236}">
                <a16:creationId xmlns:a16="http://schemas.microsoft.com/office/drawing/2014/main" xmlns="" id="{5CDCA077-DF61-47A4-81F3-0C203C0A9829}"/>
              </a:ext>
            </a:extLst>
          </p:cNvPr>
          <p:cNvSpPr>
            <a:spLocks noGrp="1"/>
          </p:cNvSpPr>
          <p:nvPr>
            <p:ph type="body" sz="quarter" idx="3"/>
          </p:nvPr>
        </p:nvSpPr>
        <p:spPr>
          <a:xfrm>
            <a:off x="701675" y="4416425"/>
            <a:ext cx="5607050" cy="4183063"/>
          </a:xfrm>
          <a:prstGeom prst="rect">
            <a:avLst/>
          </a:prstGeom>
        </p:spPr>
        <p:txBody>
          <a:bodyPr vert="horz" lIns="93177" tIns="46589" rIns="93177" bIns="46589"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xmlns="" id="{D3A92A38-6A99-4B4E-9655-A861EED2A81A}"/>
              </a:ext>
            </a:extLst>
          </p:cNvPr>
          <p:cNvSpPr>
            <a:spLocks noGrp="1"/>
          </p:cNvSpPr>
          <p:nvPr>
            <p:ph type="ftr" sz="quarter" idx="4"/>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smtClean="0"/>
              <a:t>Larson/Farber 7th </a:t>
            </a:r>
            <a:r>
              <a:rPr lang="en-US" altLang="en-US" dirty="0" err="1" smtClean="0"/>
              <a:t>ed</a:t>
            </a:r>
            <a:endParaRPr lang="en-US" altLang="en-US" dirty="0"/>
          </a:p>
        </p:txBody>
      </p:sp>
      <p:sp>
        <p:nvSpPr>
          <p:cNvPr id="7" name="Slide Number Placeholder 6">
            <a:extLst>
              <a:ext uri="{FF2B5EF4-FFF2-40B4-BE49-F238E27FC236}">
                <a16:creationId xmlns:a16="http://schemas.microsoft.com/office/drawing/2014/main" xmlns="" id="{7906537B-F884-47EE-884E-6A9274F188F3}"/>
              </a:ext>
            </a:extLst>
          </p:cNvPr>
          <p:cNvSpPr>
            <a:spLocks noGrp="1"/>
          </p:cNvSpPr>
          <p:nvPr>
            <p:ph type="sldNum" sz="quarter" idx="5"/>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1A5BD864-E641-43A5-B847-432F3B5DE1C7}" type="slidenum">
              <a:rPr lang="en-US" altLang="en-US"/>
              <a:pPr/>
              <a:t>‹#›</a:t>
            </a:fld>
            <a:endParaRPr lang="en-US" altLang="en-US"/>
          </a:p>
        </p:txBody>
      </p:sp>
    </p:spTree>
    <p:extLst>
      <p:ext uri="{BB962C8B-B14F-4D97-AF65-F5344CB8AC3E}">
        <p14:creationId xmlns:p14="http://schemas.microsoft.com/office/powerpoint/2010/main" val="1814842735"/>
      </p:ext>
    </p:extLst>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xmlns="" id="{BED3C48F-C7E4-4F1B-B747-19DF446CC1B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a:extLst>
              <a:ext uri="{FF2B5EF4-FFF2-40B4-BE49-F238E27FC236}">
                <a16:creationId xmlns:a16="http://schemas.microsoft.com/office/drawing/2014/main" xmlns="" id="{515691BE-F24A-475C-9AFD-B941AFE86AB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5604" name="Slide Number Placeholder 3">
            <a:extLst>
              <a:ext uri="{FF2B5EF4-FFF2-40B4-BE49-F238E27FC236}">
                <a16:creationId xmlns:a16="http://schemas.microsoft.com/office/drawing/2014/main" xmlns="" id="{3D8C1F16-5665-4C91-9114-22FA5EF7FC0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B07C95BD-FDD8-4629-B0D8-7E643830E325}" type="slidenum">
              <a:rPr lang="en-US" altLang="en-US">
                <a:latin typeface="Arial" panose="020B0604020202020204" pitchFamily="34" charset="0"/>
              </a:rPr>
              <a:pPr eaLnBrk="1" hangingPunct="1">
                <a:spcBef>
                  <a:spcPct val="0"/>
                </a:spcBef>
              </a:pPr>
              <a:t>1</a:t>
            </a:fld>
            <a:endParaRPr lang="en-US" altLang="en-US">
              <a:latin typeface="Arial" panose="020B0604020202020204" pitchFamily="34" charset="0"/>
            </a:endParaRPr>
          </a:p>
        </p:txBody>
      </p:sp>
      <p:sp>
        <p:nvSpPr>
          <p:cNvPr id="25605" name="Footer Placeholder 4">
            <a:extLst>
              <a:ext uri="{FF2B5EF4-FFF2-40B4-BE49-F238E27FC236}">
                <a16:creationId xmlns:a16="http://schemas.microsoft.com/office/drawing/2014/main" xmlns="" id="{8CC2A149-A2C7-42D1-9CEA-10C1AF17E488}"/>
              </a:ext>
            </a:extLst>
          </p:cNvPr>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Larson/Farber 6th ed</a:t>
            </a:r>
          </a:p>
        </p:txBody>
      </p:sp>
      <p:sp>
        <p:nvSpPr>
          <p:cNvPr id="25606" name="Header Placeholder 5">
            <a:extLst>
              <a:ext uri="{FF2B5EF4-FFF2-40B4-BE49-F238E27FC236}">
                <a16:creationId xmlns:a16="http://schemas.microsoft.com/office/drawing/2014/main" xmlns="" id="{061CE2F9-8BD2-44B0-9BF9-E9B8D924ECB3}"/>
              </a:ext>
            </a:extLst>
          </p:cNvPr>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Chapter 1</a:t>
            </a:r>
          </a:p>
        </p:txBody>
      </p:sp>
    </p:spTree>
    <p:extLst>
      <p:ext uri="{BB962C8B-B14F-4D97-AF65-F5344CB8AC3E}">
        <p14:creationId xmlns:p14="http://schemas.microsoft.com/office/powerpoint/2010/main" val="21710129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7">
            <a:extLst>
              <a:ext uri="{FF2B5EF4-FFF2-40B4-BE49-F238E27FC236}">
                <a16:creationId xmlns:a16="http://schemas.microsoft.com/office/drawing/2014/main" xmlns="" id="{32C0B74F-70E2-46A9-929A-DD7635CCFB4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41582C1B-4D34-42B2-B807-E9FC67284928}" type="slidenum">
              <a:rPr lang="en-US" altLang="en-US" sz="1200">
                <a:latin typeface="Calibri" panose="020F0502020204030204" pitchFamily="34" charset="0"/>
              </a:rPr>
              <a:pPr eaLnBrk="1" hangingPunct="1"/>
              <a:t>8</a:t>
            </a:fld>
            <a:endParaRPr lang="en-US" altLang="en-US" sz="1200">
              <a:latin typeface="Calibri" panose="020F0502020204030204" pitchFamily="34" charset="0"/>
            </a:endParaRPr>
          </a:p>
        </p:txBody>
      </p:sp>
      <p:sp>
        <p:nvSpPr>
          <p:cNvPr id="18434" name="Rectangle 2">
            <a:extLst>
              <a:ext uri="{FF2B5EF4-FFF2-40B4-BE49-F238E27FC236}">
                <a16:creationId xmlns:a16="http://schemas.microsoft.com/office/drawing/2014/main" xmlns="" id="{CB6EF5CD-493E-4A47-B5F4-72DD185ADAA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Rectangle 3">
            <a:extLst>
              <a:ext uri="{FF2B5EF4-FFF2-40B4-BE49-F238E27FC236}">
                <a16:creationId xmlns:a16="http://schemas.microsoft.com/office/drawing/2014/main" xmlns="" id="{2BC886E3-13AD-4B37-9266-C37C6E8C899F}"/>
              </a:ext>
            </a:extLst>
          </p:cNvPr>
          <p:cNvSpPr>
            <a:spLocks noGrp="1" noChangeArrowheads="1"/>
          </p:cNvSpPr>
          <p:nvPr>
            <p:ph type="body" idx="1"/>
          </p:nvPr>
        </p:nvSpPr>
        <p:spPr bwMode="auto">
          <a:xfrm>
            <a:off x="838200" y="42672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40460120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7">
            <a:extLst>
              <a:ext uri="{FF2B5EF4-FFF2-40B4-BE49-F238E27FC236}">
                <a16:creationId xmlns:a16="http://schemas.microsoft.com/office/drawing/2014/main" xmlns="" id="{206707ED-2F37-49D8-8394-F9D40854ED7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A9B6EE03-E739-4B4A-8D62-C00C4CE0E8F1}" type="slidenum">
              <a:rPr lang="en-US" altLang="en-US" sz="1200">
                <a:latin typeface="Calibri" panose="020F0502020204030204" pitchFamily="34" charset="0"/>
              </a:rPr>
              <a:pPr eaLnBrk="1" hangingPunct="1"/>
              <a:t>9</a:t>
            </a:fld>
            <a:endParaRPr lang="en-US" altLang="en-US" sz="1200">
              <a:latin typeface="Calibri" panose="020F0502020204030204" pitchFamily="34" charset="0"/>
            </a:endParaRPr>
          </a:p>
        </p:txBody>
      </p:sp>
      <p:sp>
        <p:nvSpPr>
          <p:cNvPr id="20482" name="Rectangle 2">
            <a:extLst>
              <a:ext uri="{FF2B5EF4-FFF2-40B4-BE49-F238E27FC236}">
                <a16:creationId xmlns:a16="http://schemas.microsoft.com/office/drawing/2014/main" xmlns="" id="{8E73CBA6-D00E-4E97-9C38-B922A9FBDA1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Rectangle 3">
            <a:extLst>
              <a:ext uri="{FF2B5EF4-FFF2-40B4-BE49-F238E27FC236}">
                <a16:creationId xmlns:a16="http://schemas.microsoft.com/office/drawing/2014/main" xmlns="" id="{A74FA561-800A-4833-9D4D-CCE544F9EEE9}"/>
              </a:ext>
            </a:extLst>
          </p:cNvPr>
          <p:cNvSpPr>
            <a:spLocks noGrp="1" noChangeArrowheads="1"/>
          </p:cNvSpPr>
          <p:nvPr>
            <p:ph type="body" idx="1"/>
          </p:nvPr>
        </p:nvSpPr>
        <p:spPr bwMode="auto">
          <a:xfrm>
            <a:off x="838200" y="42672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16474513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a:extLst>
              <a:ext uri="{FF2B5EF4-FFF2-40B4-BE49-F238E27FC236}">
                <a16:creationId xmlns:a16="http://schemas.microsoft.com/office/drawing/2014/main" xmlns="" id="{2528D46B-2EDB-41FD-907D-048E1D6F5DE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27D7F19E-6E7D-4A95-82F4-3FE488F52911}" type="slidenum">
              <a:rPr lang="en-US" altLang="en-US" sz="1200">
                <a:latin typeface="Calibri" panose="020F0502020204030204" pitchFamily="34" charset="0"/>
              </a:rPr>
              <a:pPr eaLnBrk="1" hangingPunct="1"/>
              <a:t>10</a:t>
            </a:fld>
            <a:endParaRPr lang="en-US" altLang="en-US" sz="1200">
              <a:latin typeface="Calibri" panose="020F0502020204030204" pitchFamily="34" charset="0"/>
            </a:endParaRPr>
          </a:p>
        </p:txBody>
      </p:sp>
      <p:sp>
        <p:nvSpPr>
          <p:cNvPr id="22530" name="Rectangle 2">
            <a:extLst>
              <a:ext uri="{FF2B5EF4-FFF2-40B4-BE49-F238E27FC236}">
                <a16:creationId xmlns:a16="http://schemas.microsoft.com/office/drawing/2014/main" xmlns="" id="{8FE4C4A5-6588-4411-A6F5-F20058826B1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Rectangle 3">
            <a:extLst>
              <a:ext uri="{FF2B5EF4-FFF2-40B4-BE49-F238E27FC236}">
                <a16:creationId xmlns:a16="http://schemas.microsoft.com/office/drawing/2014/main" xmlns="" id="{2220277B-3EB4-4E4B-BBA9-350488526756}"/>
              </a:ext>
            </a:extLst>
          </p:cNvPr>
          <p:cNvSpPr>
            <a:spLocks noGrp="1" noChangeArrowheads="1"/>
          </p:cNvSpPr>
          <p:nvPr>
            <p:ph type="body" idx="1"/>
          </p:nvPr>
        </p:nvSpPr>
        <p:spPr bwMode="auto">
          <a:xfrm>
            <a:off x="838200" y="42672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23788633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7">
            <a:extLst>
              <a:ext uri="{FF2B5EF4-FFF2-40B4-BE49-F238E27FC236}">
                <a16:creationId xmlns:a16="http://schemas.microsoft.com/office/drawing/2014/main" xmlns="" id="{4FF37358-7A74-4FB6-AE55-2BDFBDCC193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97F1319E-882F-4058-80C8-4437DD3509C3}" type="slidenum">
              <a:rPr lang="en-US" altLang="en-US" sz="1200">
                <a:latin typeface="Calibri" panose="020F0502020204030204" pitchFamily="34" charset="0"/>
              </a:rPr>
              <a:pPr eaLnBrk="1" hangingPunct="1"/>
              <a:t>11</a:t>
            </a:fld>
            <a:endParaRPr lang="en-US" altLang="en-US" sz="1200">
              <a:latin typeface="Calibri" panose="020F0502020204030204" pitchFamily="34" charset="0"/>
            </a:endParaRPr>
          </a:p>
        </p:txBody>
      </p:sp>
      <p:sp>
        <p:nvSpPr>
          <p:cNvPr id="24578" name="Rectangle 2">
            <a:extLst>
              <a:ext uri="{FF2B5EF4-FFF2-40B4-BE49-F238E27FC236}">
                <a16:creationId xmlns:a16="http://schemas.microsoft.com/office/drawing/2014/main" xmlns="" id="{BD79FB77-3105-41E1-97DA-25C77E63EDC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Rectangle 3">
            <a:extLst>
              <a:ext uri="{FF2B5EF4-FFF2-40B4-BE49-F238E27FC236}">
                <a16:creationId xmlns:a16="http://schemas.microsoft.com/office/drawing/2014/main" xmlns="" id="{049E2D11-66B8-4BD1-8ECA-05715C2A0BE2}"/>
              </a:ext>
            </a:extLst>
          </p:cNvPr>
          <p:cNvSpPr>
            <a:spLocks noGrp="1" noChangeArrowheads="1"/>
          </p:cNvSpPr>
          <p:nvPr>
            <p:ph type="body" idx="1"/>
          </p:nvPr>
        </p:nvSpPr>
        <p:spPr bwMode="auto">
          <a:xfrm>
            <a:off x="838200" y="42672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10455808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a:extLst>
              <a:ext uri="{FF2B5EF4-FFF2-40B4-BE49-F238E27FC236}">
                <a16:creationId xmlns:a16="http://schemas.microsoft.com/office/drawing/2014/main" xmlns="" id="{72C45C50-24E3-4C39-B4D3-19F012EFF3F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4" name="Notes Placeholder 2">
            <a:extLst>
              <a:ext uri="{FF2B5EF4-FFF2-40B4-BE49-F238E27FC236}">
                <a16:creationId xmlns:a16="http://schemas.microsoft.com/office/drawing/2014/main" xmlns="" id="{A49474FB-7D86-4A36-96CE-84DCFD242D3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28675" name="Slide Number Placeholder 3">
            <a:extLst>
              <a:ext uri="{FF2B5EF4-FFF2-40B4-BE49-F238E27FC236}">
                <a16:creationId xmlns:a16="http://schemas.microsoft.com/office/drawing/2014/main" xmlns="" id="{CEED4992-5966-46E4-A8F3-EC7B2B69CC6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712FF577-7B11-4C2A-AB6F-C2C533572AC9}" type="slidenum">
              <a:rPr lang="en-US" altLang="en-US" sz="1200">
                <a:latin typeface="Calibri" panose="020F0502020204030204" pitchFamily="34" charset="0"/>
              </a:rPr>
              <a:pPr eaLnBrk="1" hangingPunct="1"/>
              <a:t>14</a:t>
            </a:fld>
            <a:endParaRPr lang="en-US" altLang="en-US" sz="1200">
              <a:latin typeface="Calibri" panose="020F0502020204030204" pitchFamily="34" charset="0"/>
            </a:endParaRPr>
          </a:p>
        </p:txBody>
      </p:sp>
    </p:spTree>
    <p:extLst>
      <p:ext uri="{BB962C8B-B14F-4D97-AF65-F5344CB8AC3E}">
        <p14:creationId xmlns:p14="http://schemas.microsoft.com/office/powerpoint/2010/main" val="6381462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a:extLst>
              <a:ext uri="{FF2B5EF4-FFF2-40B4-BE49-F238E27FC236}">
                <a16:creationId xmlns:a16="http://schemas.microsoft.com/office/drawing/2014/main" xmlns="" id="{72C45C50-24E3-4C39-B4D3-19F012EFF3F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4" name="Notes Placeholder 2">
            <a:extLst>
              <a:ext uri="{FF2B5EF4-FFF2-40B4-BE49-F238E27FC236}">
                <a16:creationId xmlns:a16="http://schemas.microsoft.com/office/drawing/2014/main" xmlns="" id="{A49474FB-7D86-4A36-96CE-84DCFD242D3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28675" name="Slide Number Placeholder 3">
            <a:extLst>
              <a:ext uri="{FF2B5EF4-FFF2-40B4-BE49-F238E27FC236}">
                <a16:creationId xmlns:a16="http://schemas.microsoft.com/office/drawing/2014/main" xmlns="" id="{CEED4992-5966-46E4-A8F3-EC7B2B69CC6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712FF577-7B11-4C2A-AB6F-C2C533572AC9}" type="slidenum">
              <a:rPr lang="en-US" altLang="en-US" sz="1200">
                <a:latin typeface="Calibri" panose="020F0502020204030204" pitchFamily="34" charset="0"/>
              </a:rPr>
              <a:pPr eaLnBrk="1" hangingPunct="1"/>
              <a:t>15</a:t>
            </a:fld>
            <a:endParaRPr lang="en-US" altLang="en-US" sz="1200">
              <a:latin typeface="Calibri" panose="020F0502020204030204" pitchFamily="34" charset="0"/>
            </a:endParaRPr>
          </a:p>
        </p:txBody>
      </p:sp>
    </p:spTree>
    <p:extLst>
      <p:ext uri="{BB962C8B-B14F-4D97-AF65-F5344CB8AC3E}">
        <p14:creationId xmlns:p14="http://schemas.microsoft.com/office/powerpoint/2010/main" val="6446892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a:extLst>
              <a:ext uri="{FF2B5EF4-FFF2-40B4-BE49-F238E27FC236}">
                <a16:creationId xmlns:a16="http://schemas.microsoft.com/office/drawing/2014/main" xmlns="" id="{AD0728D9-5AEE-4B83-B49F-BC0CB42FF35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0" name="Notes Placeholder 2">
            <a:extLst>
              <a:ext uri="{FF2B5EF4-FFF2-40B4-BE49-F238E27FC236}">
                <a16:creationId xmlns:a16="http://schemas.microsoft.com/office/drawing/2014/main" xmlns="" id="{0AD3D6F3-2323-4FBD-80E2-6662642A057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32771" name="Slide Number Placeholder 3">
            <a:extLst>
              <a:ext uri="{FF2B5EF4-FFF2-40B4-BE49-F238E27FC236}">
                <a16:creationId xmlns:a16="http://schemas.microsoft.com/office/drawing/2014/main" xmlns="" id="{411261DC-9B1C-465E-B046-F879012D35B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A4008655-258A-44D6-8948-FEF90CFB37DF}" type="slidenum">
              <a:rPr lang="en-US" altLang="en-US" sz="1200">
                <a:latin typeface="Calibri" panose="020F0502020204030204" pitchFamily="34" charset="0"/>
              </a:rPr>
              <a:pPr eaLnBrk="1" hangingPunct="1"/>
              <a:t>19</a:t>
            </a:fld>
            <a:endParaRPr lang="en-US" altLang="en-US" sz="1200">
              <a:latin typeface="Calibri" panose="020F0502020204030204" pitchFamily="34" charset="0"/>
            </a:endParaRPr>
          </a:p>
        </p:txBody>
      </p:sp>
    </p:spTree>
    <p:extLst>
      <p:ext uri="{BB962C8B-B14F-4D97-AF65-F5344CB8AC3E}">
        <p14:creationId xmlns:p14="http://schemas.microsoft.com/office/powerpoint/2010/main" val="19766680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b="1"/>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b="1">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Footer Placeholder 4">
            <a:extLst>
              <a:ext uri="{FF2B5EF4-FFF2-40B4-BE49-F238E27FC236}">
                <a16:creationId xmlns:a16="http://schemas.microsoft.com/office/drawing/2014/main" xmlns="" id="{BA768897-AE1F-4BBA-9735-E85BACB571E0}"/>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5" name="Slide Number Placeholder 5">
            <a:extLst>
              <a:ext uri="{FF2B5EF4-FFF2-40B4-BE49-F238E27FC236}">
                <a16:creationId xmlns:a16="http://schemas.microsoft.com/office/drawing/2014/main" xmlns="" id="{BF425563-4D73-4E13-9485-63369118B5DB}"/>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508886044"/>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4">
            <a:extLst>
              <a:ext uri="{FF2B5EF4-FFF2-40B4-BE49-F238E27FC236}">
                <a16:creationId xmlns:a16="http://schemas.microsoft.com/office/drawing/2014/main" xmlns="" id="{D34E719C-6E1A-4409-AAC3-F0FFEF7F8DB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0597248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xmlns="" id="{5BD31C36-8DE7-47E3-8210-E92EC5D14626}"/>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2583239934"/>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a16="http://schemas.microsoft.com/office/drawing/2014/main" xmlns="" id="{4A0BEBAC-8316-4A0B-B812-B1F4EAE4D6F0}"/>
              </a:ext>
            </a:extLst>
          </p:cNvPr>
          <p:cNvSpPr>
            <a:spLocks noGrp="1"/>
          </p:cNvSpPr>
          <p:nvPr>
            <p:ph type="sldNum" sz="quarter" idx="11"/>
          </p:nvPr>
        </p:nvSpPr>
        <p:spPr>
          <a:xfrm>
            <a:off x="6858000" y="6416675"/>
            <a:ext cx="2133600" cy="365125"/>
          </a:xfrm>
          <a:prstGeom prst="rect">
            <a:avLst/>
          </a:prstGeom>
        </p:spPr>
        <p:txBody>
          <a:bodyPr vert="horz" wrap="square" lIns="91440" tIns="45720" rIns="91440" bIns="45720" numCol="1" anchor="t" anchorCtr="0" compatLnSpc="1">
            <a:prstTxWarp prst="textNoShape">
              <a:avLst/>
            </a:prstTxWarp>
          </a:bodyPr>
          <a:lstStyle>
            <a:lvl1pPr>
              <a:defRPr>
                <a:solidFill>
                  <a:schemeClr val="tx2"/>
                </a:solidFill>
              </a:defRPr>
            </a:lvl1pPr>
          </a:lstStyle>
          <a:p>
            <a:fld id="{A7332DD2-ADD2-43F1-9DBD-FF46C02CC16F}" type="slidenum">
              <a:rPr lang="en-US" altLang="en-US"/>
              <a:pPr/>
              <a:t>‹#›</a:t>
            </a:fld>
            <a:endParaRPr lang="en-US" altLang="en-US"/>
          </a:p>
        </p:txBody>
      </p:sp>
    </p:spTree>
    <p:extLst>
      <p:ext uri="{BB962C8B-B14F-4D97-AF65-F5344CB8AC3E}">
        <p14:creationId xmlns:p14="http://schemas.microsoft.com/office/powerpoint/2010/main" val="358636883"/>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Footer Placeholder 4">
            <a:extLst>
              <a:ext uri="{FF2B5EF4-FFF2-40B4-BE49-F238E27FC236}">
                <a16:creationId xmlns:a16="http://schemas.microsoft.com/office/drawing/2014/main" xmlns="" id="{EE0BE9A5-7856-40D2-A899-07BF9508CC44}"/>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a16="http://schemas.microsoft.com/office/drawing/2014/main" xmlns="" id="{0DAEE260-4D40-41E5-89C4-AE323EC85D5C}"/>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162742825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609600" y="457200"/>
            <a:ext cx="8077200" cy="1066800"/>
          </a:xfrm>
        </p:spPr>
        <p:txBody>
          <a:bodyPr/>
          <a:lstStyle>
            <a:lvl1pPr>
              <a:buNone/>
              <a:defRPr/>
            </a:lvl1pPr>
            <a:lvl2pPr>
              <a:buNone/>
              <a:defRPr/>
            </a:lvl2pPr>
            <a:lvl3pPr>
              <a:buNone/>
              <a:defRPr/>
            </a:lvl3pPr>
            <a:lvl4pPr>
              <a:buNone/>
              <a:defRPr/>
            </a:lvl4pPr>
            <a:lvl5pPr>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Footer Placeholder 4">
            <a:extLst>
              <a:ext uri="{FF2B5EF4-FFF2-40B4-BE49-F238E27FC236}">
                <a16:creationId xmlns:a16="http://schemas.microsoft.com/office/drawing/2014/main" xmlns="" id="{041D11B2-230C-48EC-82F1-6C9B16E9EC55}"/>
              </a:ext>
            </a:extLst>
          </p:cNvPr>
          <p:cNvSpPr>
            <a:spLocks noGrp="1"/>
          </p:cNvSpPr>
          <p:nvPr>
            <p:ph type="ftr" sz="quarter" idx="13"/>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a16="http://schemas.microsoft.com/office/drawing/2014/main" xmlns="" id="{208A409F-8EBE-4C84-A476-F20B635B0BF9}"/>
              </a:ext>
            </a:extLst>
          </p:cNvPr>
          <p:cNvSpPr>
            <a:spLocks noGrp="1"/>
          </p:cNvSpPr>
          <p:nvPr>
            <p:ph type="sldNum" sz="quarter" idx="14"/>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751260157"/>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xmlns="" id="{603E3298-7589-404A-A3CD-B7D3632FB086}"/>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7" name="Text Placeholder 2">
            <a:extLst>
              <a:ext uri="{FF2B5EF4-FFF2-40B4-BE49-F238E27FC236}">
                <a16:creationId xmlns:a16="http://schemas.microsoft.com/office/drawing/2014/main" xmlns="" id="{C607DD56-6AC8-4621-9BE9-58551A3302C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6" name="Rectangle 2">
            <a:extLst>
              <a:ext uri="{FF2B5EF4-FFF2-40B4-BE49-F238E27FC236}">
                <a16:creationId xmlns:a16="http://schemas.microsoft.com/office/drawing/2014/main" xmlns="" id="{19AF5378-F02F-4509-B60B-CC17F9AFC9B6}"/>
              </a:ext>
            </a:extLst>
          </p:cNvPr>
          <p:cNvSpPr>
            <a:spLocks noChangeArrowheads="1"/>
          </p:cNvSpPr>
          <p:nvPr userDrawn="1"/>
        </p:nvSpPr>
        <p:spPr bwMode="gray">
          <a:xfrm>
            <a:off x="0" y="6407150"/>
            <a:ext cx="9145588" cy="457200"/>
          </a:xfrm>
          <a:prstGeom prst="rect">
            <a:avLst/>
          </a:prstGeom>
          <a:solidFill>
            <a:srgbClr val="364395"/>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sz="2400" dirty="0">
              <a:solidFill>
                <a:srgbClr val="000000"/>
              </a:solidFill>
            </a:endParaRPr>
          </a:p>
        </p:txBody>
      </p:sp>
      <p:sp>
        <p:nvSpPr>
          <p:cNvPr id="12" name="Rectangle 10">
            <a:extLst>
              <a:ext uri="{FF2B5EF4-FFF2-40B4-BE49-F238E27FC236}">
                <a16:creationId xmlns:a16="http://schemas.microsoft.com/office/drawing/2014/main" xmlns="" id="{8D11D8C6-6BA5-4960-92F1-9DE927AC48A4}"/>
              </a:ext>
            </a:extLst>
          </p:cNvPr>
          <p:cNvSpPr>
            <a:spLocks noChangeArrowheads="1"/>
          </p:cNvSpPr>
          <p:nvPr userDrawn="1"/>
        </p:nvSpPr>
        <p:spPr bwMode="auto">
          <a:xfrm>
            <a:off x="8145463" y="6333066"/>
            <a:ext cx="842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fld id="{8283E607-DE1E-42B1-AE02-332DF676BF65}" type="slidenum">
              <a:rPr lang="en-US" altLang="en-US" sz="1400" b="1">
                <a:solidFill>
                  <a:srgbClr val="FBF5EA"/>
                </a:solidFill>
              </a:rPr>
              <a:pPr algn="r"/>
              <a:t>‹#›</a:t>
            </a:fld>
            <a:endParaRPr lang="en-US" altLang="en-US" sz="1400" b="1" dirty="0">
              <a:solidFill>
                <a:srgbClr val="FBF5EA"/>
              </a:solidFill>
            </a:endParaRPr>
          </a:p>
        </p:txBody>
      </p:sp>
      <p:pic>
        <p:nvPicPr>
          <p:cNvPr id="9" name="Picture 19" descr="Pearson_Bound_White">
            <a:extLst>
              <a:ext uri="{FF2B5EF4-FFF2-40B4-BE49-F238E27FC236}">
                <a16:creationId xmlns:a16="http://schemas.microsoft.com/office/drawing/2014/main" xmlns="" id="{280D9147-1857-4AA0-B13A-799662920909}"/>
              </a:ext>
            </a:extLst>
          </p:cNvPr>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488950" y="6391275"/>
            <a:ext cx="165576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Footer Placeholder 25">
            <a:extLst>
              <a:ext uri="{FF2B5EF4-FFF2-40B4-BE49-F238E27FC236}">
                <a16:creationId xmlns:a16="http://schemas.microsoft.com/office/drawing/2014/main" xmlns="" id="{3DB57D7B-DFB7-46B6-A92A-369F6BC2D0B0}"/>
              </a:ext>
            </a:extLst>
          </p:cNvPr>
          <p:cNvSpPr txBox="1">
            <a:spLocks/>
          </p:cNvSpPr>
          <p:nvPr userDrawn="1"/>
        </p:nvSpPr>
        <p:spPr bwMode="auto">
          <a:xfrm>
            <a:off x="1966911" y="6475412"/>
            <a:ext cx="5872164"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50000"/>
              </a:spcBef>
              <a:defRPr sz="1000">
                <a:solidFill>
                  <a:schemeClr val="tx1"/>
                </a:solidFill>
                <a:latin typeface="Verdana" panose="020B0604030504040204" pitchFamily="34" charset="0"/>
                <a:cs typeface="Arial" panose="020B0604020202020204" pitchFamily="34" charset="0"/>
              </a:defRPr>
            </a:lvl1pPr>
            <a:lvl2pPr marL="742950" indent="-285750">
              <a:spcBef>
                <a:spcPct val="50000"/>
              </a:spcBef>
              <a:defRPr sz="1000">
                <a:solidFill>
                  <a:schemeClr val="tx1"/>
                </a:solidFill>
                <a:latin typeface="Verdana" panose="020B0604030504040204" pitchFamily="34" charset="0"/>
                <a:cs typeface="Arial" panose="020B0604020202020204" pitchFamily="34" charset="0"/>
              </a:defRPr>
            </a:lvl2pPr>
            <a:lvl3pPr marL="1143000" indent="-228600">
              <a:spcBef>
                <a:spcPct val="50000"/>
              </a:spcBef>
              <a:defRPr sz="1000">
                <a:solidFill>
                  <a:schemeClr val="tx1"/>
                </a:solidFill>
                <a:latin typeface="Verdana" panose="020B0604030504040204" pitchFamily="34" charset="0"/>
                <a:cs typeface="Arial" panose="020B0604020202020204" pitchFamily="34" charset="0"/>
              </a:defRPr>
            </a:lvl3pPr>
            <a:lvl4pPr marL="1600200" indent="-228600">
              <a:spcBef>
                <a:spcPct val="50000"/>
              </a:spcBef>
              <a:defRPr sz="1000">
                <a:solidFill>
                  <a:schemeClr val="tx1"/>
                </a:solidFill>
                <a:latin typeface="Verdana" panose="020B0604030504040204" pitchFamily="34" charset="0"/>
                <a:cs typeface="Arial" panose="020B0604020202020204" pitchFamily="34" charset="0"/>
              </a:defRPr>
            </a:lvl4pPr>
            <a:lvl5pPr marL="2057400" indent="-228600">
              <a:spcBef>
                <a:spcPct val="50000"/>
              </a:spcBef>
              <a:defRPr sz="1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9pPr>
          </a:lstStyle>
          <a:p>
            <a:pPr algn="ctr" eaLnBrk="1" hangingPunct="1">
              <a:defRPr/>
            </a:pPr>
            <a:r>
              <a:rPr lang="en-US" altLang="en-US" sz="1400" dirty="0">
                <a:solidFill>
                  <a:schemeClr val="bg2"/>
                </a:solidFill>
                <a:latin typeface="Arial" panose="020B0604020202020204" pitchFamily="34" charset="0"/>
              </a:rPr>
              <a:t>Copyright 2019, 2015, 2012, Pearson Education, Inc.</a:t>
            </a:r>
          </a:p>
        </p:txBody>
      </p:sp>
      <p:pic>
        <p:nvPicPr>
          <p:cNvPr id="3" name="Picture 2">
            <a:extLst>
              <a:ext uri="{FF2B5EF4-FFF2-40B4-BE49-F238E27FC236}">
                <a16:creationId xmlns:a16="http://schemas.microsoft.com/office/drawing/2014/main" xmlns="" id="{AFBF789B-AA02-4C2A-839B-CF5EBD90F1EC}"/>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345369" y="6461122"/>
            <a:ext cx="294393" cy="310094"/>
          </a:xfrm>
          <a:prstGeom prst="rect">
            <a:avLst/>
          </a:prstGeom>
        </p:spPr>
      </p:pic>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Lst>
  <p:transition>
    <p:wipe dir="r"/>
  </p:transition>
  <p:txStyles>
    <p:titleStyle>
      <a:lvl1pPr algn="ctr" rtl="0" eaLnBrk="0" fontAlgn="base" hangingPunct="0">
        <a:spcBef>
          <a:spcPct val="0"/>
        </a:spcBef>
        <a:spcAft>
          <a:spcPct val="0"/>
        </a:spcAft>
        <a:defRPr sz="4400" b="1" kern="1200">
          <a:solidFill>
            <a:schemeClr val="tx2"/>
          </a:solidFill>
          <a:latin typeface="+mj-lt"/>
          <a:ea typeface="+mj-ea"/>
          <a:cs typeface="+mj-cs"/>
        </a:defRPr>
      </a:lvl1pPr>
      <a:lvl2pPr algn="ctr" rtl="0" eaLnBrk="0" fontAlgn="base" hangingPunct="0">
        <a:spcBef>
          <a:spcPct val="0"/>
        </a:spcBef>
        <a:spcAft>
          <a:spcPct val="0"/>
        </a:spcAft>
        <a:defRPr sz="4400" b="1">
          <a:solidFill>
            <a:schemeClr val="tx2"/>
          </a:solidFill>
          <a:latin typeface="Arial" charset="0"/>
        </a:defRPr>
      </a:lvl2pPr>
      <a:lvl3pPr algn="ctr" rtl="0" eaLnBrk="0" fontAlgn="base" hangingPunct="0">
        <a:spcBef>
          <a:spcPct val="0"/>
        </a:spcBef>
        <a:spcAft>
          <a:spcPct val="0"/>
        </a:spcAft>
        <a:defRPr sz="4400" b="1">
          <a:solidFill>
            <a:schemeClr val="tx2"/>
          </a:solidFill>
          <a:latin typeface="Arial" charset="0"/>
        </a:defRPr>
      </a:lvl3pPr>
      <a:lvl4pPr algn="ctr" rtl="0" eaLnBrk="0" fontAlgn="base" hangingPunct="0">
        <a:spcBef>
          <a:spcPct val="0"/>
        </a:spcBef>
        <a:spcAft>
          <a:spcPct val="0"/>
        </a:spcAft>
        <a:defRPr sz="4400" b="1">
          <a:solidFill>
            <a:schemeClr val="tx2"/>
          </a:solidFill>
          <a:latin typeface="Arial" charset="0"/>
        </a:defRPr>
      </a:lvl4pPr>
      <a:lvl5pPr algn="ctr" rtl="0" eaLnBrk="0" fontAlgn="base" hangingPunct="0">
        <a:spcBef>
          <a:spcPct val="0"/>
        </a:spcBef>
        <a:spcAft>
          <a:spcPct val="0"/>
        </a:spcAft>
        <a:defRPr sz="4400" b="1">
          <a:solidFill>
            <a:schemeClr val="tx2"/>
          </a:solidFill>
          <a:latin typeface="Arial" charset="0"/>
        </a:defRPr>
      </a:lvl5pPr>
      <a:lvl6pPr marL="457200" algn="ctr" rtl="0" eaLnBrk="1" fontAlgn="base" hangingPunct="1">
        <a:spcBef>
          <a:spcPct val="0"/>
        </a:spcBef>
        <a:spcAft>
          <a:spcPct val="0"/>
        </a:spcAft>
        <a:defRPr sz="4400" b="1">
          <a:solidFill>
            <a:schemeClr val="tx1"/>
          </a:solidFill>
          <a:latin typeface="Arial" charset="0"/>
        </a:defRPr>
      </a:lvl6pPr>
      <a:lvl7pPr marL="914400" algn="ctr" rtl="0" eaLnBrk="1" fontAlgn="base" hangingPunct="1">
        <a:spcBef>
          <a:spcPct val="0"/>
        </a:spcBef>
        <a:spcAft>
          <a:spcPct val="0"/>
        </a:spcAft>
        <a:defRPr sz="4400" b="1">
          <a:solidFill>
            <a:schemeClr val="tx1"/>
          </a:solidFill>
          <a:latin typeface="Arial" charset="0"/>
        </a:defRPr>
      </a:lvl7pPr>
      <a:lvl8pPr marL="1371600" algn="ctr" rtl="0" eaLnBrk="1" fontAlgn="base" hangingPunct="1">
        <a:spcBef>
          <a:spcPct val="0"/>
        </a:spcBef>
        <a:spcAft>
          <a:spcPct val="0"/>
        </a:spcAft>
        <a:defRPr sz="4400" b="1">
          <a:solidFill>
            <a:schemeClr val="tx1"/>
          </a:solidFill>
          <a:latin typeface="Arial" charset="0"/>
        </a:defRPr>
      </a:lvl8pPr>
      <a:lvl9pPr marL="1828800" algn="ctr" rtl="0" eaLnBrk="1" fontAlgn="base" hangingPunct="1">
        <a:spcBef>
          <a:spcPct val="0"/>
        </a:spcBef>
        <a:spcAft>
          <a:spcPct val="0"/>
        </a:spcAft>
        <a:defRPr sz="4400" b="1">
          <a:solidFill>
            <a:schemeClr val="tx1"/>
          </a:solidFill>
          <a:latin typeface="Arial" charset="0"/>
        </a:defRPr>
      </a:lvl9pPr>
    </p:titleStyle>
    <p:bodyStyle>
      <a:lvl1pPr marL="342900" indent="-3429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Times New Roman" pitchFamily="18" charset="0"/>
          <a:ea typeface="+mn-ea"/>
          <a:cs typeface="Times New Roman" pitchFamily="18" charset="0"/>
        </a:defRPr>
      </a:lvl2pPr>
      <a:lvl3pPr marL="11430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3pPr>
      <a:lvl4pPr marL="16002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4pPr>
      <a:lvl5pPr marL="20574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6.wmf"/><Relationship Id="rId4" Type="http://schemas.openxmlformats.org/officeDocument/2006/relationships/oleObject" Target="../embeddings/oleObject2.bin"/></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7.wmf"/></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5.w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map&#10;&#10;Description generated with high confidence">
            <a:extLst>
              <a:ext uri="{FF2B5EF4-FFF2-40B4-BE49-F238E27FC236}">
                <a16:creationId xmlns:a16="http://schemas.microsoft.com/office/drawing/2014/main" xmlns="" id="{28A3BC3E-4DE3-4210-B2C7-89C0027E8C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3783" y="423863"/>
            <a:ext cx="4194955" cy="5368491"/>
          </a:xfrm>
          <a:prstGeom prst="rect">
            <a:avLst/>
          </a:prstGeom>
        </p:spPr>
      </p:pic>
      <p:sp>
        <p:nvSpPr>
          <p:cNvPr id="8194" name="Rectangle 2">
            <a:extLst>
              <a:ext uri="{FF2B5EF4-FFF2-40B4-BE49-F238E27FC236}">
                <a16:creationId xmlns:a16="http://schemas.microsoft.com/office/drawing/2014/main" xmlns="" id="{D6C12B1B-6B9C-42A1-82EF-224ED97D0E57}"/>
              </a:ext>
            </a:extLst>
          </p:cNvPr>
          <p:cNvSpPr>
            <a:spLocks noChangeArrowheads="1"/>
          </p:cNvSpPr>
          <p:nvPr/>
        </p:nvSpPr>
        <p:spPr bwMode="auto">
          <a:xfrm>
            <a:off x="228600" y="533400"/>
            <a:ext cx="41910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4800">
                <a:latin typeface="Arial" panose="020B0604020202020204" pitchFamily="34" charset="0"/>
                <a:cs typeface="Arial" panose="020B0604020202020204" pitchFamily="34" charset="0"/>
              </a:rPr>
              <a:t>Chapter</a:t>
            </a:r>
          </a:p>
        </p:txBody>
      </p:sp>
      <p:sp>
        <p:nvSpPr>
          <p:cNvPr id="8195" name="Rectangle 3">
            <a:extLst>
              <a:ext uri="{FF2B5EF4-FFF2-40B4-BE49-F238E27FC236}">
                <a16:creationId xmlns:a16="http://schemas.microsoft.com/office/drawing/2014/main" xmlns="" id="{DE794FBC-1286-49A6-9729-EC9BCBD28AAA}"/>
              </a:ext>
            </a:extLst>
          </p:cNvPr>
          <p:cNvSpPr>
            <a:spLocks noChangeArrowheads="1"/>
          </p:cNvSpPr>
          <p:nvPr/>
        </p:nvSpPr>
        <p:spPr bwMode="auto">
          <a:xfrm>
            <a:off x="228600" y="1905000"/>
            <a:ext cx="419100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buFont typeface="Arial" panose="020B0604020202020204" pitchFamily="34" charset="0"/>
              <a:buNone/>
            </a:pPr>
            <a:r>
              <a:rPr lang="en-US" altLang="en-US" sz="3200" dirty="0">
                <a:latin typeface="Arial" panose="020B0604020202020204" pitchFamily="34" charset="0"/>
              </a:rPr>
              <a:t>Nonparametric Tests</a:t>
            </a:r>
          </a:p>
        </p:txBody>
      </p:sp>
      <p:pic>
        <p:nvPicPr>
          <p:cNvPr id="8196" name="Picture 4" descr="chapter_blue">
            <a:extLst>
              <a:ext uri="{FF2B5EF4-FFF2-40B4-BE49-F238E27FC236}">
                <a16:creationId xmlns:a16="http://schemas.microsoft.com/office/drawing/2014/main" xmlns="" id="{0CFF2BB2-76D0-43EF-9011-D65D334631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00" y="685800"/>
            <a:ext cx="1020763"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7" name="Text Box 5">
            <a:extLst>
              <a:ext uri="{FF2B5EF4-FFF2-40B4-BE49-F238E27FC236}">
                <a16:creationId xmlns:a16="http://schemas.microsoft.com/office/drawing/2014/main" xmlns="" id="{3FECF86A-24DC-45AB-A1BF-674378B82502}"/>
              </a:ext>
            </a:extLst>
          </p:cNvPr>
          <p:cNvSpPr txBox="1">
            <a:spLocks noChangeArrowheads="1"/>
          </p:cNvSpPr>
          <p:nvPr/>
        </p:nvSpPr>
        <p:spPr bwMode="auto">
          <a:xfrm>
            <a:off x="2662245" y="685800"/>
            <a:ext cx="1156509"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ClrTx/>
              <a:buFontTx/>
              <a:buNone/>
            </a:pPr>
            <a:r>
              <a:rPr lang="en-US" altLang="en-US" sz="6600" dirty="0">
                <a:solidFill>
                  <a:schemeClr val="bg1"/>
                </a:solidFill>
                <a:latin typeface="Arial" panose="020B0604020202020204" pitchFamily="34" charset="0"/>
                <a:cs typeface="Arial" panose="020B0604020202020204" pitchFamily="34" charset="0"/>
              </a:rPr>
              <a:t>11</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a:extLst>
              <a:ext uri="{FF2B5EF4-FFF2-40B4-BE49-F238E27FC236}">
                <a16:creationId xmlns:a16="http://schemas.microsoft.com/office/drawing/2014/main" xmlns="" id="{C2EA4023-6ED9-4732-9C96-F9523E1C3BB2}"/>
              </a:ext>
            </a:extLst>
          </p:cNvPr>
          <p:cNvSpPr>
            <a:spLocks noGrp="1" noChangeArrowheads="1"/>
          </p:cNvSpPr>
          <p:nvPr>
            <p:ph type="title"/>
          </p:nvPr>
        </p:nvSpPr>
        <p:spPr/>
        <p:txBody>
          <a:bodyPr/>
          <a:lstStyle/>
          <a:p>
            <a:pPr eaLnBrk="1" hangingPunct="1"/>
            <a:r>
              <a:rPr lang="en-US" altLang="en-US"/>
              <a:t>Performing a Kruskal</a:t>
            </a:r>
            <a:r>
              <a:rPr lang="en-US" altLang="en-US">
                <a:latin typeface="Times New Roman" panose="02020603050405020304" pitchFamily="18" charset="0"/>
              </a:rPr>
              <a:t>-</a:t>
            </a:r>
            <a:r>
              <a:rPr lang="en-US" altLang="en-US"/>
              <a:t>Wallis Test</a:t>
            </a:r>
            <a:endParaRPr lang="el-GR" altLang="en-US"/>
          </a:p>
        </p:txBody>
      </p:sp>
      <p:sp>
        <p:nvSpPr>
          <p:cNvPr id="18" name="Text Box 4">
            <a:extLst>
              <a:ext uri="{FF2B5EF4-FFF2-40B4-BE49-F238E27FC236}">
                <a16:creationId xmlns:a16="http://schemas.microsoft.com/office/drawing/2014/main" xmlns="" id="{1FE0C34D-DC7A-4905-8CFB-EA03662967C5}"/>
              </a:ext>
            </a:extLst>
          </p:cNvPr>
          <p:cNvSpPr txBox="1">
            <a:spLocks noChangeArrowheads="1"/>
          </p:cNvSpPr>
          <p:nvPr/>
        </p:nvSpPr>
        <p:spPr bwMode="auto">
          <a:xfrm>
            <a:off x="295275" y="2174293"/>
            <a:ext cx="4489450" cy="4573560"/>
          </a:xfrm>
          <a:prstGeom prst="rect">
            <a:avLst/>
          </a:prstGeom>
          <a:noFill/>
          <a:ln w="9525" algn="ctr">
            <a:noFill/>
            <a:miter lim="800000"/>
            <a:headEnd/>
            <a:tailEnd/>
          </a:ln>
        </p:spPr>
        <p:txBody>
          <a:bodyPr>
            <a:spAutoFit/>
          </a:bodyPr>
          <a:lstStyle/>
          <a:p>
            <a:pPr marL="514350" indent="-514350">
              <a:spcBef>
                <a:spcPct val="55000"/>
              </a:spcBef>
              <a:buClr>
                <a:schemeClr val="accent1"/>
              </a:buClr>
              <a:buFont typeface="+mj-lt"/>
              <a:buAutoNum type="arabicPeriod" startAt="6"/>
              <a:defRPr/>
            </a:pPr>
            <a:r>
              <a:rPr lang="en-US" sz="2600" dirty="0">
                <a:latin typeface="Times New Roman" pitchFamily="18" charset="0"/>
                <a:ea typeface="+mn-ea"/>
                <a:cs typeface="Arial" charset="0"/>
                <a:sym typeface="Symbol" pitchFamily="18" charset="2"/>
              </a:rPr>
              <a:t>Find the sum of the ranks for each sample. </a:t>
            </a:r>
          </a:p>
          <a:p>
            <a:pPr marL="971550" lvl="2" indent="-514350">
              <a:spcBef>
                <a:spcPct val="55000"/>
              </a:spcBef>
              <a:buClr>
                <a:schemeClr val="accent1"/>
              </a:buClr>
              <a:buFont typeface="+mj-lt"/>
              <a:buAutoNum type="alphaLcPeriod"/>
              <a:defRPr/>
            </a:pPr>
            <a:r>
              <a:rPr lang="en-US" sz="2600" dirty="0">
                <a:latin typeface="Times New Roman" pitchFamily="18" charset="0"/>
                <a:ea typeface="+mn-ea"/>
                <a:cs typeface="Arial" charset="0"/>
                <a:sym typeface="Symbol" pitchFamily="18" charset="2"/>
              </a:rPr>
              <a:t>List the combined data in ascending order.</a:t>
            </a:r>
          </a:p>
          <a:p>
            <a:pPr marL="971550" lvl="2" indent="-514350">
              <a:spcBef>
                <a:spcPct val="55000"/>
              </a:spcBef>
              <a:buClr>
                <a:schemeClr val="accent1"/>
              </a:buClr>
              <a:buFont typeface="+mj-lt"/>
              <a:buAutoNum type="alphaLcPeriod"/>
              <a:defRPr/>
            </a:pPr>
            <a:r>
              <a:rPr lang="en-US" sz="2600" dirty="0">
                <a:latin typeface="Times New Roman" pitchFamily="18" charset="0"/>
                <a:ea typeface="+mn-ea"/>
                <a:cs typeface="Arial" charset="0"/>
                <a:sym typeface="Symbol" pitchFamily="18" charset="2"/>
              </a:rPr>
              <a:t>Rank the combined data.</a:t>
            </a:r>
          </a:p>
          <a:p>
            <a:pPr marL="457200" lvl="2" indent="-514350">
              <a:spcBef>
                <a:spcPct val="55000"/>
              </a:spcBef>
              <a:buClr>
                <a:schemeClr val="accent1"/>
              </a:buClr>
              <a:buFont typeface="+mj-lt"/>
              <a:buAutoNum type="arabicPeriod" startAt="7"/>
              <a:defRPr/>
            </a:pPr>
            <a:r>
              <a:rPr lang="en-US" sz="2600" dirty="0">
                <a:latin typeface="Times New Roman" pitchFamily="18" charset="0"/>
                <a:cs typeface="Arial" charset="0"/>
                <a:sym typeface="Symbol" pitchFamily="18" charset="2"/>
              </a:rPr>
              <a:t>Find the test statistic and sketch the </a:t>
            </a:r>
            <a:r>
              <a:rPr lang="en-US" sz="2600" dirty="0">
                <a:latin typeface="Times New Roman" pitchFamily="18" charset="0"/>
                <a:ea typeface="+mn-ea"/>
                <a:cs typeface="Arial" charset="0"/>
                <a:sym typeface="Symbol" pitchFamily="18" charset="2"/>
              </a:rPr>
              <a:t>sampling distribution.</a:t>
            </a:r>
          </a:p>
          <a:p>
            <a:pPr marL="971550" lvl="2" indent="-514350">
              <a:spcBef>
                <a:spcPct val="55000"/>
              </a:spcBef>
              <a:buClr>
                <a:schemeClr val="accent1"/>
              </a:buClr>
              <a:buFont typeface="+mj-lt"/>
              <a:buAutoNum type="arabicPeriod" startAt="7"/>
              <a:defRPr/>
            </a:pPr>
            <a:endParaRPr lang="en-US" sz="2600" dirty="0">
              <a:latin typeface="Times New Roman" pitchFamily="18" charset="0"/>
              <a:ea typeface="+mn-ea"/>
              <a:cs typeface="Arial" charset="0"/>
              <a:sym typeface="Symbol" pitchFamily="18" charset="2"/>
            </a:endParaRPr>
          </a:p>
        </p:txBody>
      </p:sp>
      <p:sp>
        <p:nvSpPr>
          <p:cNvPr id="21507" name="Text Box 26">
            <a:extLst>
              <a:ext uri="{FF2B5EF4-FFF2-40B4-BE49-F238E27FC236}">
                <a16:creationId xmlns:a16="http://schemas.microsoft.com/office/drawing/2014/main" xmlns="" id="{1D7A9391-BE46-4802-BB27-F925AD887B27}"/>
              </a:ext>
            </a:extLst>
          </p:cNvPr>
          <p:cNvSpPr txBox="1">
            <a:spLocks noChangeArrowheads="1"/>
          </p:cNvSpPr>
          <p:nvPr/>
        </p:nvSpPr>
        <p:spPr bwMode="auto">
          <a:xfrm>
            <a:off x="320675" y="1520821"/>
            <a:ext cx="8240713" cy="5334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i="1">
                <a:solidFill>
                  <a:schemeClr val="bg1"/>
                </a:solidFill>
                <a:latin typeface="Times New Roman" panose="02020603050405020304" pitchFamily="18" charset="0"/>
              </a:rPr>
              <a:t>    In Words					In Symbols</a:t>
            </a:r>
            <a:endParaRPr lang="el-GR" altLang="en-US" sz="2800" b="1" i="1">
              <a:solidFill>
                <a:schemeClr val="bg1"/>
              </a:solidFill>
              <a:latin typeface="Times New Roman" panose="02020603050405020304" pitchFamily="18" charset="0"/>
              <a:sym typeface="Symbol" panose="05050102010706020507" pitchFamily="18" charset="2"/>
            </a:endParaRPr>
          </a:p>
        </p:txBody>
      </p:sp>
      <p:sp>
        <p:nvSpPr>
          <p:cNvPr id="21508" name="Footer Placeholder 2">
            <a:extLst>
              <a:ext uri="{FF2B5EF4-FFF2-40B4-BE49-F238E27FC236}">
                <a16:creationId xmlns:a16="http://schemas.microsoft.com/office/drawing/2014/main" xmlns="" id="{2BC107C1-201D-48E4-AB78-1183D4664D47}"/>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1200"/>
              <a:t>.</a:t>
            </a:r>
            <a:endParaRPr lang="en-US" altLang="en-US" sz="1800"/>
          </a:p>
        </p:txBody>
      </p:sp>
      <p:graphicFrame>
        <p:nvGraphicFramePr>
          <p:cNvPr id="2" name="Object 1">
            <a:extLst>
              <a:ext uri="{FF2B5EF4-FFF2-40B4-BE49-F238E27FC236}">
                <a16:creationId xmlns:a16="http://schemas.microsoft.com/office/drawing/2014/main" xmlns="" id="{308AC2A9-095A-42B5-BEC3-052E15E75463}"/>
              </a:ext>
            </a:extLst>
          </p:cNvPr>
          <p:cNvGraphicFramePr>
            <a:graphicFrameLocks noChangeAspect="1"/>
          </p:cNvGraphicFramePr>
          <p:nvPr>
            <p:extLst>
              <p:ext uri="{D42A27DB-BD31-4B8C-83A1-F6EECF244321}">
                <p14:modId xmlns:p14="http://schemas.microsoft.com/office/powerpoint/2010/main" val="3973867885"/>
              </p:ext>
            </p:extLst>
          </p:nvPr>
        </p:nvGraphicFramePr>
        <p:xfrm>
          <a:off x="5064125" y="4707805"/>
          <a:ext cx="3797300" cy="1211262"/>
        </p:xfrm>
        <a:graphic>
          <a:graphicData uri="http://schemas.openxmlformats.org/presentationml/2006/ole">
            <mc:AlternateContent xmlns:mc="http://schemas.openxmlformats.org/markup-compatibility/2006">
              <mc:Choice xmlns:v="urn:schemas-microsoft-com:vml" Requires="v">
                <p:oleObj spid="_x0000_s9234" name="Equation" r:id="rId4" imgW="4140200" imgH="1320800" progId="Equation.DSMT4">
                  <p:embed/>
                </p:oleObj>
              </mc:Choice>
              <mc:Fallback>
                <p:oleObj name="Equation" r:id="rId4" imgW="4140200" imgH="1320800" progId="Equation.DSMT4">
                  <p:embed/>
                  <p:pic>
                    <p:nvPicPr>
                      <p:cNvPr id="2" name="Object 1">
                        <a:extLst>
                          <a:ext uri="{FF2B5EF4-FFF2-40B4-BE49-F238E27FC236}">
                            <a16:creationId xmlns:a16="http://schemas.microsoft.com/office/drawing/2014/main" xmlns="" id="{308AC2A9-095A-42B5-BEC3-052E15E7546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64125" y="4707805"/>
                        <a:ext cx="3797300" cy="12112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Tree>
    <p:extLst>
      <p:ext uri="{BB962C8B-B14F-4D97-AF65-F5344CB8AC3E}">
        <p14:creationId xmlns:p14="http://schemas.microsoft.com/office/powerpoint/2010/main" val="356290029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8">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8">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8">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a:extLst>
              <a:ext uri="{FF2B5EF4-FFF2-40B4-BE49-F238E27FC236}">
                <a16:creationId xmlns:a16="http://schemas.microsoft.com/office/drawing/2014/main" xmlns="" id="{A4C649A5-F68D-4199-888E-3CC376E375B9}"/>
              </a:ext>
            </a:extLst>
          </p:cNvPr>
          <p:cNvSpPr>
            <a:spLocks noGrp="1" noChangeArrowheads="1"/>
          </p:cNvSpPr>
          <p:nvPr>
            <p:ph type="title"/>
          </p:nvPr>
        </p:nvSpPr>
        <p:spPr/>
        <p:txBody>
          <a:bodyPr/>
          <a:lstStyle/>
          <a:p>
            <a:pPr eaLnBrk="1" hangingPunct="1"/>
            <a:r>
              <a:rPr lang="en-US" altLang="en-US"/>
              <a:t>Performing a Kruskal</a:t>
            </a:r>
            <a:r>
              <a:rPr lang="en-US" altLang="en-US">
                <a:latin typeface="Times New Roman" panose="02020603050405020304" pitchFamily="18" charset="0"/>
              </a:rPr>
              <a:t>-</a:t>
            </a:r>
            <a:r>
              <a:rPr lang="en-US" altLang="en-US"/>
              <a:t>Wallis Test</a:t>
            </a:r>
            <a:endParaRPr lang="el-GR" altLang="en-US"/>
          </a:p>
        </p:txBody>
      </p:sp>
      <p:sp>
        <p:nvSpPr>
          <p:cNvPr id="18" name="Text Box 4">
            <a:extLst>
              <a:ext uri="{FF2B5EF4-FFF2-40B4-BE49-F238E27FC236}">
                <a16:creationId xmlns:a16="http://schemas.microsoft.com/office/drawing/2014/main" xmlns="" id="{89EFEF25-475D-4650-A194-6C4168665026}"/>
              </a:ext>
            </a:extLst>
          </p:cNvPr>
          <p:cNvSpPr txBox="1">
            <a:spLocks noChangeArrowheads="1"/>
          </p:cNvSpPr>
          <p:nvPr/>
        </p:nvSpPr>
        <p:spPr bwMode="auto">
          <a:xfrm>
            <a:off x="312738" y="2031129"/>
            <a:ext cx="4276725" cy="395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spcBef>
                <a:spcPct val="55000"/>
              </a:spcBef>
              <a:buClr>
                <a:schemeClr val="accent1"/>
              </a:buClr>
              <a:buFont typeface="Arial" panose="020B0604020202020204" pitchFamily="34" charset="0"/>
              <a:buAutoNum type="arabicPeriod" startAt="8"/>
            </a:pPr>
            <a:r>
              <a:rPr lang="en-US" altLang="en-US" sz="2600">
                <a:latin typeface="Times New Roman" panose="02020603050405020304" pitchFamily="18" charset="0"/>
                <a:sym typeface="Symbol" panose="05050102010706020507" pitchFamily="18" charset="2"/>
              </a:rPr>
              <a:t>Make a decision to reject or fail to reject the null hypothesis.</a:t>
            </a:r>
          </a:p>
          <a:p>
            <a:pPr>
              <a:spcBef>
                <a:spcPct val="55000"/>
              </a:spcBef>
              <a:buClr>
                <a:schemeClr val="accent1"/>
              </a:buClr>
              <a:buFont typeface="Arial" panose="020B0604020202020204" pitchFamily="34" charset="0"/>
              <a:buAutoNum type="arabicPeriod" startAt="8"/>
            </a:pPr>
            <a:endParaRPr lang="en-US" altLang="en-US" sz="2600">
              <a:latin typeface="Times New Roman" panose="02020603050405020304" pitchFamily="18" charset="0"/>
              <a:sym typeface="Symbol" panose="05050102010706020507" pitchFamily="18" charset="2"/>
            </a:endParaRPr>
          </a:p>
          <a:p>
            <a:pPr>
              <a:spcBef>
                <a:spcPct val="55000"/>
              </a:spcBef>
              <a:buClr>
                <a:schemeClr val="accent1"/>
              </a:buClr>
              <a:buFont typeface="Arial" panose="020B0604020202020204" pitchFamily="34" charset="0"/>
              <a:buAutoNum type="arabicPeriod" startAt="8"/>
            </a:pPr>
            <a:endParaRPr lang="en-US" altLang="en-US" sz="2600">
              <a:latin typeface="Times New Roman" panose="02020603050405020304" pitchFamily="18" charset="0"/>
              <a:sym typeface="Symbol" panose="05050102010706020507" pitchFamily="18" charset="2"/>
            </a:endParaRPr>
          </a:p>
          <a:p>
            <a:pPr eaLnBrk="1" hangingPunct="1">
              <a:spcBef>
                <a:spcPct val="55000"/>
              </a:spcBef>
              <a:buClr>
                <a:schemeClr val="accent1"/>
              </a:buClr>
              <a:buFont typeface="Arial" panose="020B0604020202020204" pitchFamily="34" charset="0"/>
              <a:buAutoNum type="arabicPeriod" startAt="8"/>
            </a:pPr>
            <a:r>
              <a:rPr lang="en-US" altLang="en-US" sz="2600">
                <a:latin typeface="Times New Roman" panose="02020603050405020304" pitchFamily="18" charset="0"/>
                <a:sym typeface="Symbol" panose="05050102010706020507" pitchFamily="18" charset="2"/>
              </a:rPr>
              <a:t>Interpret the decision in the context of the original claim.</a:t>
            </a:r>
          </a:p>
        </p:txBody>
      </p:sp>
      <p:sp>
        <p:nvSpPr>
          <p:cNvPr id="23555" name="Text Box 26">
            <a:extLst>
              <a:ext uri="{FF2B5EF4-FFF2-40B4-BE49-F238E27FC236}">
                <a16:creationId xmlns:a16="http://schemas.microsoft.com/office/drawing/2014/main" xmlns="" id="{F9CE6C4A-6898-4BB3-8BA4-9FD0C7298BA1}"/>
              </a:ext>
            </a:extLst>
          </p:cNvPr>
          <p:cNvSpPr txBox="1">
            <a:spLocks noChangeArrowheads="1"/>
          </p:cNvSpPr>
          <p:nvPr/>
        </p:nvSpPr>
        <p:spPr bwMode="auto">
          <a:xfrm>
            <a:off x="320675" y="1548529"/>
            <a:ext cx="8240713" cy="5334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i="1">
                <a:solidFill>
                  <a:schemeClr val="bg1"/>
                </a:solidFill>
                <a:latin typeface="Times New Roman" panose="02020603050405020304" pitchFamily="18" charset="0"/>
              </a:rPr>
              <a:t>    In Words					In Symbols</a:t>
            </a:r>
            <a:endParaRPr lang="el-GR" altLang="en-US" sz="2800" b="1" i="1">
              <a:solidFill>
                <a:schemeClr val="bg1"/>
              </a:solidFill>
              <a:latin typeface="Times New Roman" panose="02020603050405020304" pitchFamily="18" charset="0"/>
              <a:sym typeface="Symbol" panose="05050102010706020507" pitchFamily="18" charset="2"/>
            </a:endParaRPr>
          </a:p>
        </p:txBody>
      </p:sp>
      <p:sp>
        <p:nvSpPr>
          <p:cNvPr id="63493" name="Rectangle 5">
            <a:extLst>
              <a:ext uri="{FF2B5EF4-FFF2-40B4-BE49-F238E27FC236}">
                <a16:creationId xmlns:a16="http://schemas.microsoft.com/office/drawing/2014/main" xmlns="" id="{EDADBF6E-56BA-4301-88BF-AD8876E815AA}"/>
              </a:ext>
            </a:extLst>
          </p:cNvPr>
          <p:cNvSpPr>
            <a:spLocks noChangeArrowheads="1"/>
          </p:cNvSpPr>
          <p:nvPr/>
        </p:nvSpPr>
        <p:spPr bwMode="auto">
          <a:xfrm>
            <a:off x="5600700" y="2112092"/>
            <a:ext cx="2728913" cy="207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a:latin typeface="Times New Roman" panose="02020603050405020304" pitchFamily="18" charset="0"/>
              </a:rPr>
              <a:t>If </a:t>
            </a:r>
            <a:r>
              <a:rPr lang="en-US" altLang="en-US" sz="2600" i="1">
                <a:latin typeface="Times New Roman" panose="02020603050405020304" pitchFamily="18" charset="0"/>
              </a:rPr>
              <a:t>H </a:t>
            </a:r>
            <a:r>
              <a:rPr lang="en-US" altLang="en-US" sz="2600">
                <a:latin typeface="Times New Roman" panose="02020603050405020304" pitchFamily="18" charset="0"/>
              </a:rPr>
              <a:t>is in the rejection region, reject </a:t>
            </a:r>
            <a:r>
              <a:rPr lang="en-US" altLang="en-US" sz="2600" i="1">
                <a:latin typeface="Times New Roman" panose="02020603050405020304" pitchFamily="18" charset="0"/>
              </a:rPr>
              <a:t>H</a:t>
            </a:r>
            <a:r>
              <a:rPr lang="en-US" altLang="en-US" sz="2600" baseline="-25000">
                <a:latin typeface="Times New Roman" panose="02020603050405020304" pitchFamily="18" charset="0"/>
              </a:rPr>
              <a:t>0</a:t>
            </a:r>
            <a:r>
              <a:rPr lang="en-US" altLang="en-US" sz="2600">
                <a:latin typeface="Times New Roman" panose="02020603050405020304" pitchFamily="18" charset="0"/>
              </a:rPr>
              <a:t>.  Otherwise, fail to reject </a:t>
            </a:r>
            <a:r>
              <a:rPr lang="en-US" altLang="en-US" sz="2600" i="1">
                <a:latin typeface="Times New Roman" panose="02020603050405020304" pitchFamily="18" charset="0"/>
              </a:rPr>
              <a:t>H</a:t>
            </a:r>
            <a:r>
              <a:rPr lang="en-US" altLang="en-US" sz="2600" baseline="-25000">
                <a:latin typeface="Times New Roman" panose="02020603050405020304" pitchFamily="18" charset="0"/>
              </a:rPr>
              <a:t>0</a:t>
            </a:r>
            <a:r>
              <a:rPr lang="en-US" altLang="en-US" sz="2600">
                <a:latin typeface="Times New Roman" panose="02020603050405020304" pitchFamily="18" charset="0"/>
              </a:rPr>
              <a:t>.</a:t>
            </a:r>
          </a:p>
        </p:txBody>
      </p:sp>
      <p:sp>
        <p:nvSpPr>
          <p:cNvPr id="23557" name="Footer Placeholder 2">
            <a:extLst>
              <a:ext uri="{FF2B5EF4-FFF2-40B4-BE49-F238E27FC236}">
                <a16:creationId xmlns:a16="http://schemas.microsoft.com/office/drawing/2014/main" xmlns="" id="{64EB865C-5AA3-4649-9226-8240FBBC4F63}"/>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1200"/>
              <a:t>.</a:t>
            </a:r>
            <a:endParaRPr lang="en-US" altLang="en-US" sz="1800"/>
          </a:p>
        </p:txBody>
      </p:sp>
    </p:spTree>
    <p:extLst>
      <p:ext uri="{BB962C8B-B14F-4D97-AF65-F5344CB8AC3E}">
        <p14:creationId xmlns:p14="http://schemas.microsoft.com/office/powerpoint/2010/main" val="105008826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A05B62E3-3909-4FF4-ABF8-A033B63FE69E}"/>
              </a:ext>
            </a:extLst>
          </p:cNvPr>
          <p:cNvSpPr>
            <a:spLocks noGrp="1"/>
          </p:cNvSpPr>
          <p:nvPr>
            <p:ph type="title"/>
          </p:nvPr>
        </p:nvSpPr>
        <p:spPr/>
        <p:txBody>
          <a:bodyPr/>
          <a:lstStyle/>
          <a:p>
            <a:pPr>
              <a:defRPr/>
            </a:pPr>
            <a:r>
              <a:rPr lang="en-US" dirty="0">
                <a:solidFill>
                  <a:schemeClr val="accent3"/>
                </a:solidFill>
                <a:ea typeface="+mj-ea"/>
              </a:rPr>
              <a:t>Example: Performing a Kruskal-Wallis Test</a:t>
            </a:r>
          </a:p>
        </p:txBody>
      </p:sp>
      <p:sp>
        <p:nvSpPr>
          <p:cNvPr id="25602" name="Content Placeholder 5">
            <a:extLst>
              <a:ext uri="{FF2B5EF4-FFF2-40B4-BE49-F238E27FC236}">
                <a16:creationId xmlns:a16="http://schemas.microsoft.com/office/drawing/2014/main" xmlns="" id="{833A359A-C5ED-4547-BCB2-E0D1C63A536C}"/>
              </a:ext>
            </a:extLst>
          </p:cNvPr>
          <p:cNvSpPr>
            <a:spLocks noGrp="1"/>
          </p:cNvSpPr>
          <p:nvPr>
            <p:ph idx="1"/>
          </p:nvPr>
        </p:nvSpPr>
        <p:spPr>
          <a:xfrm>
            <a:off x="457200" y="1600200"/>
            <a:ext cx="8229600" cy="3398838"/>
          </a:xfrm>
        </p:spPr>
        <p:txBody>
          <a:bodyPr/>
          <a:lstStyle/>
          <a:p>
            <a:pPr marL="0" indent="0">
              <a:buFont typeface="Arial" panose="020B0604020202020204" pitchFamily="34" charset="0"/>
              <a:buNone/>
            </a:pPr>
            <a:r>
              <a:rPr lang="en-US" altLang="en-US"/>
              <a:t>You want to compare the number of crimes reported in three police precincts in a city. To do so, you randomly select 10 weeks for each precinct and record the number of crimes reported. The results are shown in the table in the next slide. At </a:t>
            </a:r>
            <a:r>
              <a:rPr lang="el-GR" altLang="en-US" i="1"/>
              <a:t>α</a:t>
            </a:r>
            <a:r>
              <a:rPr lang="en-US" altLang="en-US"/>
              <a:t> = 0.01, can you conclude that the distribution of the number of crimes reported in at least one precinct is different from the others? </a:t>
            </a:r>
          </a:p>
        </p:txBody>
      </p:sp>
      <p:sp>
        <p:nvSpPr>
          <p:cNvPr id="25603" name="Footer Placeholder 2">
            <a:extLst>
              <a:ext uri="{FF2B5EF4-FFF2-40B4-BE49-F238E27FC236}">
                <a16:creationId xmlns:a16="http://schemas.microsoft.com/office/drawing/2014/main" xmlns="" id="{D729EC59-55B9-410F-97E3-DB15F0CD257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1200"/>
              <a:t>.</a:t>
            </a:r>
            <a:endParaRPr lang="en-US" altLang="en-US" sz="1800"/>
          </a:p>
        </p:txBody>
      </p:sp>
    </p:spTree>
    <p:extLst>
      <p:ext uri="{BB962C8B-B14F-4D97-AF65-F5344CB8AC3E}">
        <p14:creationId xmlns:p14="http://schemas.microsoft.com/office/powerpoint/2010/main" val="2507970245"/>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1006BB7C-3EB8-4AFD-A3B3-568D19D5A8C6}"/>
              </a:ext>
            </a:extLst>
          </p:cNvPr>
          <p:cNvSpPr>
            <a:spLocks noGrp="1"/>
          </p:cNvSpPr>
          <p:nvPr>
            <p:ph type="title"/>
          </p:nvPr>
        </p:nvSpPr>
        <p:spPr/>
        <p:txBody>
          <a:bodyPr/>
          <a:lstStyle/>
          <a:p>
            <a:pPr>
              <a:defRPr/>
            </a:pPr>
            <a:r>
              <a:rPr lang="en-US" dirty="0">
                <a:solidFill>
                  <a:schemeClr val="accent3"/>
                </a:solidFill>
              </a:rPr>
              <a:t>Example: Performing a Kruskal-Wallis Test</a:t>
            </a:r>
            <a:endParaRPr lang="en-US" dirty="0">
              <a:solidFill>
                <a:schemeClr val="accent3"/>
              </a:solidFill>
              <a:ea typeface="+mj-ea"/>
            </a:endParaRPr>
          </a:p>
        </p:txBody>
      </p:sp>
      <p:graphicFrame>
        <p:nvGraphicFramePr>
          <p:cNvPr id="72755" name="Group 51">
            <a:extLst>
              <a:ext uri="{FF2B5EF4-FFF2-40B4-BE49-F238E27FC236}">
                <a16:creationId xmlns:a16="http://schemas.microsoft.com/office/drawing/2014/main" xmlns="" id="{8E6D3977-EC2B-423F-8504-5FDE232D76F5}"/>
              </a:ext>
            </a:extLst>
          </p:cNvPr>
          <p:cNvGraphicFramePr>
            <a:graphicFrameLocks noGrp="1"/>
          </p:cNvGraphicFramePr>
          <p:nvPr>
            <p:ph idx="1"/>
          </p:nvPr>
        </p:nvGraphicFramePr>
        <p:xfrm>
          <a:off x="1889125" y="1508125"/>
          <a:ext cx="4389438" cy="4725991"/>
        </p:xfrm>
        <a:graphic>
          <a:graphicData uri="http://schemas.openxmlformats.org/drawingml/2006/table">
            <a:tbl>
              <a:tblPr/>
              <a:tblGrid>
                <a:gridCol w="1463675">
                  <a:extLst>
                    <a:ext uri="{9D8B030D-6E8A-4147-A177-3AD203B41FA5}">
                      <a16:colId xmlns:a16="http://schemas.microsoft.com/office/drawing/2014/main" xmlns="" val="20000"/>
                    </a:ext>
                  </a:extLst>
                </a:gridCol>
                <a:gridCol w="1462088">
                  <a:extLst>
                    <a:ext uri="{9D8B030D-6E8A-4147-A177-3AD203B41FA5}">
                      <a16:colId xmlns:a16="http://schemas.microsoft.com/office/drawing/2014/main" xmlns="" val="20001"/>
                    </a:ext>
                  </a:extLst>
                </a:gridCol>
                <a:gridCol w="1463675">
                  <a:extLst>
                    <a:ext uri="{9D8B030D-6E8A-4147-A177-3AD203B41FA5}">
                      <a16:colId xmlns:a16="http://schemas.microsoft.com/office/drawing/2014/main" xmlns="" val="20002"/>
                    </a:ext>
                  </a:extLst>
                </a:gridCol>
              </a:tblGrid>
              <a:tr h="371447">
                <a:tc gridSpan="3">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bg1"/>
                          </a:solidFill>
                          <a:effectLst/>
                          <a:latin typeface="Times New Roman" pitchFamily="18" charset="0"/>
                          <a:cs typeface="Arial" pitchFamily="34" charset="0"/>
                        </a:rPr>
                        <a:t>Number of Crimes Reported for the week</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10000"/>
                  </a:ext>
                </a:extLst>
              </a:tr>
              <a:tr h="640074">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bg1"/>
                          </a:solidFill>
                          <a:effectLst/>
                          <a:latin typeface="Times New Roman" pitchFamily="18" charset="0"/>
                          <a:cs typeface="Arial" pitchFamily="34" charset="0"/>
                        </a:rPr>
                        <a:t>101</a:t>
                      </a:r>
                      <a:r>
                        <a:rPr kumimoji="0" lang="en-US" altLang="en-US" sz="1800" b="0" i="0" u="none" strike="noStrike" cap="none" normalizeH="0" baseline="30000">
                          <a:ln>
                            <a:noFill/>
                          </a:ln>
                          <a:solidFill>
                            <a:schemeClr val="bg1"/>
                          </a:solidFill>
                          <a:effectLst/>
                          <a:latin typeface="Times New Roman" pitchFamily="18" charset="0"/>
                          <a:cs typeface="Arial" pitchFamily="34" charset="0"/>
                        </a:rPr>
                        <a:t>st</a:t>
                      </a:r>
                      <a:r>
                        <a:rPr kumimoji="0" lang="en-US" altLang="en-US" sz="1800" b="0" i="0" u="none" strike="noStrike" cap="none" normalizeH="0" baseline="0">
                          <a:ln>
                            <a:noFill/>
                          </a:ln>
                          <a:solidFill>
                            <a:schemeClr val="bg1"/>
                          </a:solidFill>
                          <a:effectLst/>
                          <a:latin typeface="Times New Roman" pitchFamily="18" charset="0"/>
                          <a:cs typeface="Arial" pitchFamily="34" charset="0"/>
                        </a:rPr>
                        <a:t> Precinct</a:t>
                      </a:r>
                      <a:br>
                        <a:rPr kumimoji="0" lang="en-US" altLang="en-US" sz="1800" b="0" i="0" u="none" strike="noStrike" cap="none" normalizeH="0" baseline="0">
                          <a:ln>
                            <a:noFill/>
                          </a:ln>
                          <a:solidFill>
                            <a:schemeClr val="bg1"/>
                          </a:solidFill>
                          <a:effectLst/>
                          <a:latin typeface="Times New Roman" pitchFamily="18" charset="0"/>
                          <a:cs typeface="Arial" pitchFamily="34" charset="0"/>
                        </a:rPr>
                      </a:br>
                      <a:r>
                        <a:rPr kumimoji="0" lang="en-US" altLang="en-US" sz="1800" b="0" i="0" u="none" strike="noStrike" cap="none" normalizeH="0" baseline="0">
                          <a:ln>
                            <a:noFill/>
                          </a:ln>
                          <a:solidFill>
                            <a:schemeClr val="bg1"/>
                          </a:solidFill>
                          <a:effectLst/>
                          <a:latin typeface="Times New Roman" pitchFamily="18" charset="0"/>
                          <a:cs typeface="Arial" pitchFamily="34" charset="0"/>
                        </a:rPr>
                        <a:t>(Sample 1)</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bg1"/>
                          </a:solidFill>
                          <a:effectLst/>
                          <a:latin typeface="Times New Roman" pitchFamily="18" charset="0"/>
                          <a:cs typeface="Arial" pitchFamily="34" charset="0"/>
                        </a:rPr>
                        <a:t>106</a:t>
                      </a:r>
                      <a:r>
                        <a:rPr kumimoji="0" lang="en-US" altLang="en-US" sz="1800" b="0" i="0" u="none" strike="noStrike" cap="none" normalizeH="0" baseline="30000">
                          <a:ln>
                            <a:noFill/>
                          </a:ln>
                          <a:solidFill>
                            <a:schemeClr val="bg1"/>
                          </a:solidFill>
                          <a:effectLst/>
                          <a:latin typeface="Times New Roman" pitchFamily="18" charset="0"/>
                          <a:cs typeface="Arial" pitchFamily="34" charset="0"/>
                        </a:rPr>
                        <a:t>th</a:t>
                      </a:r>
                      <a:r>
                        <a:rPr kumimoji="0" lang="en-US" altLang="en-US" sz="1800" b="0" i="0" u="none" strike="noStrike" cap="none" normalizeH="0" baseline="0">
                          <a:ln>
                            <a:noFill/>
                          </a:ln>
                          <a:solidFill>
                            <a:schemeClr val="bg1"/>
                          </a:solidFill>
                          <a:effectLst/>
                          <a:latin typeface="Times New Roman" pitchFamily="18" charset="0"/>
                          <a:cs typeface="Arial" pitchFamily="34" charset="0"/>
                        </a:rPr>
                        <a:t> Precinct</a:t>
                      </a:r>
                      <a:br>
                        <a:rPr kumimoji="0" lang="en-US" altLang="en-US" sz="1800" b="0" i="0" u="none" strike="noStrike" cap="none" normalizeH="0" baseline="0">
                          <a:ln>
                            <a:noFill/>
                          </a:ln>
                          <a:solidFill>
                            <a:schemeClr val="bg1"/>
                          </a:solidFill>
                          <a:effectLst/>
                          <a:latin typeface="Times New Roman" pitchFamily="18" charset="0"/>
                          <a:cs typeface="Arial" pitchFamily="34" charset="0"/>
                        </a:rPr>
                      </a:br>
                      <a:r>
                        <a:rPr kumimoji="0" lang="en-US" altLang="en-US" sz="1800" b="0" i="0" u="none" strike="noStrike" cap="none" normalizeH="0" baseline="0">
                          <a:ln>
                            <a:noFill/>
                          </a:ln>
                          <a:solidFill>
                            <a:schemeClr val="bg1"/>
                          </a:solidFill>
                          <a:effectLst/>
                          <a:latin typeface="Times New Roman" pitchFamily="18" charset="0"/>
                          <a:cs typeface="Arial" pitchFamily="34" charset="0"/>
                        </a:rPr>
                        <a:t>(Sample 2)</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bg1"/>
                          </a:solidFill>
                          <a:effectLst/>
                          <a:latin typeface="Times New Roman" pitchFamily="18" charset="0"/>
                          <a:cs typeface="Arial" pitchFamily="34" charset="0"/>
                        </a:rPr>
                        <a:t>113</a:t>
                      </a:r>
                      <a:r>
                        <a:rPr kumimoji="0" lang="en-US" altLang="en-US" sz="1800" b="0" i="0" u="none" strike="noStrike" cap="none" normalizeH="0" baseline="30000">
                          <a:ln>
                            <a:noFill/>
                          </a:ln>
                          <a:solidFill>
                            <a:schemeClr val="bg1"/>
                          </a:solidFill>
                          <a:effectLst/>
                          <a:latin typeface="Times New Roman" pitchFamily="18" charset="0"/>
                          <a:cs typeface="Arial" pitchFamily="34" charset="0"/>
                        </a:rPr>
                        <a:t>th</a:t>
                      </a:r>
                      <a:r>
                        <a:rPr kumimoji="0" lang="en-US" altLang="en-US" sz="1800" b="0" i="0" u="none" strike="noStrike" cap="none" normalizeH="0" baseline="0">
                          <a:ln>
                            <a:noFill/>
                          </a:ln>
                          <a:solidFill>
                            <a:schemeClr val="bg1"/>
                          </a:solidFill>
                          <a:effectLst/>
                          <a:latin typeface="Times New Roman" pitchFamily="18" charset="0"/>
                          <a:cs typeface="Arial" pitchFamily="34" charset="0"/>
                        </a:rPr>
                        <a:t> Precinct</a:t>
                      </a:r>
                      <a:br>
                        <a:rPr kumimoji="0" lang="en-US" altLang="en-US" sz="1800" b="0" i="0" u="none" strike="noStrike" cap="none" normalizeH="0" baseline="0">
                          <a:ln>
                            <a:noFill/>
                          </a:ln>
                          <a:solidFill>
                            <a:schemeClr val="bg1"/>
                          </a:solidFill>
                          <a:effectLst/>
                          <a:latin typeface="Times New Roman" pitchFamily="18" charset="0"/>
                          <a:cs typeface="Arial" pitchFamily="34" charset="0"/>
                        </a:rPr>
                      </a:br>
                      <a:r>
                        <a:rPr kumimoji="0" lang="en-US" altLang="en-US" sz="1800" b="0" i="0" u="none" strike="noStrike" cap="none" normalizeH="0" baseline="0">
                          <a:ln>
                            <a:noFill/>
                          </a:ln>
                          <a:solidFill>
                            <a:schemeClr val="bg1"/>
                          </a:solidFill>
                          <a:effectLst/>
                          <a:latin typeface="Times New Roman" pitchFamily="18" charset="0"/>
                          <a:cs typeface="Arial" pitchFamily="34" charset="0"/>
                        </a:rPr>
                        <a:t>(Sample 3)</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extLst>
                  <a:ext uri="{0D108BD9-81ED-4DB2-BD59-A6C34878D82A}">
                    <a16:rowId xmlns:a16="http://schemas.microsoft.com/office/drawing/2014/main" xmlns="" val="10001"/>
                  </a:ext>
                </a:extLst>
              </a:tr>
              <a:tr h="371447">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60</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65</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69</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xmlns="" val="10002"/>
                  </a:ext>
                </a:extLst>
              </a:tr>
              <a:tr h="371447">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52</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55</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51</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10003"/>
                  </a:ext>
                </a:extLst>
              </a:tr>
              <a:tr h="371447">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49</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64</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70</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10004"/>
                  </a:ext>
                </a:extLst>
              </a:tr>
              <a:tr h="371447">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52</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66</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61</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10005"/>
                  </a:ext>
                </a:extLst>
              </a:tr>
              <a:tr h="371447">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50</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53</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67</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10006"/>
                  </a:ext>
                </a:extLst>
              </a:tr>
              <a:tr h="371447">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48</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58</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65</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10007"/>
                  </a:ext>
                </a:extLst>
              </a:tr>
              <a:tr h="371447">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57</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50</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62</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10008"/>
                  </a:ext>
                </a:extLst>
              </a:tr>
              <a:tr h="371447">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45</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54</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59</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10009"/>
                  </a:ext>
                </a:extLst>
              </a:tr>
              <a:tr h="371447">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44</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70</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60</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10010"/>
                  </a:ext>
                </a:extLst>
              </a:tr>
              <a:tr h="371447">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56</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62</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63</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11"/>
                  </a:ext>
                </a:extLst>
              </a:tr>
            </a:tbl>
          </a:graphicData>
        </a:graphic>
      </p:graphicFrame>
      <p:sp>
        <p:nvSpPr>
          <p:cNvPr id="26669" name="Footer Placeholder 2">
            <a:extLst>
              <a:ext uri="{FF2B5EF4-FFF2-40B4-BE49-F238E27FC236}">
                <a16:creationId xmlns:a16="http://schemas.microsoft.com/office/drawing/2014/main" xmlns="" id="{7FE23CE1-2C50-4C5F-B6AD-2C47B875FCE6}"/>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1200"/>
              <a:t>.</a:t>
            </a:r>
            <a:endParaRPr lang="en-US" altLang="en-US" sz="1800"/>
          </a:p>
        </p:txBody>
      </p:sp>
    </p:spTree>
    <p:extLst>
      <p:ext uri="{BB962C8B-B14F-4D97-AF65-F5344CB8AC3E}">
        <p14:creationId xmlns:p14="http://schemas.microsoft.com/office/powerpoint/2010/main" val="244642237"/>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xmlns="" id="{476218E0-CAA4-444C-82AE-840BAC12D86B}"/>
              </a:ext>
            </a:extLst>
          </p:cNvPr>
          <p:cNvSpPr>
            <a:spLocks noGrp="1"/>
          </p:cNvSpPr>
          <p:nvPr>
            <p:ph idx="1"/>
          </p:nvPr>
        </p:nvSpPr>
        <p:spPr/>
        <p:txBody>
          <a:bodyPr/>
          <a:lstStyle/>
          <a:p>
            <a:pPr marL="0" indent="0">
              <a:buNone/>
            </a:pPr>
            <a:r>
              <a:rPr lang="en-US" b="1" dirty="0">
                <a:solidFill>
                  <a:schemeClr val="accent3"/>
                </a:solidFill>
              </a:rPr>
              <a:t>Solution:</a:t>
            </a:r>
            <a:endParaRPr lang="en-US" dirty="0">
              <a:solidFill>
                <a:schemeClr val="accent3"/>
              </a:solidFill>
            </a:endParaRPr>
          </a:p>
          <a:p>
            <a:r>
              <a:rPr lang="en-US" dirty="0"/>
              <a:t>You want to test the claim that the distribution of the numbers of crimes reported in at least one precinct is different from the others. The null and alternative hypotheses are as follows.</a:t>
            </a:r>
          </a:p>
          <a:p>
            <a:pPr marL="800100" lvl="2" indent="0">
              <a:buNone/>
            </a:pPr>
            <a:r>
              <a:rPr lang="en-US" i="1" dirty="0"/>
              <a:t>H</a:t>
            </a:r>
            <a:r>
              <a:rPr lang="en-US" baseline="-25000" dirty="0"/>
              <a:t>0</a:t>
            </a:r>
            <a:r>
              <a:rPr lang="en-US" dirty="0"/>
              <a:t>: The distribution of the numbers of crimes  </a:t>
            </a:r>
            <a:br>
              <a:rPr lang="en-US" dirty="0"/>
            </a:br>
            <a:r>
              <a:rPr lang="en-US" dirty="0"/>
              <a:t>       reported is the same in all three precincts.</a:t>
            </a:r>
          </a:p>
          <a:p>
            <a:pPr marL="800100" lvl="2" indent="0">
              <a:buNone/>
            </a:pPr>
            <a:r>
              <a:rPr lang="en-US" i="1" dirty="0"/>
              <a:t>H</a:t>
            </a:r>
            <a:r>
              <a:rPr lang="en-US" i="1" baseline="-25000" dirty="0"/>
              <a:t>a</a:t>
            </a:r>
            <a:r>
              <a:rPr lang="en-US" dirty="0"/>
              <a:t>: The distribution of the numbers of crimes </a:t>
            </a:r>
            <a:br>
              <a:rPr lang="en-US" dirty="0"/>
            </a:br>
            <a:r>
              <a:rPr lang="en-US" dirty="0"/>
              <a:t>       reported in at least one precinct is different </a:t>
            </a:r>
            <a:br>
              <a:rPr lang="en-US" dirty="0"/>
            </a:br>
            <a:r>
              <a:rPr lang="en-US" dirty="0"/>
              <a:t>       from the others. </a:t>
            </a:r>
            <a:r>
              <a:rPr lang="en-US" dirty="0">
                <a:solidFill>
                  <a:srgbClr val="C00000"/>
                </a:solidFill>
              </a:rPr>
              <a:t>(Claim)</a:t>
            </a:r>
          </a:p>
        </p:txBody>
      </p:sp>
      <p:sp>
        <p:nvSpPr>
          <p:cNvPr id="5" name="Title 4">
            <a:extLst>
              <a:ext uri="{FF2B5EF4-FFF2-40B4-BE49-F238E27FC236}">
                <a16:creationId xmlns:a16="http://schemas.microsoft.com/office/drawing/2014/main" xmlns="" id="{3EF324E7-C587-4A6B-A2B5-E9C3B030D6A4}"/>
              </a:ext>
            </a:extLst>
          </p:cNvPr>
          <p:cNvSpPr>
            <a:spLocks noGrp="1"/>
          </p:cNvSpPr>
          <p:nvPr>
            <p:ph type="title"/>
          </p:nvPr>
        </p:nvSpPr>
        <p:spPr/>
        <p:txBody>
          <a:bodyPr/>
          <a:lstStyle/>
          <a:p>
            <a:pPr>
              <a:defRPr/>
            </a:pPr>
            <a:r>
              <a:rPr lang="en-US" dirty="0">
                <a:solidFill>
                  <a:schemeClr val="accent3"/>
                </a:solidFill>
                <a:ea typeface="+mj-ea"/>
              </a:rPr>
              <a:t>Solution: </a:t>
            </a:r>
            <a:r>
              <a:rPr lang="en-US" dirty="0">
                <a:solidFill>
                  <a:schemeClr val="accent3"/>
                </a:solidFill>
              </a:rPr>
              <a:t>Performing a Kruskal-Wallis Test</a:t>
            </a:r>
            <a:endParaRPr lang="en-US" dirty="0">
              <a:solidFill>
                <a:schemeClr val="accent3"/>
              </a:solidFill>
              <a:ea typeface="+mj-ea"/>
            </a:endParaRPr>
          </a:p>
        </p:txBody>
      </p:sp>
      <p:sp>
        <p:nvSpPr>
          <p:cNvPr id="27656" name="Footer Placeholder 2">
            <a:extLst>
              <a:ext uri="{FF2B5EF4-FFF2-40B4-BE49-F238E27FC236}">
                <a16:creationId xmlns:a16="http://schemas.microsoft.com/office/drawing/2014/main" xmlns="" id="{09C907EB-9B48-45B0-999B-BBE01E5B1198}"/>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1200"/>
              <a:t>.</a:t>
            </a:r>
            <a:endParaRPr lang="en-US" altLang="en-US" sz="1800"/>
          </a:p>
        </p:txBody>
      </p:sp>
    </p:spTree>
    <p:extLst>
      <p:ext uri="{BB962C8B-B14F-4D97-AF65-F5344CB8AC3E}">
        <p14:creationId xmlns:p14="http://schemas.microsoft.com/office/powerpoint/2010/main" val="537354171"/>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xmlns="" id="{476218E0-CAA4-444C-82AE-840BAC12D86B}"/>
              </a:ext>
            </a:extLst>
          </p:cNvPr>
          <p:cNvSpPr>
            <a:spLocks noGrp="1"/>
          </p:cNvSpPr>
          <p:nvPr>
            <p:ph idx="1"/>
          </p:nvPr>
        </p:nvSpPr>
        <p:spPr/>
        <p:txBody>
          <a:bodyPr/>
          <a:lstStyle/>
          <a:p>
            <a:r>
              <a:rPr lang="en-US" dirty="0"/>
              <a:t>The test is a right-tailed test with </a:t>
            </a:r>
            <a:r>
              <a:rPr lang="en-US" i="1" dirty="0">
                <a:latin typeface="Symbol" panose="05050102010706020507" pitchFamily="18" charset="2"/>
              </a:rPr>
              <a:t>a</a:t>
            </a:r>
            <a:r>
              <a:rPr lang="en-US" dirty="0"/>
              <a:t> = 0.01 and </a:t>
            </a:r>
            <a:br>
              <a:rPr lang="en-US" dirty="0"/>
            </a:br>
            <a:r>
              <a:rPr lang="en-US" dirty="0" err="1">
                <a:solidFill>
                  <a:srgbClr val="C00000"/>
                </a:solidFill>
              </a:rPr>
              <a:t>d.f.</a:t>
            </a:r>
            <a:r>
              <a:rPr lang="en-US" dirty="0">
                <a:solidFill>
                  <a:srgbClr val="C00000"/>
                </a:solidFill>
              </a:rPr>
              <a:t> = </a:t>
            </a:r>
            <a:r>
              <a:rPr lang="en-US" i="1" dirty="0">
                <a:solidFill>
                  <a:srgbClr val="C00000"/>
                </a:solidFill>
              </a:rPr>
              <a:t>k </a:t>
            </a:r>
            <a:r>
              <a:rPr lang="en-US" dirty="0">
                <a:solidFill>
                  <a:srgbClr val="C00000"/>
                </a:solidFill>
              </a:rPr>
              <a:t>– 1 = 3 – 1 = 2</a:t>
            </a:r>
            <a:r>
              <a:rPr lang="en-US" dirty="0"/>
              <a:t>. From Table 6 in Appendix B, the critical value is </a:t>
            </a:r>
            <a:r>
              <a:rPr lang="en-US" i="1" dirty="0">
                <a:sym typeface="Symbol" panose="05050102010706020507" pitchFamily="18" charset="2"/>
              </a:rPr>
              <a:t></a:t>
            </a:r>
            <a:r>
              <a:rPr lang="en-US" baseline="-25000" dirty="0"/>
              <a:t>0</a:t>
            </a:r>
            <a:r>
              <a:rPr lang="en-US" baseline="30000" dirty="0"/>
              <a:t>2 </a:t>
            </a:r>
            <a:r>
              <a:rPr lang="en-US" dirty="0"/>
              <a:t>= 9.210. The rejection region is </a:t>
            </a:r>
            <a:r>
              <a:rPr lang="en-US" i="1" dirty="0">
                <a:sym typeface="Symbol" panose="05050102010706020507" pitchFamily="18" charset="2"/>
              </a:rPr>
              <a:t></a:t>
            </a:r>
            <a:r>
              <a:rPr lang="en-US" baseline="30000" dirty="0"/>
              <a:t>2</a:t>
            </a:r>
            <a:r>
              <a:rPr lang="en-US" dirty="0"/>
              <a:t> &gt; 9.210. </a:t>
            </a:r>
          </a:p>
          <a:p>
            <a:r>
              <a:rPr lang="en-US" dirty="0"/>
              <a:t>Before calculating the test statistic, you must find the sum of the ranks for each sample. </a:t>
            </a:r>
            <a:endParaRPr lang="en-US" dirty="0">
              <a:solidFill>
                <a:srgbClr val="FF0000"/>
              </a:solidFill>
            </a:endParaRPr>
          </a:p>
        </p:txBody>
      </p:sp>
      <p:sp>
        <p:nvSpPr>
          <p:cNvPr id="5" name="Title 4">
            <a:extLst>
              <a:ext uri="{FF2B5EF4-FFF2-40B4-BE49-F238E27FC236}">
                <a16:creationId xmlns:a16="http://schemas.microsoft.com/office/drawing/2014/main" xmlns="" id="{3EF324E7-C587-4A6B-A2B5-E9C3B030D6A4}"/>
              </a:ext>
            </a:extLst>
          </p:cNvPr>
          <p:cNvSpPr>
            <a:spLocks noGrp="1"/>
          </p:cNvSpPr>
          <p:nvPr>
            <p:ph type="title"/>
          </p:nvPr>
        </p:nvSpPr>
        <p:spPr/>
        <p:txBody>
          <a:bodyPr/>
          <a:lstStyle/>
          <a:p>
            <a:pPr>
              <a:defRPr/>
            </a:pPr>
            <a:r>
              <a:rPr lang="en-US" dirty="0">
                <a:solidFill>
                  <a:schemeClr val="accent3"/>
                </a:solidFill>
                <a:ea typeface="+mj-ea"/>
              </a:rPr>
              <a:t>Solution: </a:t>
            </a:r>
            <a:r>
              <a:rPr lang="en-US" dirty="0">
                <a:solidFill>
                  <a:schemeClr val="accent3"/>
                </a:solidFill>
              </a:rPr>
              <a:t>Performing a Kruskal-Wallis Test</a:t>
            </a:r>
            <a:endParaRPr lang="en-US" dirty="0">
              <a:solidFill>
                <a:schemeClr val="accent3"/>
              </a:solidFill>
              <a:ea typeface="+mj-ea"/>
            </a:endParaRPr>
          </a:p>
        </p:txBody>
      </p:sp>
      <p:sp>
        <p:nvSpPr>
          <p:cNvPr id="27656" name="Footer Placeholder 2">
            <a:extLst>
              <a:ext uri="{FF2B5EF4-FFF2-40B4-BE49-F238E27FC236}">
                <a16:creationId xmlns:a16="http://schemas.microsoft.com/office/drawing/2014/main" xmlns="" id="{09C907EB-9B48-45B0-999B-BBE01E5B1198}"/>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1200"/>
              <a:t>.</a:t>
            </a:r>
            <a:endParaRPr lang="en-US" altLang="en-US" sz="1800"/>
          </a:p>
        </p:txBody>
      </p:sp>
    </p:spTree>
    <p:extLst>
      <p:ext uri="{BB962C8B-B14F-4D97-AF65-F5344CB8AC3E}">
        <p14:creationId xmlns:p14="http://schemas.microsoft.com/office/powerpoint/2010/main" val="114370976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170ACF91-A2ED-4B8D-B9DC-3F7492B6D6DC}"/>
              </a:ext>
            </a:extLst>
          </p:cNvPr>
          <p:cNvSpPr>
            <a:spLocks noGrp="1"/>
          </p:cNvSpPr>
          <p:nvPr>
            <p:ph type="title"/>
          </p:nvPr>
        </p:nvSpPr>
        <p:spPr>
          <a:xfrm>
            <a:off x="350838" y="0"/>
            <a:ext cx="8229600" cy="1143000"/>
          </a:xfrm>
        </p:spPr>
        <p:txBody>
          <a:bodyPr/>
          <a:lstStyle/>
          <a:p>
            <a:pPr>
              <a:defRPr/>
            </a:pPr>
            <a:r>
              <a:rPr lang="en-US" dirty="0">
                <a:solidFill>
                  <a:schemeClr val="accent3"/>
                </a:solidFill>
                <a:ea typeface="+mj-ea"/>
              </a:rPr>
              <a:t>Solution: </a:t>
            </a:r>
            <a:r>
              <a:rPr lang="en-US" dirty="0">
                <a:solidFill>
                  <a:schemeClr val="accent3"/>
                </a:solidFill>
              </a:rPr>
              <a:t>Performing a Kruskal-Wallis Test</a:t>
            </a:r>
            <a:endParaRPr lang="en-US" dirty="0">
              <a:solidFill>
                <a:schemeClr val="accent3"/>
              </a:solidFill>
              <a:ea typeface="+mj-ea"/>
            </a:endParaRPr>
          </a:p>
        </p:txBody>
      </p:sp>
      <p:graphicFrame>
        <p:nvGraphicFramePr>
          <p:cNvPr id="74887" name="Group 135">
            <a:extLst>
              <a:ext uri="{FF2B5EF4-FFF2-40B4-BE49-F238E27FC236}">
                <a16:creationId xmlns:a16="http://schemas.microsoft.com/office/drawing/2014/main" xmlns="" id="{322A3681-0673-4DD8-A6D2-B27705BFA5E6}"/>
              </a:ext>
            </a:extLst>
          </p:cNvPr>
          <p:cNvGraphicFramePr>
            <a:graphicFrameLocks noGrp="1"/>
          </p:cNvGraphicFramePr>
          <p:nvPr>
            <p:ph idx="1"/>
            <p:extLst>
              <p:ext uri="{D42A27DB-BD31-4B8C-83A1-F6EECF244321}">
                <p14:modId xmlns:p14="http://schemas.microsoft.com/office/powerpoint/2010/main" val="1217123125"/>
              </p:ext>
            </p:extLst>
          </p:nvPr>
        </p:nvGraphicFramePr>
        <p:xfrm>
          <a:off x="350838" y="1988420"/>
          <a:ext cx="2606675" cy="4354514"/>
        </p:xfrm>
        <a:graphic>
          <a:graphicData uri="http://schemas.openxmlformats.org/drawingml/2006/table">
            <a:tbl>
              <a:tblPr/>
              <a:tblGrid>
                <a:gridCol w="960437">
                  <a:extLst>
                    <a:ext uri="{9D8B030D-6E8A-4147-A177-3AD203B41FA5}">
                      <a16:colId xmlns:a16="http://schemas.microsoft.com/office/drawing/2014/main" xmlns="" val="20000"/>
                    </a:ext>
                  </a:extLst>
                </a:gridCol>
                <a:gridCol w="957263">
                  <a:extLst>
                    <a:ext uri="{9D8B030D-6E8A-4147-A177-3AD203B41FA5}">
                      <a16:colId xmlns:a16="http://schemas.microsoft.com/office/drawing/2014/main" xmlns="" val="20001"/>
                    </a:ext>
                  </a:extLst>
                </a:gridCol>
                <a:gridCol w="688975">
                  <a:extLst>
                    <a:ext uri="{9D8B030D-6E8A-4147-A177-3AD203B41FA5}">
                      <a16:colId xmlns:a16="http://schemas.microsoft.com/office/drawing/2014/main" xmlns="" val="20002"/>
                    </a:ext>
                  </a:extLst>
                </a:gridCol>
              </a:tblGrid>
              <a:tr h="640074">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bg1"/>
                          </a:solidFill>
                          <a:effectLst/>
                          <a:latin typeface="Times New Roman" pitchFamily="18" charset="0"/>
                          <a:cs typeface="Arial" pitchFamily="34" charset="0"/>
                        </a:rPr>
                        <a:t>Ordered Data</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bg1"/>
                        </a:solidFill>
                        <a:effectLst/>
                        <a:latin typeface="Times New Roman" pitchFamily="18"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bg1"/>
                          </a:solidFill>
                          <a:effectLst/>
                          <a:latin typeface="Times New Roman" pitchFamily="18" charset="0"/>
                          <a:cs typeface="Arial" pitchFamily="34" charset="0"/>
                        </a:rPr>
                        <a:t>Sample</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bg1"/>
                        </a:solidFill>
                        <a:effectLst/>
                        <a:latin typeface="Times New Roman" pitchFamily="18"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bg1"/>
                          </a:solidFill>
                          <a:effectLst/>
                          <a:latin typeface="Times New Roman" pitchFamily="18" charset="0"/>
                          <a:cs typeface="Arial" pitchFamily="34" charset="0"/>
                        </a:rPr>
                        <a:t>Rank</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extLst>
                  <a:ext uri="{0D108BD9-81ED-4DB2-BD59-A6C34878D82A}">
                    <a16:rowId xmlns:a16="http://schemas.microsoft.com/office/drawing/2014/main" xmlns="" val="10000"/>
                  </a:ext>
                </a:extLst>
              </a:tr>
              <a:tr h="371444">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44</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101</a:t>
                      </a:r>
                      <a:r>
                        <a:rPr kumimoji="0" lang="en-US" altLang="en-US" sz="1800" b="0" i="0" u="none" strike="noStrike" cap="none" normalizeH="0" baseline="30000">
                          <a:ln>
                            <a:noFill/>
                          </a:ln>
                          <a:solidFill>
                            <a:schemeClr val="tx1"/>
                          </a:solidFill>
                          <a:effectLst/>
                          <a:latin typeface="Times New Roman" pitchFamily="18" charset="0"/>
                          <a:cs typeface="Arial" pitchFamily="34" charset="0"/>
                        </a:rPr>
                        <a:t>st</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1</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xmlns="" val="10001"/>
                  </a:ext>
                </a:extLst>
              </a:tr>
              <a:tr h="371444">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45</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101</a:t>
                      </a:r>
                      <a:r>
                        <a:rPr kumimoji="0" lang="en-US" altLang="en-US" sz="1800" b="0" i="0" u="none" strike="noStrike" cap="none" normalizeH="0" baseline="30000">
                          <a:ln>
                            <a:noFill/>
                          </a:ln>
                          <a:solidFill>
                            <a:schemeClr val="tx1"/>
                          </a:solidFill>
                          <a:effectLst/>
                          <a:latin typeface="Times New Roman" pitchFamily="18" charset="0"/>
                          <a:cs typeface="Arial" pitchFamily="34" charset="0"/>
                        </a:rPr>
                        <a:t>st</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2</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10002"/>
                  </a:ext>
                </a:extLst>
              </a:tr>
              <a:tr h="371444">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48</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101</a:t>
                      </a:r>
                      <a:r>
                        <a:rPr kumimoji="0" lang="en-US" altLang="en-US" sz="1800" b="0" i="0" u="none" strike="noStrike" cap="none" normalizeH="0" baseline="30000">
                          <a:ln>
                            <a:noFill/>
                          </a:ln>
                          <a:solidFill>
                            <a:schemeClr val="tx1"/>
                          </a:solidFill>
                          <a:effectLst/>
                          <a:latin typeface="Times New Roman" pitchFamily="18" charset="0"/>
                          <a:cs typeface="Arial" pitchFamily="34" charset="0"/>
                        </a:rPr>
                        <a:t>st</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3</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10003"/>
                  </a:ext>
                </a:extLst>
              </a:tr>
              <a:tr h="371444">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49</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101</a:t>
                      </a:r>
                      <a:r>
                        <a:rPr kumimoji="0" lang="en-US" altLang="en-US" sz="1800" b="0" i="0" u="none" strike="noStrike" cap="none" normalizeH="0" baseline="30000">
                          <a:ln>
                            <a:noFill/>
                          </a:ln>
                          <a:solidFill>
                            <a:schemeClr val="tx1"/>
                          </a:solidFill>
                          <a:effectLst/>
                          <a:latin typeface="Times New Roman" pitchFamily="18" charset="0"/>
                          <a:cs typeface="Arial" pitchFamily="34" charset="0"/>
                        </a:rPr>
                        <a:t>st</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4</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10004"/>
                  </a:ext>
                </a:extLst>
              </a:tr>
              <a:tr h="371444">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50</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101</a:t>
                      </a:r>
                      <a:r>
                        <a:rPr kumimoji="0" lang="en-US" altLang="en-US" sz="1800" b="0" i="0" u="none" strike="noStrike" cap="none" normalizeH="0" baseline="30000">
                          <a:ln>
                            <a:noFill/>
                          </a:ln>
                          <a:solidFill>
                            <a:schemeClr val="tx1"/>
                          </a:solidFill>
                          <a:effectLst/>
                          <a:latin typeface="Times New Roman" pitchFamily="18" charset="0"/>
                          <a:cs typeface="Arial" pitchFamily="34" charset="0"/>
                        </a:rPr>
                        <a:t>st</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5.5</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10005"/>
                  </a:ext>
                </a:extLst>
              </a:tr>
              <a:tr h="371444">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50</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106</a:t>
                      </a:r>
                      <a:r>
                        <a:rPr kumimoji="0" lang="en-US" altLang="en-US" sz="1800" b="0" i="0" u="none" strike="noStrike" cap="none" normalizeH="0" baseline="30000">
                          <a:ln>
                            <a:noFill/>
                          </a:ln>
                          <a:solidFill>
                            <a:schemeClr val="tx1"/>
                          </a:solidFill>
                          <a:effectLst/>
                          <a:latin typeface="Times New Roman" pitchFamily="18" charset="0"/>
                          <a:cs typeface="Arial" pitchFamily="34" charset="0"/>
                        </a:rPr>
                        <a:t>th</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5.5</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10006"/>
                  </a:ext>
                </a:extLst>
              </a:tr>
              <a:tr h="371444">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51</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113</a:t>
                      </a:r>
                      <a:r>
                        <a:rPr kumimoji="0" lang="en-US" altLang="en-US" sz="1800" b="0" i="0" u="none" strike="noStrike" cap="none" normalizeH="0" baseline="30000">
                          <a:ln>
                            <a:noFill/>
                          </a:ln>
                          <a:solidFill>
                            <a:schemeClr val="tx1"/>
                          </a:solidFill>
                          <a:effectLst/>
                          <a:latin typeface="Times New Roman" pitchFamily="18" charset="0"/>
                          <a:cs typeface="Arial" pitchFamily="34" charset="0"/>
                        </a:rPr>
                        <a:t>th</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7</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10007"/>
                  </a:ext>
                </a:extLst>
              </a:tr>
              <a:tr h="371444">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52</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101</a:t>
                      </a:r>
                      <a:r>
                        <a:rPr kumimoji="0" lang="en-US" altLang="en-US" sz="1800" b="0" i="0" u="none" strike="noStrike" cap="none" normalizeH="0" baseline="30000">
                          <a:ln>
                            <a:noFill/>
                          </a:ln>
                          <a:solidFill>
                            <a:schemeClr val="tx1"/>
                          </a:solidFill>
                          <a:effectLst/>
                          <a:latin typeface="Times New Roman" pitchFamily="18" charset="0"/>
                          <a:cs typeface="Arial" pitchFamily="34" charset="0"/>
                        </a:rPr>
                        <a:t>st</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8.5</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10008"/>
                  </a:ext>
                </a:extLst>
              </a:tr>
              <a:tr h="371444">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52</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101</a:t>
                      </a:r>
                      <a:r>
                        <a:rPr kumimoji="0" lang="en-US" altLang="en-US" sz="1800" b="0" i="0" u="none" strike="noStrike" cap="none" normalizeH="0" baseline="30000">
                          <a:ln>
                            <a:noFill/>
                          </a:ln>
                          <a:solidFill>
                            <a:schemeClr val="tx1"/>
                          </a:solidFill>
                          <a:effectLst/>
                          <a:latin typeface="Times New Roman" pitchFamily="18" charset="0"/>
                          <a:cs typeface="Arial" pitchFamily="34" charset="0"/>
                        </a:rPr>
                        <a:t>st</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8.5</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10009"/>
                  </a:ext>
                </a:extLst>
              </a:tr>
              <a:tr h="371444">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53</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106</a:t>
                      </a:r>
                      <a:r>
                        <a:rPr kumimoji="0" lang="en-US" altLang="en-US" sz="1800" b="0" i="0" u="none" strike="noStrike" cap="none" normalizeH="0" baseline="30000">
                          <a:ln>
                            <a:noFill/>
                          </a:ln>
                          <a:solidFill>
                            <a:schemeClr val="tx1"/>
                          </a:solidFill>
                          <a:effectLst/>
                          <a:latin typeface="Times New Roman" pitchFamily="18" charset="0"/>
                          <a:cs typeface="Arial" pitchFamily="34" charset="0"/>
                        </a:rPr>
                        <a:t>th</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10</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10"/>
                  </a:ext>
                </a:extLst>
              </a:tr>
            </a:tbl>
          </a:graphicData>
        </a:graphic>
      </p:graphicFrame>
      <p:graphicFrame>
        <p:nvGraphicFramePr>
          <p:cNvPr id="74886" name="Group 134">
            <a:extLst>
              <a:ext uri="{FF2B5EF4-FFF2-40B4-BE49-F238E27FC236}">
                <a16:creationId xmlns:a16="http://schemas.microsoft.com/office/drawing/2014/main" xmlns="" id="{10FD155E-C918-44B2-87BB-53BA5F81D060}"/>
              </a:ext>
            </a:extLst>
          </p:cNvPr>
          <p:cNvGraphicFramePr>
            <a:graphicFrameLocks noGrp="1"/>
          </p:cNvGraphicFramePr>
          <p:nvPr>
            <p:extLst>
              <p:ext uri="{D42A27DB-BD31-4B8C-83A1-F6EECF244321}">
                <p14:modId xmlns:p14="http://schemas.microsoft.com/office/powerpoint/2010/main" val="2179053845"/>
              </p:ext>
            </p:extLst>
          </p:nvPr>
        </p:nvGraphicFramePr>
        <p:xfrm>
          <a:off x="3238500" y="1988420"/>
          <a:ext cx="2606675" cy="4354514"/>
        </p:xfrm>
        <a:graphic>
          <a:graphicData uri="http://schemas.openxmlformats.org/drawingml/2006/table">
            <a:tbl>
              <a:tblPr/>
              <a:tblGrid>
                <a:gridCol w="960438">
                  <a:extLst>
                    <a:ext uri="{9D8B030D-6E8A-4147-A177-3AD203B41FA5}">
                      <a16:colId xmlns:a16="http://schemas.microsoft.com/office/drawing/2014/main" xmlns="" val="20000"/>
                    </a:ext>
                  </a:extLst>
                </a:gridCol>
                <a:gridCol w="954087">
                  <a:extLst>
                    <a:ext uri="{9D8B030D-6E8A-4147-A177-3AD203B41FA5}">
                      <a16:colId xmlns:a16="http://schemas.microsoft.com/office/drawing/2014/main" xmlns="" val="20001"/>
                    </a:ext>
                  </a:extLst>
                </a:gridCol>
                <a:gridCol w="692150">
                  <a:extLst>
                    <a:ext uri="{9D8B030D-6E8A-4147-A177-3AD203B41FA5}">
                      <a16:colId xmlns:a16="http://schemas.microsoft.com/office/drawing/2014/main" xmlns="" val="20002"/>
                    </a:ext>
                  </a:extLst>
                </a:gridCol>
              </a:tblGrid>
              <a:tr h="640074">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bg1"/>
                          </a:solidFill>
                          <a:effectLst/>
                          <a:latin typeface="Times New Roman" pitchFamily="18" charset="0"/>
                          <a:cs typeface="Arial" pitchFamily="34" charset="0"/>
                        </a:rPr>
                        <a:t>Ordered Data</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bg1"/>
                        </a:solidFill>
                        <a:effectLst/>
                        <a:latin typeface="Times New Roman" pitchFamily="18"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bg1"/>
                          </a:solidFill>
                          <a:effectLst/>
                          <a:latin typeface="Times New Roman" pitchFamily="18" charset="0"/>
                          <a:cs typeface="Arial" pitchFamily="34" charset="0"/>
                        </a:rPr>
                        <a:t>Sample</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bg1"/>
                        </a:solidFill>
                        <a:effectLst/>
                        <a:latin typeface="Times New Roman" pitchFamily="18"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bg1"/>
                          </a:solidFill>
                          <a:effectLst/>
                          <a:latin typeface="Times New Roman" pitchFamily="18" charset="0"/>
                          <a:cs typeface="Arial" pitchFamily="34" charset="0"/>
                        </a:rPr>
                        <a:t>Rank</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extLst>
                  <a:ext uri="{0D108BD9-81ED-4DB2-BD59-A6C34878D82A}">
                    <a16:rowId xmlns:a16="http://schemas.microsoft.com/office/drawing/2014/main" xmlns="" val="10000"/>
                  </a:ext>
                </a:extLst>
              </a:tr>
              <a:tr h="371444">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54</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106</a:t>
                      </a:r>
                      <a:r>
                        <a:rPr kumimoji="0" lang="en-US" altLang="en-US" sz="1800" b="0" i="0" u="none" strike="noStrike" cap="none" normalizeH="0" baseline="30000">
                          <a:ln>
                            <a:noFill/>
                          </a:ln>
                          <a:solidFill>
                            <a:schemeClr val="tx1"/>
                          </a:solidFill>
                          <a:effectLst/>
                          <a:latin typeface="Times New Roman" pitchFamily="18" charset="0"/>
                          <a:cs typeface="Arial" pitchFamily="34" charset="0"/>
                        </a:rPr>
                        <a:t>th</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11</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xmlns="" val="10001"/>
                  </a:ext>
                </a:extLst>
              </a:tr>
              <a:tr h="371444">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55</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106</a:t>
                      </a:r>
                      <a:r>
                        <a:rPr kumimoji="0" lang="en-US" altLang="en-US" sz="1800" b="0" i="0" u="none" strike="noStrike" cap="none" normalizeH="0" baseline="30000">
                          <a:ln>
                            <a:noFill/>
                          </a:ln>
                          <a:solidFill>
                            <a:schemeClr val="tx1"/>
                          </a:solidFill>
                          <a:effectLst/>
                          <a:latin typeface="Times New Roman" pitchFamily="18" charset="0"/>
                          <a:cs typeface="Arial" pitchFamily="34" charset="0"/>
                        </a:rPr>
                        <a:t>th</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12</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10002"/>
                  </a:ext>
                </a:extLst>
              </a:tr>
              <a:tr h="371444">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56</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101</a:t>
                      </a:r>
                      <a:r>
                        <a:rPr kumimoji="0" lang="en-US" altLang="en-US" sz="1800" b="0" i="0" u="none" strike="noStrike" cap="none" normalizeH="0" baseline="30000">
                          <a:ln>
                            <a:noFill/>
                          </a:ln>
                          <a:solidFill>
                            <a:schemeClr val="tx1"/>
                          </a:solidFill>
                          <a:effectLst/>
                          <a:latin typeface="Times New Roman" pitchFamily="18" charset="0"/>
                          <a:cs typeface="Arial" pitchFamily="34" charset="0"/>
                        </a:rPr>
                        <a:t>st</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13</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10003"/>
                  </a:ext>
                </a:extLst>
              </a:tr>
              <a:tr h="371444">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57</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101</a:t>
                      </a:r>
                      <a:r>
                        <a:rPr kumimoji="0" lang="en-US" altLang="en-US" sz="1800" b="0" i="0" u="none" strike="noStrike" cap="none" normalizeH="0" baseline="30000">
                          <a:ln>
                            <a:noFill/>
                          </a:ln>
                          <a:solidFill>
                            <a:schemeClr val="tx1"/>
                          </a:solidFill>
                          <a:effectLst/>
                          <a:latin typeface="Times New Roman" pitchFamily="18" charset="0"/>
                          <a:cs typeface="Arial" pitchFamily="34" charset="0"/>
                        </a:rPr>
                        <a:t>st</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14</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10004"/>
                  </a:ext>
                </a:extLst>
              </a:tr>
              <a:tr h="371444">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58</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106st</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15</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10005"/>
                  </a:ext>
                </a:extLst>
              </a:tr>
              <a:tr h="371444">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59</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113</a:t>
                      </a:r>
                      <a:r>
                        <a:rPr kumimoji="0" lang="en-US" altLang="en-US" sz="1800" b="0" i="0" u="none" strike="noStrike" cap="none" normalizeH="0" baseline="30000">
                          <a:ln>
                            <a:noFill/>
                          </a:ln>
                          <a:solidFill>
                            <a:schemeClr val="tx1"/>
                          </a:solidFill>
                          <a:effectLst/>
                          <a:latin typeface="Times New Roman" pitchFamily="18" charset="0"/>
                          <a:cs typeface="Arial" pitchFamily="34" charset="0"/>
                        </a:rPr>
                        <a:t>th</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16</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10006"/>
                  </a:ext>
                </a:extLst>
              </a:tr>
              <a:tr h="371444">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60</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101</a:t>
                      </a:r>
                      <a:r>
                        <a:rPr kumimoji="0" lang="en-US" altLang="en-US" sz="1800" b="0" i="0" u="none" strike="noStrike" cap="none" normalizeH="0" baseline="30000">
                          <a:ln>
                            <a:noFill/>
                          </a:ln>
                          <a:solidFill>
                            <a:schemeClr val="tx1"/>
                          </a:solidFill>
                          <a:effectLst/>
                          <a:latin typeface="Times New Roman" pitchFamily="18" charset="0"/>
                          <a:cs typeface="Arial" pitchFamily="34" charset="0"/>
                        </a:rPr>
                        <a:t>st</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17.5</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10007"/>
                  </a:ext>
                </a:extLst>
              </a:tr>
              <a:tr h="371444">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60</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113</a:t>
                      </a:r>
                      <a:r>
                        <a:rPr kumimoji="0" lang="en-US" altLang="en-US" sz="1800" b="0" i="0" u="none" strike="noStrike" cap="none" normalizeH="0" baseline="30000">
                          <a:ln>
                            <a:noFill/>
                          </a:ln>
                          <a:solidFill>
                            <a:schemeClr val="tx1"/>
                          </a:solidFill>
                          <a:effectLst/>
                          <a:latin typeface="Times New Roman" pitchFamily="18" charset="0"/>
                          <a:cs typeface="Arial" pitchFamily="34" charset="0"/>
                        </a:rPr>
                        <a:t>th</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17.5</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10008"/>
                  </a:ext>
                </a:extLst>
              </a:tr>
              <a:tr h="371444">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61</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113</a:t>
                      </a:r>
                      <a:r>
                        <a:rPr kumimoji="0" lang="en-US" altLang="en-US" sz="1800" b="0" i="0" u="none" strike="noStrike" cap="none" normalizeH="0" baseline="30000">
                          <a:ln>
                            <a:noFill/>
                          </a:ln>
                          <a:solidFill>
                            <a:schemeClr val="tx1"/>
                          </a:solidFill>
                          <a:effectLst/>
                          <a:latin typeface="Times New Roman" pitchFamily="18" charset="0"/>
                          <a:cs typeface="Arial" pitchFamily="34" charset="0"/>
                        </a:rPr>
                        <a:t>th</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19</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10009"/>
                  </a:ext>
                </a:extLst>
              </a:tr>
              <a:tr h="371444">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62</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106</a:t>
                      </a:r>
                      <a:r>
                        <a:rPr kumimoji="0" lang="en-US" altLang="en-US" sz="1800" b="0" i="0" u="none" strike="noStrike" cap="none" normalizeH="0" baseline="30000">
                          <a:ln>
                            <a:noFill/>
                          </a:ln>
                          <a:solidFill>
                            <a:schemeClr val="tx1"/>
                          </a:solidFill>
                          <a:effectLst/>
                          <a:latin typeface="Times New Roman" pitchFamily="18" charset="0"/>
                          <a:cs typeface="Arial" pitchFamily="34" charset="0"/>
                        </a:rPr>
                        <a:t>th</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20.5</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10"/>
                  </a:ext>
                </a:extLst>
              </a:tr>
            </a:tbl>
          </a:graphicData>
        </a:graphic>
      </p:graphicFrame>
      <p:graphicFrame>
        <p:nvGraphicFramePr>
          <p:cNvPr id="74885" name="Group 133">
            <a:extLst>
              <a:ext uri="{FF2B5EF4-FFF2-40B4-BE49-F238E27FC236}">
                <a16:creationId xmlns:a16="http://schemas.microsoft.com/office/drawing/2014/main" xmlns="" id="{4FE48D99-4317-4D61-97C6-840B62DC67B6}"/>
              </a:ext>
            </a:extLst>
          </p:cNvPr>
          <p:cNvGraphicFramePr>
            <a:graphicFrameLocks noGrp="1"/>
          </p:cNvGraphicFramePr>
          <p:nvPr>
            <p:extLst>
              <p:ext uri="{D42A27DB-BD31-4B8C-83A1-F6EECF244321}">
                <p14:modId xmlns:p14="http://schemas.microsoft.com/office/powerpoint/2010/main" val="379929750"/>
              </p:ext>
            </p:extLst>
          </p:nvPr>
        </p:nvGraphicFramePr>
        <p:xfrm>
          <a:off x="6126163" y="1988420"/>
          <a:ext cx="2606675" cy="4354514"/>
        </p:xfrm>
        <a:graphic>
          <a:graphicData uri="http://schemas.openxmlformats.org/drawingml/2006/table">
            <a:tbl>
              <a:tblPr/>
              <a:tblGrid>
                <a:gridCol w="960437">
                  <a:extLst>
                    <a:ext uri="{9D8B030D-6E8A-4147-A177-3AD203B41FA5}">
                      <a16:colId xmlns:a16="http://schemas.microsoft.com/office/drawing/2014/main" xmlns="" val="20000"/>
                    </a:ext>
                  </a:extLst>
                </a:gridCol>
                <a:gridCol w="966788">
                  <a:extLst>
                    <a:ext uri="{9D8B030D-6E8A-4147-A177-3AD203B41FA5}">
                      <a16:colId xmlns:a16="http://schemas.microsoft.com/office/drawing/2014/main" xmlns="" val="20001"/>
                    </a:ext>
                  </a:extLst>
                </a:gridCol>
                <a:gridCol w="679450">
                  <a:extLst>
                    <a:ext uri="{9D8B030D-6E8A-4147-A177-3AD203B41FA5}">
                      <a16:colId xmlns:a16="http://schemas.microsoft.com/office/drawing/2014/main" xmlns="" val="20002"/>
                    </a:ext>
                  </a:extLst>
                </a:gridCol>
              </a:tblGrid>
              <a:tr h="640074">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bg1"/>
                          </a:solidFill>
                          <a:effectLst/>
                          <a:latin typeface="Times New Roman" pitchFamily="18" charset="0"/>
                          <a:cs typeface="Arial" pitchFamily="34" charset="0"/>
                        </a:rPr>
                        <a:t>Ordered Data</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bg1"/>
                        </a:solidFill>
                        <a:effectLst/>
                        <a:latin typeface="Times New Roman" pitchFamily="18"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bg1"/>
                          </a:solidFill>
                          <a:effectLst/>
                          <a:latin typeface="Times New Roman" pitchFamily="18" charset="0"/>
                          <a:cs typeface="Arial" pitchFamily="34" charset="0"/>
                        </a:rPr>
                        <a:t>Sample</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bg1"/>
                        </a:solidFill>
                        <a:effectLst/>
                        <a:latin typeface="Times New Roman" pitchFamily="18"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bg1"/>
                          </a:solidFill>
                          <a:effectLst/>
                          <a:latin typeface="Times New Roman" pitchFamily="18" charset="0"/>
                          <a:cs typeface="Arial" pitchFamily="34" charset="0"/>
                        </a:rPr>
                        <a:t>Rank</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extLst>
                  <a:ext uri="{0D108BD9-81ED-4DB2-BD59-A6C34878D82A}">
                    <a16:rowId xmlns:a16="http://schemas.microsoft.com/office/drawing/2014/main" xmlns="" val="10000"/>
                  </a:ext>
                </a:extLst>
              </a:tr>
              <a:tr h="371444">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62</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113</a:t>
                      </a:r>
                      <a:r>
                        <a:rPr kumimoji="0" lang="en-US" altLang="en-US" sz="1800" b="0" i="0" u="none" strike="noStrike" cap="none" normalizeH="0" baseline="30000">
                          <a:ln>
                            <a:noFill/>
                          </a:ln>
                          <a:solidFill>
                            <a:schemeClr val="tx1"/>
                          </a:solidFill>
                          <a:effectLst/>
                          <a:latin typeface="Times New Roman" pitchFamily="18" charset="0"/>
                          <a:cs typeface="Arial" pitchFamily="34" charset="0"/>
                        </a:rPr>
                        <a:t>th</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20.5</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xmlns="" val="10001"/>
                  </a:ext>
                </a:extLst>
              </a:tr>
              <a:tr h="371444">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63</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113</a:t>
                      </a:r>
                      <a:r>
                        <a:rPr kumimoji="0" lang="en-US" altLang="en-US" sz="1800" b="0" i="0" u="none" strike="noStrike" cap="none" normalizeH="0" baseline="30000">
                          <a:ln>
                            <a:noFill/>
                          </a:ln>
                          <a:solidFill>
                            <a:schemeClr val="tx1"/>
                          </a:solidFill>
                          <a:effectLst/>
                          <a:latin typeface="Times New Roman" pitchFamily="18" charset="0"/>
                          <a:cs typeface="Arial" pitchFamily="34" charset="0"/>
                        </a:rPr>
                        <a:t>th</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22</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10002"/>
                  </a:ext>
                </a:extLst>
              </a:tr>
              <a:tr h="371444">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64</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106</a:t>
                      </a:r>
                      <a:r>
                        <a:rPr kumimoji="0" lang="en-US" altLang="en-US" sz="1800" b="0" i="0" u="none" strike="noStrike" cap="none" normalizeH="0" baseline="30000">
                          <a:ln>
                            <a:noFill/>
                          </a:ln>
                          <a:solidFill>
                            <a:schemeClr val="tx1"/>
                          </a:solidFill>
                          <a:effectLst/>
                          <a:latin typeface="Times New Roman" pitchFamily="18" charset="0"/>
                          <a:cs typeface="Arial" pitchFamily="34" charset="0"/>
                        </a:rPr>
                        <a:t>th</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23</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10003"/>
                  </a:ext>
                </a:extLst>
              </a:tr>
              <a:tr h="371444">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65</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106</a:t>
                      </a:r>
                      <a:r>
                        <a:rPr kumimoji="0" lang="en-US" altLang="en-US" sz="1800" b="0" i="0" u="none" strike="noStrike" cap="none" normalizeH="0" baseline="30000">
                          <a:ln>
                            <a:noFill/>
                          </a:ln>
                          <a:solidFill>
                            <a:schemeClr val="tx1"/>
                          </a:solidFill>
                          <a:effectLst/>
                          <a:latin typeface="Times New Roman" pitchFamily="18" charset="0"/>
                          <a:cs typeface="Arial" pitchFamily="34" charset="0"/>
                        </a:rPr>
                        <a:t>th</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24.5</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10004"/>
                  </a:ext>
                </a:extLst>
              </a:tr>
              <a:tr h="371444">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65</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113</a:t>
                      </a:r>
                      <a:r>
                        <a:rPr kumimoji="0" lang="en-US" altLang="en-US" sz="1800" b="0" i="0" u="none" strike="noStrike" cap="none" normalizeH="0" baseline="30000">
                          <a:ln>
                            <a:noFill/>
                          </a:ln>
                          <a:solidFill>
                            <a:schemeClr val="tx1"/>
                          </a:solidFill>
                          <a:effectLst/>
                          <a:latin typeface="Times New Roman" pitchFamily="18" charset="0"/>
                          <a:cs typeface="Arial" pitchFamily="34" charset="0"/>
                        </a:rPr>
                        <a:t>th</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24.5</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10005"/>
                  </a:ext>
                </a:extLst>
              </a:tr>
              <a:tr h="371444">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66</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106</a:t>
                      </a:r>
                      <a:r>
                        <a:rPr kumimoji="0" lang="en-US" altLang="en-US" sz="1800" b="0" i="0" u="none" strike="noStrike" cap="none" normalizeH="0" baseline="30000">
                          <a:ln>
                            <a:noFill/>
                          </a:ln>
                          <a:solidFill>
                            <a:schemeClr val="tx1"/>
                          </a:solidFill>
                          <a:effectLst/>
                          <a:latin typeface="Times New Roman" pitchFamily="18" charset="0"/>
                          <a:cs typeface="Arial" pitchFamily="34" charset="0"/>
                        </a:rPr>
                        <a:t>th</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26</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10006"/>
                  </a:ext>
                </a:extLst>
              </a:tr>
              <a:tr h="371444">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67</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113</a:t>
                      </a:r>
                      <a:r>
                        <a:rPr kumimoji="0" lang="en-US" altLang="en-US" sz="1800" b="0" i="0" u="none" strike="noStrike" cap="none" normalizeH="0" baseline="30000">
                          <a:ln>
                            <a:noFill/>
                          </a:ln>
                          <a:solidFill>
                            <a:schemeClr val="tx1"/>
                          </a:solidFill>
                          <a:effectLst/>
                          <a:latin typeface="Times New Roman" pitchFamily="18" charset="0"/>
                          <a:cs typeface="Arial" pitchFamily="34" charset="0"/>
                        </a:rPr>
                        <a:t>th</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27</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10007"/>
                  </a:ext>
                </a:extLst>
              </a:tr>
              <a:tr h="371444">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69</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113</a:t>
                      </a:r>
                      <a:r>
                        <a:rPr kumimoji="0" lang="en-US" altLang="en-US" sz="1800" b="0" i="0" u="none" strike="noStrike" cap="none" normalizeH="0" baseline="30000">
                          <a:ln>
                            <a:noFill/>
                          </a:ln>
                          <a:solidFill>
                            <a:schemeClr val="tx1"/>
                          </a:solidFill>
                          <a:effectLst/>
                          <a:latin typeface="Times New Roman" pitchFamily="18" charset="0"/>
                          <a:cs typeface="Arial" pitchFamily="34" charset="0"/>
                        </a:rPr>
                        <a:t>th</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28</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10008"/>
                  </a:ext>
                </a:extLst>
              </a:tr>
              <a:tr h="371444">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70</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106</a:t>
                      </a:r>
                      <a:r>
                        <a:rPr kumimoji="0" lang="en-US" altLang="en-US" sz="1800" b="0" i="0" u="none" strike="noStrike" cap="none" normalizeH="0" baseline="30000">
                          <a:ln>
                            <a:noFill/>
                          </a:ln>
                          <a:solidFill>
                            <a:schemeClr val="tx1"/>
                          </a:solidFill>
                          <a:effectLst/>
                          <a:latin typeface="Times New Roman" pitchFamily="18" charset="0"/>
                          <a:cs typeface="Arial" pitchFamily="34" charset="0"/>
                        </a:rPr>
                        <a:t>th</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29.5</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10009"/>
                  </a:ext>
                </a:extLst>
              </a:tr>
              <a:tr h="371444">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70</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Times New Roman" pitchFamily="18" charset="0"/>
                          <a:cs typeface="Arial" pitchFamily="34" charset="0"/>
                        </a:rPr>
                        <a:t>113</a:t>
                      </a:r>
                      <a:r>
                        <a:rPr kumimoji="0" lang="en-US" altLang="en-US" sz="1800" b="0" i="0" u="none" strike="noStrike" cap="none" normalizeH="0" baseline="30000">
                          <a:ln>
                            <a:noFill/>
                          </a:ln>
                          <a:solidFill>
                            <a:schemeClr val="tx1"/>
                          </a:solidFill>
                          <a:effectLst/>
                          <a:latin typeface="Times New Roman" pitchFamily="18" charset="0"/>
                          <a:cs typeface="Arial" pitchFamily="34" charset="0"/>
                        </a:rPr>
                        <a:t>th</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dirty="0">
                          <a:ln>
                            <a:noFill/>
                          </a:ln>
                          <a:solidFill>
                            <a:schemeClr val="tx1"/>
                          </a:solidFill>
                          <a:effectLst/>
                          <a:latin typeface="Times New Roman" pitchFamily="18" charset="0"/>
                          <a:cs typeface="Arial" pitchFamily="34" charset="0"/>
                        </a:rPr>
                        <a:t>29.5</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10"/>
                  </a:ext>
                </a:extLst>
              </a:tr>
            </a:tbl>
          </a:graphicData>
        </a:graphic>
      </p:graphicFrame>
      <p:sp>
        <p:nvSpPr>
          <p:cNvPr id="29821" name="Rectangle 9">
            <a:extLst>
              <a:ext uri="{FF2B5EF4-FFF2-40B4-BE49-F238E27FC236}">
                <a16:creationId xmlns:a16="http://schemas.microsoft.com/office/drawing/2014/main" xmlns="" id="{7D8205B3-EEFB-4D40-AC2E-7AB0C33109B1}"/>
              </a:ext>
            </a:extLst>
          </p:cNvPr>
          <p:cNvSpPr>
            <a:spLocks noChangeArrowheads="1"/>
          </p:cNvSpPr>
          <p:nvPr/>
        </p:nvSpPr>
        <p:spPr bwMode="auto">
          <a:xfrm>
            <a:off x="365125" y="1079500"/>
            <a:ext cx="8367713"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457200" indent="-457200" eaLnBrk="1" hangingPunct="1">
              <a:buClr>
                <a:srgbClr val="FFC000"/>
              </a:buClr>
              <a:buFont typeface="Arial" panose="020B0604020202020204" pitchFamily="34" charset="0"/>
              <a:buChar char="•"/>
            </a:pPr>
            <a:r>
              <a:rPr lang="en-US" altLang="en-US" sz="2800" dirty="0">
                <a:solidFill>
                  <a:srgbClr val="000000"/>
                </a:solidFill>
                <a:latin typeface="Times New Roman" panose="02020603050405020304" pitchFamily="18" charset="0"/>
                <a:sym typeface="Symbol" panose="05050102010706020507" pitchFamily="18" charset="2"/>
              </a:rPr>
              <a:t>The table shows the combined data listed in ascending order and the corresponding ranks.</a:t>
            </a:r>
            <a:endParaRPr lang="en-US" altLang="en-US" sz="1800" dirty="0"/>
          </a:p>
        </p:txBody>
      </p:sp>
      <p:sp>
        <p:nvSpPr>
          <p:cNvPr id="29822" name="Footer Placeholder 2">
            <a:extLst>
              <a:ext uri="{FF2B5EF4-FFF2-40B4-BE49-F238E27FC236}">
                <a16:creationId xmlns:a16="http://schemas.microsoft.com/office/drawing/2014/main" xmlns="" id="{8A56E952-E9B2-42C9-B036-83DF3885F042}"/>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1200"/>
              <a:t>.</a:t>
            </a:r>
            <a:endParaRPr lang="en-US" altLang="en-US" sz="1800"/>
          </a:p>
        </p:txBody>
      </p:sp>
    </p:spTree>
    <p:extLst>
      <p:ext uri="{BB962C8B-B14F-4D97-AF65-F5344CB8AC3E}">
        <p14:creationId xmlns:p14="http://schemas.microsoft.com/office/powerpoint/2010/main" val="1056787867"/>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xmlns="" id="{62DFE66E-712F-4524-85BB-A03440C59A2E}"/>
              </a:ext>
            </a:extLst>
          </p:cNvPr>
          <p:cNvSpPr>
            <a:spLocks noGrp="1"/>
          </p:cNvSpPr>
          <p:nvPr>
            <p:ph idx="1"/>
          </p:nvPr>
        </p:nvSpPr>
        <p:spPr/>
        <p:txBody>
          <a:bodyPr/>
          <a:lstStyle/>
          <a:p>
            <a:pPr eaLnBrk="1" hangingPunct="1"/>
            <a:r>
              <a:rPr lang="en-US" altLang="en-US" dirty="0"/>
              <a:t>The sum of the ranks for each sample is as follows.</a:t>
            </a:r>
            <a:endParaRPr lang="en-US" altLang="en-US" dirty="0">
              <a:sym typeface="Symbol" panose="05050102010706020507" pitchFamily="18" charset="2"/>
            </a:endParaRPr>
          </a:p>
          <a:p>
            <a:pPr marL="400050" lvl="1" indent="0" eaLnBrk="1" hangingPunct="1">
              <a:buNone/>
            </a:pPr>
            <a:r>
              <a:rPr lang="en-US" altLang="en-US" sz="2400" i="1" dirty="0">
                <a:sym typeface="Symbol" panose="05050102010706020507" pitchFamily="18" charset="2"/>
              </a:rPr>
              <a:t>R</a:t>
            </a:r>
            <a:r>
              <a:rPr lang="en-US" altLang="en-US" sz="2400" baseline="-25000" dirty="0">
                <a:sym typeface="Symbol" panose="05050102010706020507" pitchFamily="18" charset="2"/>
              </a:rPr>
              <a:t>1</a:t>
            </a:r>
            <a:r>
              <a:rPr lang="en-US" altLang="en-US" sz="2400" dirty="0">
                <a:sym typeface="Symbol" panose="05050102010706020507" pitchFamily="18" charset="2"/>
              </a:rPr>
              <a:t> = 1 + 2 + 3 + 4 + 5.5 + 8.5 + 8.5 + 13 + 14 + 17.5 = 77</a:t>
            </a:r>
          </a:p>
          <a:p>
            <a:pPr marL="400050" lvl="1" indent="0" eaLnBrk="1" hangingPunct="1">
              <a:buNone/>
            </a:pPr>
            <a:r>
              <a:rPr lang="en-US" altLang="en-US" sz="2400" i="1" dirty="0">
                <a:sym typeface="Symbol" panose="05050102010706020507" pitchFamily="18" charset="2"/>
              </a:rPr>
              <a:t>R</a:t>
            </a:r>
            <a:r>
              <a:rPr lang="en-US" altLang="en-US" sz="2400" baseline="-25000" dirty="0">
                <a:sym typeface="Symbol" panose="05050102010706020507" pitchFamily="18" charset="2"/>
              </a:rPr>
              <a:t>2</a:t>
            </a:r>
            <a:r>
              <a:rPr lang="en-US" altLang="en-US" sz="2400" dirty="0">
                <a:sym typeface="Symbol" panose="05050102010706020507" pitchFamily="18" charset="2"/>
              </a:rPr>
              <a:t> = 5.5 + 10 + 11 + 12 + 15 + 20.5 + 23 + 24.5 + 26 + 29.5  </a:t>
            </a:r>
          </a:p>
          <a:p>
            <a:pPr marL="400050" lvl="1" indent="0" eaLnBrk="1" hangingPunct="1">
              <a:buNone/>
            </a:pPr>
            <a:r>
              <a:rPr lang="en-US" altLang="en-US" sz="2400" dirty="0">
                <a:sym typeface="Symbol" panose="05050102010706020507" pitchFamily="18" charset="2"/>
              </a:rPr>
              <a:t>     = 177</a:t>
            </a:r>
          </a:p>
          <a:p>
            <a:pPr marL="400050" lvl="1" indent="0" eaLnBrk="1" hangingPunct="1">
              <a:buNone/>
            </a:pPr>
            <a:r>
              <a:rPr lang="en-US" altLang="en-US" sz="2400" i="1" dirty="0">
                <a:sym typeface="Symbol" panose="05050102010706020507" pitchFamily="18" charset="2"/>
              </a:rPr>
              <a:t>R</a:t>
            </a:r>
            <a:r>
              <a:rPr lang="en-US" altLang="en-US" sz="2400" baseline="-25000" dirty="0">
                <a:sym typeface="Symbol" panose="05050102010706020507" pitchFamily="18" charset="2"/>
              </a:rPr>
              <a:t>3</a:t>
            </a:r>
            <a:r>
              <a:rPr lang="en-US" altLang="en-US" sz="2400" dirty="0">
                <a:sym typeface="Symbol" panose="05050102010706020507" pitchFamily="18" charset="2"/>
              </a:rPr>
              <a:t> = 7 + 16 + 17.5 + 19 + 20.5 + 22 + 24.5 + 27 + 28 + 29.5  </a:t>
            </a:r>
          </a:p>
          <a:p>
            <a:pPr marL="400050" lvl="1" indent="0" eaLnBrk="1" hangingPunct="1">
              <a:buNone/>
            </a:pPr>
            <a:r>
              <a:rPr lang="en-US" altLang="en-US" sz="2400" dirty="0">
                <a:sym typeface="Symbol" panose="05050102010706020507" pitchFamily="18" charset="2"/>
              </a:rPr>
              <a:t>     = 211</a:t>
            </a:r>
            <a:endParaRPr lang="el-GR" altLang="en-US" sz="2400" i="1" dirty="0">
              <a:sym typeface="Symbol" panose="05050102010706020507" pitchFamily="18" charset="2"/>
            </a:endParaRPr>
          </a:p>
          <a:p>
            <a:endParaRPr lang="en-US" dirty="0"/>
          </a:p>
        </p:txBody>
      </p:sp>
      <p:sp>
        <p:nvSpPr>
          <p:cNvPr id="5" name="Title 4">
            <a:extLst>
              <a:ext uri="{FF2B5EF4-FFF2-40B4-BE49-F238E27FC236}">
                <a16:creationId xmlns:a16="http://schemas.microsoft.com/office/drawing/2014/main" xmlns="" id="{D5ED6A84-F9F4-42FA-A140-5179997725CF}"/>
              </a:ext>
            </a:extLst>
          </p:cNvPr>
          <p:cNvSpPr>
            <a:spLocks noGrp="1"/>
          </p:cNvSpPr>
          <p:nvPr>
            <p:ph type="title"/>
          </p:nvPr>
        </p:nvSpPr>
        <p:spPr/>
        <p:txBody>
          <a:bodyPr/>
          <a:lstStyle/>
          <a:p>
            <a:pPr>
              <a:defRPr/>
            </a:pPr>
            <a:r>
              <a:rPr lang="en-US" dirty="0">
                <a:solidFill>
                  <a:schemeClr val="accent3"/>
                </a:solidFill>
                <a:ea typeface="+mj-ea"/>
              </a:rPr>
              <a:t>Solution: </a:t>
            </a:r>
            <a:r>
              <a:rPr lang="en-US" dirty="0">
                <a:solidFill>
                  <a:schemeClr val="accent3"/>
                </a:solidFill>
              </a:rPr>
              <a:t>Performing a Kruskal-Wallis Test</a:t>
            </a:r>
            <a:endParaRPr lang="en-US" dirty="0">
              <a:solidFill>
                <a:schemeClr val="accent3"/>
              </a:solidFill>
              <a:ea typeface="+mj-ea"/>
            </a:endParaRPr>
          </a:p>
        </p:txBody>
      </p:sp>
      <p:sp>
        <p:nvSpPr>
          <p:cNvPr id="30724" name="Footer Placeholder 2">
            <a:extLst>
              <a:ext uri="{FF2B5EF4-FFF2-40B4-BE49-F238E27FC236}">
                <a16:creationId xmlns:a16="http://schemas.microsoft.com/office/drawing/2014/main" xmlns="" id="{8371D33B-DD57-4DBB-933A-D8FCF851F48C}"/>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1200"/>
              <a:t>.</a:t>
            </a:r>
            <a:endParaRPr lang="en-US" altLang="en-US" sz="1800"/>
          </a:p>
        </p:txBody>
      </p:sp>
    </p:spTree>
    <p:extLst>
      <p:ext uri="{BB962C8B-B14F-4D97-AF65-F5344CB8AC3E}">
        <p14:creationId xmlns:p14="http://schemas.microsoft.com/office/powerpoint/2010/main" val="2451899593"/>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D5ED6A84-F9F4-42FA-A140-5179997725CF}"/>
              </a:ext>
            </a:extLst>
          </p:cNvPr>
          <p:cNvSpPr>
            <a:spLocks noGrp="1"/>
          </p:cNvSpPr>
          <p:nvPr>
            <p:ph type="title"/>
          </p:nvPr>
        </p:nvSpPr>
        <p:spPr/>
        <p:txBody>
          <a:bodyPr/>
          <a:lstStyle/>
          <a:p>
            <a:pPr>
              <a:defRPr/>
            </a:pPr>
            <a:r>
              <a:rPr lang="en-US" dirty="0">
                <a:solidFill>
                  <a:schemeClr val="accent3"/>
                </a:solidFill>
                <a:ea typeface="+mj-ea"/>
              </a:rPr>
              <a:t>Solution: </a:t>
            </a:r>
            <a:r>
              <a:rPr lang="en-US" dirty="0">
                <a:solidFill>
                  <a:schemeClr val="accent3"/>
                </a:solidFill>
              </a:rPr>
              <a:t>Performing a Kruskal-Wallis Test</a:t>
            </a:r>
            <a:endParaRPr lang="en-US" dirty="0">
              <a:solidFill>
                <a:schemeClr val="accent3"/>
              </a:solidFill>
              <a:ea typeface="+mj-ea"/>
            </a:endParaRPr>
          </a:p>
        </p:txBody>
      </p:sp>
      <p:sp>
        <p:nvSpPr>
          <p:cNvPr id="10244" name="Rectangle 9">
            <a:extLst>
              <a:ext uri="{FF2B5EF4-FFF2-40B4-BE49-F238E27FC236}">
                <a16:creationId xmlns:a16="http://schemas.microsoft.com/office/drawing/2014/main" xmlns="" id="{42A25083-D9F9-4FA8-93E5-B4C0BD48C4F8}"/>
              </a:ext>
            </a:extLst>
          </p:cNvPr>
          <p:cNvSpPr>
            <a:spLocks noChangeArrowheads="1"/>
          </p:cNvSpPr>
          <p:nvPr/>
        </p:nvSpPr>
        <p:spPr bwMode="auto">
          <a:xfrm>
            <a:off x="383666" y="1406689"/>
            <a:ext cx="856138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457200" indent="-457200" eaLnBrk="1" hangingPunct="1">
              <a:buClr>
                <a:srgbClr val="FFC000"/>
              </a:buClr>
              <a:buFont typeface="Arial" panose="020B0604020202020204" pitchFamily="34" charset="0"/>
              <a:buChar char="•"/>
            </a:pPr>
            <a:r>
              <a:rPr lang="en-US" sz="2800" dirty="0">
                <a:latin typeface="+mn-lt"/>
              </a:rPr>
              <a:t>Using these sums and the values </a:t>
            </a:r>
            <a:r>
              <a:rPr lang="en-US" sz="2800" i="1" dirty="0">
                <a:latin typeface="+mn-lt"/>
              </a:rPr>
              <a:t>n</a:t>
            </a:r>
            <a:r>
              <a:rPr lang="en-US" sz="2800" baseline="-25000" dirty="0">
                <a:latin typeface="+mn-lt"/>
              </a:rPr>
              <a:t>1</a:t>
            </a:r>
            <a:r>
              <a:rPr lang="en-US" sz="2800" dirty="0">
                <a:latin typeface="+mn-lt"/>
              </a:rPr>
              <a:t> = 10, </a:t>
            </a:r>
            <a:r>
              <a:rPr lang="en-US" sz="2800" i="1" dirty="0">
                <a:latin typeface="+mn-lt"/>
              </a:rPr>
              <a:t>n</a:t>
            </a:r>
            <a:r>
              <a:rPr lang="en-US" sz="2800" baseline="-25000" dirty="0">
                <a:latin typeface="+mn-lt"/>
              </a:rPr>
              <a:t>2</a:t>
            </a:r>
            <a:r>
              <a:rPr lang="en-US" sz="2800" dirty="0">
                <a:latin typeface="+mn-lt"/>
              </a:rPr>
              <a:t> = 10, </a:t>
            </a:r>
            <a:r>
              <a:rPr lang="en-US" sz="2800" i="1" dirty="0">
                <a:latin typeface="+mn-lt"/>
              </a:rPr>
              <a:t>n</a:t>
            </a:r>
            <a:r>
              <a:rPr lang="en-US" sz="2800" baseline="-25000" dirty="0">
                <a:latin typeface="+mn-lt"/>
              </a:rPr>
              <a:t>3</a:t>
            </a:r>
            <a:r>
              <a:rPr lang="en-US" sz="2800" dirty="0">
                <a:latin typeface="+mn-lt"/>
              </a:rPr>
              <a:t> = 10, and </a:t>
            </a:r>
            <a:r>
              <a:rPr lang="en-US" sz="2800" i="1" dirty="0">
                <a:latin typeface="+mn-lt"/>
              </a:rPr>
              <a:t>N </a:t>
            </a:r>
            <a:r>
              <a:rPr lang="en-US" sz="2800" dirty="0">
                <a:latin typeface="+mn-lt"/>
              </a:rPr>
              <a:t>= 30, the test statistic is </a:t>
            </a:r>
            <a:endParaRPr lang="el-GR" altLang="en-US" sz="2800" i="1" dirty="0">
              <a:latin typeface="+mn-lt"/>
              <a:sym typeface="Symbol" panose="05050102010706020507" pitchFamily="18" charset="2"/>
            </a:endParaRPr>
          </a:p>
        </p:txBody>
      </p:sp>
      <p:graphicFrame>
        <p:nvGraphicFramePr>
          <p:cNvPr id="1143812" name="Object 4">
            <a:extLst>
              <a:ext uri="{FF2B5EF4-FFF2-40B4-BE49-F238E27FC236}">
                <a16:creationId xmlns:a16="http://schemas.microsoft.com/office/drawing/2014/main" xmlns="" id="{9F466215-9964-4181-8086-3A6B364203AD}"/>
              </a:ext>
            </a:extLst>
          </p:cNvPr>
          <p:cNvGraphicFramePr>
            <a:graphicFrameLocks noChangeAspect="1"/>
          </p:cNvGraphicFramePr>
          <p:nvPr>
            <p:extLst>
              <p:ext uri="{D42A27DB-BD31-4B8C-83A1-F6EECF244321}">
                <p14:modId xmlns:p14="http://schemas.microsoft.com/office/powerpoint/2010/main" val="1190498780"/>
              </p:ext>
            </p:extLst>
          </p:nvPr>
        </p:nvGraphicFramePr>
        <p:xfrm>
          <a:off x="1300162" y="2549689"/>
          <a:ext cx="7386638" cy="2022475"/>
        </p:xfrm>
        <a:graphic>
          <a:graphicData uri="http://schemas.openxmlformats.org/presentationml/2006/ole">
            <mc:AlternateContent xmlns:mc="http://schemas.openxmlformats.org/markup-compatibility/2006">
              <mc:Choice xmlns:v="urn:schemas-microsoft-com:vml" Requires="v">
                <p:oleObj spid="_x0000_s11281" name="Equation" r:id="rId3" imgW="6502400" imgH="1778000" progId="Equation.DSMT4">
                  <p:embed/>
                </p:oleObj>
              </mc:Choice>
              <mc:Fallback>
                <p:oleObj name="Equation" r:id="rId3" imgW="6502400" imgH="1778000" progId="Equation.DSMT4">
                  <p:embed/>
                  <p:pic>
                    <p:nvPicPr>
                      <p:cNvPr id="1143812" name="Object 4">
                        <a:extLst>
                          <a:ext uri="{FF2B5EF4-FFF2-40B4-BE49-F238E27FC236}">
                            <a16:creationId xmlns:a16="http://schemas.microsoft.com/office/drawing/2014/main" xmlns="" id="{9F466215-9964-4181-8086-3A6B364203A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00162" y="2549689"/>
                        <a:ext cx="7386638" cy="2022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30724" name="Footer Placeholder 2">
            <a:extLst>
              <a:ext uri="{FF2B5EF4-FFF2-40B4-BE49-F238E27FC236}">
                <a16:creationId xmlns:a16="http://schemas.microsoft.com/office/drawing/2014/main" xmlns="" id="{8371D33B-DD57-4DBB-933A-D8FCF851F48C}"/>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1200"/>
              <a:t>.</a:t>
            </a:r>
            <a:endParaRPr lang="en-US" altLang="en-US" sz="1800"/>
          </a:p>
        </p:txBody>
      </p:sp>
    </p:spTree>
    <p:extLst>
      <p:ext uri="{BB962C8B-B14F-4D97-AF65-F5344CB8AC3E}">
        <p14:creationId xmlns:p14="http://schemas.microsoft.com/office/powerpoint/2010/main" val="3905919457"/>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xmlns="" id="{8049AEB9-32D3-45BB-A02C-36BBAC30046B}"/>
              </a:ext>
            </a:extLst>
          </p:cNvPr>
          <p:cNvSpPr>
            <a:spLocks noGrp="1"/>
          </p:cNvSpPr>
          <p:nvPr>
            <p:ph idx="1"/>
          </p:nvPr>
        </p:nvSpPr>
        <p:spPr>
          <a:xfrm>
            <a:off x="364835" y="1327899"/>
            <a:ext cx="5546438" cy="4525963"/>
          </a:xfrm>
        </p:spPr>
        <p:txBody>
          <a:bodyPr/>
          <a:lstStyle/>
          <a:p>
            <a:r>
              <a:rPr lang="en-US" dirty="0"/>
              <a:t>The figure shows the location of the rejection region and the test statistic </a:t>
            </a:r>
            <a:r>
              <a:rPr lang="en-US" i="1" dirty="0"/>
              <a:t>H</a:t>
            </a:r>
            <a:r>
              <a:rPr lang="en-US" dirty="0"/>
              <a:t>. Because </a:t>
            </a:r>
            <a:r>
              <a:rPr lang="en-US" i="1" dirty="0"/>
              <a:t>H </a:t>
            </a:r>
            <a:r>
              <a:rPr lang="en-US" dirty="0"/>
              <a:t>is in the rejection region, you </a:t>
            </a:r>
            <a:r>
              <a:rPr lang="en-US" dirty="0">
                <a:solidFill>
                  <a:srgbClr val="C00000"/>
                </a:solidFill>
              </a:rPr>
              <a:t>reject the null hypothesis. </a:t>
            </a:r>
          </a:p>
          <a:p>
            <a:r>
              <a:rPr lang="en-US" dirty="0"/>
              <a:t>There is enough evidence at the 1% level of significance to support the claim that the distribution of the numbers of crimes reported in at least one precinct is different from the others. </a:t>
            </a:r>
          </a:p>
        </p:txBody>
      </p:sp>
      <p:sp>
        <p:nvSpPr>
          <p:cNvPr id="5" name="Title 4">
            <a:extLst>
              <a:ext uri="{FF2B5EF4-FFF2-40B4-BE49-F238E27FC236}">
                <a16:creationId xmlns:a16="http://schemas.microsoft.com/office/drawing/2014/main" xmlns="" id="{963B9AA6-9025-43C7-A988-52D0593E995A}"/>
              </a:ext>
            </a:extLst>
          </p:cNvPr>
          <p:cNvSpPr>
            <a:spLocks noGrp="1"/>
          </p:cNvSpPr>
          <p:nvPr>
            <p:ph type="title"/>
          </p:nvPr>
        </p:nvSpPr>
        <p:spPr/>
        <p:txBody>
          <a:bodyPr/>
          <a:lstStyle/>
          <a:p>
            <a:pPr>
              <a:defRPr/>
            </a:pPr>
            <a:r>
              <a:rPr lang="en-US" dirty="0">
                <a:solidFill>
                  <a:schemeClr val="accent3"/>
                </a:solidFill>
                <a:ea typeface="+mj-ea"/>
              </a:rPr>
              <a:t>Solution: </a:t>
            </a:r>
            <a:r>
              <a:rPr lang="en-US" dirty="0">
                <a:solidFill>
                  <a:schemeClr val="accent3"/>
                </a:solidFill>
              </a:rPr>
              <a:t>Performing a Kruskal-Wallis Test</a:t>
            </a:r>
            <a:endParaRPr lang="en-US" dirty="0">
              <a:solidFill>
                <a:schemeClr val="accent3"/>
              </a:solidFill>
              <a:ea typeface="+mj-ea"/>
            </a:endParaRPr>
          </a:p>
        </p:txBody>
      </p:sp>
      <p:sp>
        <p:nvSpPr>
          <p:cNvPr id="31757" name="Footer Placeholder 2">
            <a:extLst>
              <a:ext uri="{FF2B5EF4-FFF2-40B4-BE49-F238E27FC236}">
                <a16:creationId xmlns:a16="http://schemas.microsoft.com/office/drawing/2014/main" xmlns="" id="{757617DF-D4DD-4C82-9E06-15C264C9713C}"/>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1200"/>
              <a:t>.</a:t>
            </a:r>
            <a:endParaRPr lang="en-US" altLang="en-US" sz="1800"/>
          </a:p>
        </p:txBody>
      </p:sp>
      <p:pic>
        <p:nvPicPr>
          <p:cNvPr id="6" name="Picture 5" descr="A close up of a logo&#10;&#10;Description generated with high confidence">
            <a:extLst>
              <a:ext uri="{FF2B5EF4-FFF2-40B4-BE49-F238E27FC236}">
                <a16:creationId xmlns:a16="http://schemas.microsoft.com/office/drawing/2014/main" xmlns="" id="{598D55BE-0429-4AC6-89F2-33AF7A133BB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34271" y="1585631"/>
            <a:ext cx="3168045" cy="2836332"/>
          </a:xfrm>
          <a:prstGeom prst="rect">
            <a:avLst/>
          </a:prstGeom>
        </p:spPr>
      </p:pic>
    </p:spTree>
    <p:extLst>
      <p:ext uri="{BB962C8B-B14F-4D97-AF65-F5344CB8AC3E}">
        <p14:creationId xmlns:p14="http://schemas.microsoft.com/office/powerpoint/2010/main" val="274319955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Title 1">
            <a:extLst>
              <a:ext uri="{FF2B5EF4-FFF2-40B4-BE49-F238E27FC236}">
                <a16:creationId xmlns:a16="http://schemas.microsoft.com/office/drawing/2014/main" xmlns="" id="{1AD3341E-9E87-41DF-9CEF-28EA800C0E57}"/>
              </a:ext>
            </a:extLst>
          </p:cNvPr>
          <p:cNvSpPr>
            <a:spLocks noGrp="1"/>
          </p:cNvSpPr>
          <p:nvPr>
            <p:ph type="title"/>
          </p:nvPr>
        </p:nvSpPr>
        <p:spPr/>
        <p:txBody>
          <a:bodyPr/>
          <a:lstStyle/>
          <a:p>
            <a:pPr eaLnBrk="1" hangingPunct="1"/>
            <a:r>
              <a:rPr lang="en-US" altLang="en-US"/>
              <a:t>Chapter Outline</a:t>
            </a:r>
          </a:p>
        </p:txBody>
      </p:sp>
      <p:sp>
        <p:nvSpPr>
          <p:cNvPr id="11266" name="Content Placeholder 2">
            <a:extLst>
              <a:ext uri="{FF2B5EF4-FFF2-40B4-BE49-F238E27FC236}">
                <a16:creationId xmlns:a16="http://schemas.microsoft.com/office/drawing/2014/main" xmlns="" id="{62B283D5-C7D3-462C-B874-3E9397588AE3}"/>
              </a:ext>
            </a:extLst>
          </p:cNvPr>
          <p:cNvSpPr>
            <a:spLocks noGrp="1"/>
          </p:cNvSpPr>
          <p:nvPr>
            <p:ph idx="1"/>
          </p:nvPr>
        </p:nvSpPr>
        <p:spPr/>
        <p:txBody>
          <a:bodyPr/>
          <a:lstStyle/>
          <a:p>
            <a:pPr eaLnBrk="1" hangingPunct="1"/>
            <a:r>
              <a:rPr lang="en-US" altLang="en-US"/>
              <a:t>11.1 The Sign Test</a:t>
            </a:r>
          </a:p>
          <a:p>
            <a:pPr eaLnBrk="1" hangingPunct="1"/>
            <a:r>
              <a:rPr lang="en-US" altLang="en-US"/>
              <a:t>11.2 The Wilcoxon Tests</a:t>
            </a:r>
          </a:p>
          <a:p>
            <a:pPr eaLnBrk="1" hangingPunct="1"/>
            <a:r>
              <a:rPr lang="en-US" altLang="en-US"/>
              <a:t>11.3 The Kruskal-Wallis Test</a:t>
            </a:r>
          </a:p>
          <a:p>
            <a:pPr eaLnBrk="1" hangingPunct="1"/>
            <a:r>
              <a:rPr lang="en-US" altLang="en-US"/>
              <a:t>11.4 Rank Correlation</a:t>
            </a:r>
          </a:p>
          <a:p>
            <a:pPr eaLnBrk="1" hangingPunct="1"/>
            <a:r>
              <a:rPr lang="en-US" altLang="en-US"/>
              <a:t>11.5 The Runs Test</a:t>
            </a:r>
          </a:p>
        </p:txBody>
      </p:sp>
      <p:sp>
        <p:nvSpPr>
          <p:cNvPr id="11267" name="Footer Placeholder 2">
            <a:extLst>
              <a:ext uri="{FF2B5EF4-FFF2-40B4-BE49-F238E27FC236}">
                <a16:creationId xmlns:a16="http://schemas.microsoft.com/office/drawing/2014/main" xmlns="" id="{7A7CE7CF-5C19-4C44-923F-1203C7F24EC3}"/>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32512707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itle 3">
            <a:extLst>
              <a:ext uri="{FF2B5EF4-FFF2-40B4-BE49-F238E27FC236}">
                <a16:creationId xmlns:a16="http://schemas.microsoft.com/office/drawing/2014/main" xmlns="" id="{34969FE3-FF01-41D1-BD18-9D9A9CFE9A9A}"/>
              </a:ext>
            </a:extLst>
          </p:cNvPr>
          <p:cNvSpPr>
            <a:spLocks noGrp="1"/>
          </p:cNvSpPr>
          <p:nvPr>
            <p:ph type="ctrTitle"/>
          </p:nvPr>
        </p:nvSpPr>
        <p:spPr/>
        <p:txBody>
          <a:bodyPr/>
          <a:lstStyle/>
          <a:p>
            <a:r>
              <a:rPr lang="en-US" altLang="en-US"/>
              <a:t>Section 11.3</a:t>
            </a:r>
          </a:p>
        </p:txBody>
      </p:sp>
      <p:sp>
        <p:nvSpPr>
          <p:cNvPr id="5" name="Subtitle 4">
            <a:extLst>
              <a:ext uri="{FF2B5EF4-FFF2-40B4-BE49-F238E27FC236}">
                <a16:creationId xmlns:a16="http://schemas.microsoft.com/office/drawing/2014/main" xmlns="" id="{1BC4F8E5-A8FD-4007-B14C-686C7947C222}"/>
              </a:ext>
            </a:extLst>
          </p:cNvPr>
          <p:cNvSpPr>
            <a:spLocks noGrp="1"/>
          </p:cNvSpPr>
          <p:nvPr>
            <p:ph type="subTitle" idx="1"/>
          </p:nvPr>
        </p:nvSpPr>
        <p:spPr/>
        <p:txBody>
          <a:bodyPr/>
          <a:lstStyle/>
          <a:p>
            <a:pPr>
              <a:buFont typeface="Arial" charset="0"/>
              <a:buNone/>
              <a:defRPr/>
            </a:pPr>
            <a:r>
              <a:rPr lang="en-US" dirty="0">
                <a:ea typeface="+mn-ea"/>
              </a:rPr>
              <a:t>The </a:t>
            </a:r>
            <a:r>
              <a:rPr lang="en-US" dirty="0" err="1">
                <a:ea typeface="+mn-ea"/>
              </a:rPr>
              <a:t>Kruskal</a:t>
            </a:r>
            <a:r>
              <a:rPr lang="en-US" dirty="0">
                <a:ea typeface="+mn-ea"/>
              </a:rPr>
              <a:t>-Wallis Test</a:t>
            </a:r>
          </a:p>
        </p:txBody>
      </p:sp>
      <p:sp>
        <p:nvSpPr>
          <p:cNvPr id="12291" name="Footer Placeholder 2">
            <a:extLst>
              <a:ext uri="{FF2B5EF4-FFF2-40B4-BE49-F238E27FC236}">
                <a16:creationId xmlns:a16="http://schemas.microsoft.com/office/drawing/2014/main" xmlns="" id="{882D776B-F50A-4863-83DA-CA13A5CB3D1B}"/>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1200"/>
              <a:t>.</a:t>
            </a:r>
            <a:endParaRPr lang="en-US" altLang="en-US" sz="1800"/>
          </a:p>
        </p:txBody>
      </p:sp>
    </p:spTree>
    <p:extLst>
      <p:ext uri="{BB962C8B-B14F-4D97-AF65-F5344CB8AC3E}">
        <p14:creationId xmlns:p14="http://schemas.microsoft.com/office/powerpoint/2010/main" val="282021647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le 1">
            <a:extLst>
              <a:ext uri="{FF2B5EF4-FFF2-40B4-BE49-F238E27FC236}">
                <a16:creationId xmlns:a16="http://schemas.microsoft.com/office/drawing/2014/main" xmlns="" id="{D4B7C32A-51E0-4402-8E5E-48AAEE6EBE22}"/>
              </a:ext>
            </a:extLst>
          </p:cNvPr>
          <p:cNvSpPr>
            <a:spLocks noGrp="1"/>
          </p:cNvSpPr>
          <p:nvPr>
            <p:ph type="title"/>
          </p:nvPr>
        </p:nvSpPr>
        <p:spPr/>
        <p:txBody>
          <a:bodyPr/>
          <a:lstStyle/>
          <a:p>
            <a:pPr eaLnBrk="1" hangingPunct="1"/>
            <a:r>
              <a:rPr lang="en-US" altLang="en-US"/>
              <a:t>Section 11.3 Objectives</a:t>
            </a:r>
          </a:p>
        </p:txBody>
      </p:sp>
      <p:sp>
        <p:nvSpPr>
          <p:cNvPr id="13314" name="Content Placeholder 2">
            <a:extLst>
              <a:ext uri="{FF2B5EF4-FFF2-40B4-BE49-F238E27FC236}">
                <a16:creationId xmlns:a16="http://schemas.microsoft.com/office/drawing/2014/main" xmlns="" id="{10208FDD-8320-4D7B-B732-A09A7647D2C9}"/>
              </a:ext>
            </a:extLst>
          </p:cNvPr>
          <p:cNvSpPr>
            <a:spLocks noGrp="1"/>
          </p:cNvSpPr>
          <p:nvPr>
            <p:ph idx="1"/>
          </p:nvPr>
        </p:nvSpPr>
        <p:spPr/>
        <p:txBody>
          <a:bodyPr/>
          <a:lstStyle/>
          <a:p>
            <a:pPr eaLnBrk="1" hangingPunct="1"/>
            <a:r>
              <a:rPr lang="en-US" altLang="en-US"/>
              <a:t>How to use the Kruskal-Wallis test to determine whether three or more samples were selected from populations having the same distribution.</a:t>
            </a:r>
          </a:p>
        </p:txBody>
      </p:sp>
      <p:sp>
        <p:nvSpPr>
          <p:cNvPr id="13315" name="Footer Placeholder 2">
            <a:extLst>
              <a:ext uri="{FF2B5EF4-FFF2-40B4-BE49-F238E27FC236}">
                <a16:creationId xmlns:a16="http://schemas.microsoft.com/office/drawing/2014/main" xmlns="" id="{59E4D79F-7A81-472B-B823-D479CEBF0382}"/>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1200"/>
              <a:t>.</a:t>
            </a:r>
            <a:endParaRPr lang="en-US" altLang="en-US" sz="1800"/>
          </a:p>
        </p:txBody>
      </p:sp>
    </p:spTree>
    <p:extLst>
      <p:ext uri="{BB962C8B-B14F-4D97-AF65-F5344CB8AC3E}">
        <p14:creationId xmlns:p14="http://schemas.microsoft.com/office/powerpoint/2010/main" val="259757460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7" name="Rectangle 2">
            <a:extLst>
              <a:ext uri="{FF2B5EF4-FFF2-40B4-BE49-F238E27FC236}">
                <a16:creationId xmlns:a16="http://schemas.microsoft.com/office/drawing/2014/main" xmlns="" id="{50903249-E70C-476F-80AF-952FC75BBCD4}"/>
              </a:ext>
            </a:extLst>
          </p:cNvPr>
          <p:cNvSpPr>
            <a:spLocks noGrp="1" noChangeArrowheads="1"/>
          </p:cNvSpPr>
          <p:nvPr>
            <p:ph type="title"/>
          </p:nvPr>
        </p:nvSpPr>
        <p:spPr>
          <a:noFill/>
        </p:spPr>
        <p:txBody>
          <a:bodyPr/>
          <a:lstStyle/>
          <a:p>
            <a:pPr eaLnBrk="1" hangingPunct="1"/>
            <a:r>
              <a:rPr lang="en-US" altLang="en-US"/>
              <a:t>The Kruskal</a:t>
            </a:r>
            <a:r>
              <a:rPr lang="en-US" altLang="en-US">
                <a:latin typeface="Times New Roman" panose="02020603050405020304" pitchFamily="18" charset="0"/>
              </a:rPr>
              <a:t>-</a:t>
            </a:r>
            <a:r>
              <a:rPr lang="en-US" altLang="en-US"/>
              <a:t>Wallis Test</a:t>
            </a:r>
          </a:p>
        </p:txBody>
      </p:sp>
      <p:sp>
        <p:nvSpPr>
          <p:cNvPr id="14338" name="Content Placeholder 6">
            <a:extLst>
              <a:ext uri="{FF2B5EF4-FFF2-40B4-BE49-F238E27FC236}">
                <a16:creationId xmlns:a16="http://schemas.microsoft.com/office/drawing/2014/main" xmlns="" id="{7DC37595-CCB5-463B-99EA-1D1F22DC84DE}"/>
              </a:ext>
            </a:extLst>
          </p:cNvPr>
          <p:cNvSpPr>
            <a:spLocks noGrp="1"/>
          </p:cNvSpPr>
          <p:nvPr>
            <p:ph idx="1"/>
          </p:nvPr>
        </p:nvSpPr>
        <p:spPr>
          <a:xfrm>
            <a:off x="457200" y="1325563"/>
            <a:ext cx="8229600" cy="4525962"/>
          </a:xfrm>
        </p:spPr>
        <p:txBody>
          <a:bodyPr/>
          <a:lstStyle/>
          <a:p>
            <a:pPr>
              <a:buFont typeface="Arial" panose="020B0604020202020204" pitchFamily="34" charset="0"/>
              <a:buNone/>
            </a:pPr>
            <a:r>
              <a:rPr lang="en-US" altLang="en-US" b="1">
                <a:solidFill>
                  <a:schemeClr val="accent2"/>
                </a:solidFill>
              </a:rPr>
              <a:t>Kruskal-Wallis test</a:t>
            </a:r>
            <a:r>
              <a:rPr lang="en-US" altLang="en-US">
                <a:solidFill>
                  <a:schemeClr val="accent2"/>
                </a:solidFill>
              </a:rPr>
              <a:t> </a:t>
            </a:r>
          </a:p>
          <a:p>
            <a:r>
              <a:rPr lang="en-US" altLang="en-US"/>
              <a:t>A nonparametric test that can be used to determine whether three or more independent samples were selected from populations having the same distribution.</a:t>
            </a:r>
          </a:p>
        </p:txBody>
      </p:sp>
      <p:sp>
        <p:nvSpPr>
          <p:cNvPr id="68612" name="Content Placeholder 6">
            <a:extLst>
              <a:ext uri="{FF2B5EF4-FFF2-40B4-BE49-F238E27FC236}">
                <a16:creationId xmlns:a16="http://schemas.microsoft.com/office/drawing/2014/main" xmlns="" id="{F8933E0F-54C6-4A79-BD10-4CE60AB4BAD8}"/>
              </a:ext>
            </a:extLst>
          </p:cNvPr>
          <p:cNvSpPr txBox="1">
            <a:spLocks/>
          </p:cNvSpPr>
          <p:nvPr/>
        </p:nvSpPr>
        <p:spPr bwMode="auto">
          <a:xfrm>
            <a:off x="457200" y="3521075"/>
            <a:ext cx="8229600" cy="97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spcBef>
                <a:spcPct val="20000"/>
              </a:spcBef>
              <a:buClr>
                <a:schemeClr val="accent1"/>
              </a:buClr>
              <a:buFont typeface="Arial" panose="020B0604020202020204" pitchFamily="34" charset="0"/>
              <a:buChar char="•"/>
            </a:pPr>
            <a:r>
              <a:rPr lang="en-US" altLang="en-US" sz="2800" dirty="0">
                <a:latin typeface="Times New Roman" panose="02020603050405020304" pitchFamily="18" charset="0"/>
                <a:cs typeface="Times New Roman" panose="02020603050405020304" pitchFamily="18" charset="0"/>
              </a:rPr>
              <a:t>The null and alternative hypotheses for the Kruskal-Wallis test are always similar to these statements.</a:t>
            </a:r>
          </a:p>
          <a:p>
            <a:pPr lvl="1">
              <a:spcBef>
                <a:spcPct val="20000"/>
              </a:spcBef>
              <a:buClr>
                <a:schemeClr val="accent1"/>
              </a:buClr>
              <a:buFont typeface="Arial" panose="020B0604020202020204" pitchFamily="34" charset="0"/>
              <a:buChar char="•"/>
            </a:pPr>
            <a:endParaRPr lang="en-US" altLang="en-US" sz="2800" dirty="0">
              <a:latin typeface="Times New Roman" panose="02020603050405020304" pitchFamily="18" charset="0"/>
              <a:cs typeface="Times New Roman" panose="02020603050405020304" pitchFamily="18" charset="0"/>
            </a:endParaRPr>
          </a:p>
        </p:txBody>
      </p:sp>
      <p:sp>
        <p:nvSpPr>
          <p:cNvPr id="8" name="Rectangle 6">
            <a:extLst>
              <a:ext uri="{FF2B5EF4-FFF2-40B4-BE49-F238E27FC236}">
                <a16:creationId xmlns:a16="http://schemas.microsoft.com/office/drawing/2014/main" xmlns="" id="{2ACA858F-0405-4DD6-B649-ED9E476114C4}"/>
              </a:ext>
            </a:extLst>
          </p:cNvPr>
          <p:cNvSpPr>
            <a:spLocks noChangeArrowheads="1"/>
          </p:cNvSpPr>
          <p:nvPr/>
        </p:nvSpPr>
        <p:spPr bwMode="auto">
          <a:xfrm>
            <a:off x="1167549" y="4495800"/>
            <a:ext cx="7696200" cy="1803400"/>
          </a:xfrm>
          <a:prstGeom prst="rect">
            <a:avLst/>
          </a:prstGeom>
          <a:noFill/>
          <a:ln w="9525">
            <a:noFill/>
            <a:miter lim="800000"/>
            <a:headEnd/>
            <a:tailEnd/>
          </a:ln>
        </p:spPr>
        <p:txBody>
          <a:bodyPr/>
          <a:lstStyle/>
          <a:p>
            <a:pPr marL="625475" indent="-625475">
              <a:buClr>
                <a:schemeClr val="tx1"/>
              </a:buClr>
              <a:buSzPct val="75000"/>
              <a:defRPr/>
            </a:pPr>
            <a:r>
              <a:rPr lang="en-US" sz="2800" i="1" dirty="0">
                <a:latin typeface="Times New Roman" pitchFamily="18" charset="0"/>
                <a:ea typeface="+mn-ea"/>
                <a:cs typeface="Arial" charset="0"/>
              </a:rPr>
              <a:t>H</a:t>
            </a:r>
            <a:r>
              <a:rPr lang="en-US" sz="2800" i="1" baseline="-25000" dirty="0">
                <a:latin typeface="Times New Roman" pitchFamily="18" charset="0"/>
                <a:ea typeface="+mn-ea"/>
                <a:cs typeface="Arial" charset="0"/>
              </a:rPr>
              <a:t>0</a:t>
            </a:r>
            <a:r>
              <a:rPr lang="en-US" sz="2800" dirty="0">
                <a:latin typeface="Times New Roman" pitchFamily="18" charset="0"/>
                <a:ea typeface="+mn-ea"/>
                <a:cs typeface="Arial" charset="0"/>
              </a:rPr>
              <a:t>:  </a:t>
            </a:r>
            <a:r>
              <a:rPr lang="en-US" sz="2800" dirty="0">
                <a:latin typeface="Times New Roman" pitchFamily="18" charset="0"/>
                <a:ea typeface="+mn-ea"/>
                <a:cs typeface="Arial" charset="0"/>
                <a:sym typeface="Symbol" pitchFamily="18" charset="2"/>
              </a:rPr>
              <a:t>All of the populations have the same distribution. </a:t>
            </a:r>
          </a:p>
          <a:p>
            <a:pPr marL="625475" indent="-625475">
              <a:buClr>
                <a:schemeClr val="tx1"/>
              </a:buClr>
              <a:buSzPct val="75000"/>
              <a:defRPr/>
            </a:pPr>
            <a:r>
              <a:rPr lang="en-US" sz="2800" i="1" dirty="0">
                <a:latin typeface="Times New Roman" pitchFamily="18" charset="0"/>
                <a:ea typeface="+mn-ea"/>
                <a:cs typeface="Arial" charset="0"/>
              </a:rPr>
              <a:t>H</a:t>
            </a:r>
            <a:r>
              <a:rPr lang="en-US" sz="2800" i="1" baseline="-25000" dirty="0">
                <a:latin typeface="Times New Roman" pitchFamily="18" charset="0"/>
                <a:ea typeface="+mn-ea"/>
                <a:cs typeface="Arial" charset="0"/>
              </a:rPr>
              <a:t>a</a:t>
            </a:r>
            <a:r>
              <a:rPr lang="en-US" sz="2800" dirty="0">
                <a:latin typeface="Times New Roman" pitchFamily="18" charset="0"/>
                <a:ea typeface="+mn-ea"/>
                <a:cs typeface="Arial" charset="0"/>
              </a:rPr>
              <a:t>:  At least one population has a distribution that </a:t>
            </a:r>
            <a:br>
              <a:rPr lang="en-US" sz="2800" dirty="0">
                <a:latin typeface="Times New Roman" pitchFamily="18" charset="0"/>
                <a:ea typeface="+mn-ea"/>
                <a:cs typeface="Arial" charset="0"/>
              </a:rPr>
            </a:br>
            <a:r>
              <a:rPr lang="en-US" sz="2800" dirty="0">
                <a:latin typeface="Times New Roman" pitchFamily="18" charset="0"/>
                <a:ea typeface="+mn-ea"/>
                <a:cs typeface="Arial" charset="0"/>
              </a:rPr>
              <a:t>is different from the others</a:t>
            </a:r>
            <a:r>
              <a:rPr lang="en-US" sz="2800" dirty="0">
                <a:latin typeface="Times New Roman" pitchFamily="18" charset="0"/>
                <a:ea typeface="+mn-ea"/>
                <a:cs typeface="Arial" charset="0"/>
                <a:sym typeface="Symbol" pitchFamily="18" charset="2"/>
              </a:rPr>
              <a:t>. </a:t>
            </a:r>
          </a:p>
          <a:p>
            <a:pPr>
              <a:buClr>
                <a:schemeClr val="tx1"/>
              </a:buClr>
              <a:buSzPct val="75000"/>
              <a:defRPr/>
            </a:pPr>
            <a:endParaRPr lang="en-US" sz="2800" dirty="0">
              <a:latin typeface="Times New Roman" pitchFamily="18" charset="0"/>
              <a:ea typeface="+mn-ea"/>
              <a:cs typeface="Arial" charset="0"/>
              <a:sym typeface="Symbol" pitchFamily="18" charset="2"/>
            </a:endParaRPr>
          </a:p>
        </p:txBody>
      </p:sp>
      <p:sp>
        <p:nvSpPr>
          <p:cNvPr id="14341" name="Footer Placeholder 2">
            <a:extLst>
              <a:ext uri="{FF2B5EF4-FFF2-40B4-BE49-F238E27FC236}">
                <a16:creationId xmlns:a16="http://schemas.microsoft.com/office/drawing/2014/main" xmlns="" id="{EA0F0970-4836-4650-BD7F-FC9F70E3FF44}"/>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1200"/>
              <a:t>.</a:t>
            </a:r>
            <a:endParaRPr lang="en-US" altLang="en-US" sz="1800"/>
          </a:p>
        </p:txBody>
      </p:sp>
    </p:spTree>
    <p:extLst>
      <p:ext uri="{BB962C8B-B14F-4D97-AF65-F5344CB8AC3E}">
        <p14:creationId xmlns:p14="http://schemas.microsoft.com/office/powerpoint/2010/main" val="198055067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8612"/>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grpId="0" nodeType="afterEffect">
                                  <p:stCondLst>
                                    <p:cond delay="0"/>
                                  </p:stCondLst>
                                  <p:childTnLst>
                                    <p:set>
                                      <p:cBhvr>
                                        <p:cTn id="9"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2" grpId="0"/>
      <p:bldP spid="8" grpId="0" build="p" advAuto="50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1" name="Rectangle 2">
            <a:extLst>
              <a:ext uri="{FF2B5EF4-FFF2-40B4-BE49-F238E27FC236}">
                <a16:creationId xmlns:a16="http://schemas.microsoft.com/office/drawing/2014/main" xmlns="" id="{2AEE238E-23AD-4BB1-B654-52C282C454F7}"/>
              </a:ext>
            </a:extLst>
          </p:cNvPr>
          <p:cNvSpPr>
            <a:spLocks noGrp="1" noChangeArrowheads="1"/>
          </p:cNvSpPr>
          <p:nvPr>
            <p:ph type="title"/>
          </p:nvPr>
        </p:nvSpPr>
        <p:spPr>
          <a:noFill/>
        </p:spPr>
        <p:txBody>
          <a:bodyPr/>
          <a:lstStyle/>
          <a:p>
            <a:pPr eaLnBrk="1" hangingPunct="1"/>
            <a:r>
              <a:rPr lang="en-US" altLang="en-US"/>
              <a:t>The Kruskal</a:t>
            </a:r>
            <a:r>
              <a:rPr lang="en-US" altLang="en-US">
                <a:latin typeface="Times New Roman" panose="02020603050405020304" pitchFamily="18" charset="0"/>
              </a:rPr>
              <a:t>-</a:t>
            </a:r>
            <a:r>
              <a:rPr lang="en-US" altLang="en-US"/>
              <a:t>Wallis Test</a:t>
            </a:r>
          </a:p>
        </p:txBody>
      </p:sp>
      <p:sp>
        <p:nvSpPr>
          <p:cNvPr id="7" name="Content Placeholder 6">
            <a:extLst>
              <a:ext uri="{FF2B5EF4-FFF2-40B4-BE49-F238E27FC236}">
                <a16:creationId xmlns:a16="http://schemas.microsoft.com/office/drawing/2014/main" xmlns="" id="{1F802583-1054-4DE9-944A-99A4402650A8}"/>
              </a:ext>
            </a:extLst>
          </p:cNvPr>
          <p:cNvSpPr>
            <a:spLocks noGrp="1"/>
          </p:cNvSpPr>
          <p:nvPr>
            <p:ph idx="1"/>
          </p:nvPr>
        </p:nvSpPr>
        <p:spPr>
          <a:xfrm>
            <a:off x="457200" y="1600200"/>
            <a:ext cx="8229600" cy="3094038"/>
          </a:xfrm>
        </p:spPr>
        <p:txBody>
          <a:bodyPr/>
          <a:lstStyle/>
          <a:p>
            <a:pPr marL="350838" indent="-350838">
              <a:lnSpc>
                <a:spcPct val="95000"/>
              </a:lnSpc>
            </a:pPr>
            <a:r>
              <a:rPr lang="en-US" altLang="en-US" dirty="0"/>
              <a:t>Two conditions for using the Kruskal-Wallis test are </a:t>
            </a:r>
          </a:p>
          <a:p>
            <a:pPr marL="808038" lvl="1" indent="-350838">
              <a:lnSpc>
                <a:spcPct val="95000"/>
              </a:lnSpc>
              <a:buFont typeface="Arial" panose="020B0604020202020204" pitchFamily="34" charset="0"/>
              <a:buChar char="•"/>
            </a:pPr>
            <a:r>
              <a:rPr lang="en-US" altLang="en-US" dirty="0">
                <a:ea typeface="Times New Roman" panose="02020603050405020304" pitchFamily="18" charset="0"/>
              </a:rPr>
              <a:t>Samples must be random and independent. </a:t>
            </a:r>
          </a:p>
          <a:p>
            <a:pPr marL="808038" lvl="1" indent="-350838">
              <a:lnSpc>
                <a:spcPct val="95000"/>
              </a:lnSpc>
              <a:buFont typeface="Arial" panose="020B0604020202020204" pitchFamily="34" charset="0"/>
              <a:buChar char="•"/>
            </a:pPr>
            <a:r>
              <a:rPr lang="en-US" altLang="en-US" dirty="0">
                <a:ea typeface="Times New Roman" panose="02020603050405020304" pitchFamily="18" charset="0"/>
              </a:rPr>
              <a:t>The size of each sample must be at least 5. </a:t>
            </a:r>
          </a:p>
          <a:p>
            <a:pPr marL="350838" indent="-350838">
              <a:lnSpc>
                <a:spcPct val="95000"/>
              </a:lnSpc>
            </a:pPr>
            <a:r>
              <a:rPr lang="en-US" altLang="en-US" dirty="0"/>
              <a:t>If these conditions are met, </a:t>
            </a:r>
            <a:r>
              <a:rPr lang="en-US" dirty="0"/>
              <a:t>then the sampling distribution for the Kruskal-Wallis test is approximated by a chi-square distribution with </a:t>
            </a:r>
            <a:r>
              <a:rPr lang="en-US" i="1" dirty="0"/>
              <a:t>k </a:t>
            </a:r>
            <a:r>
              <a:rPr lang="en-US" dirty="0"/>
              <a:t>– 1 degrees of freedom, where </a:t>
            </a:r>
            <a:r>
              <a:rPr lang="en-US" i="1" dirty="0"/>
              <a:t>k </a:t>
            </a:r>
            <a:r>
              <a:rPr lang="en-US" dirty="0"/>
              <a:t>is the number of samples. </a:t>
            </a:r>
            <a:endParaRPr lang="en-US" altLang="en-US" dirty="0"/>
          </a:p>
        </p:txBody>
      </p:sp>
      <p:sp>
        <p:nvSpPr>
          <p:cNvPr id="15363" name="Footer Placeholder 2">
            <a:extLst>
              <a:ext uri="{FF2B5EF4-FFF2-40B4-BE49-F238E27FC236}">
                <a16:creationId xmlns:a16="http://schemas.microsoft.com/office/drawing/2014/main" xmlns="" id="{7A46185F-F94C-4482-9C46-659CA2F1B0AB}"/>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1200"/>
              <a:t>.</a:t>
            </a:r>
            <a:endParaRPr lang="en-US" altLang="en-US" sz="1800"/>
          </a:p>
        </p:txBody>
      </p:sp>
    </p:spTree>
    <p:extLst>
      <p:ext uri="{BB962C8B-B14F-4D97-AF65-F5344CB8AC3E}">
        <p14:creationId xmlns:p14="http://schemas.microsoft.com/office/powerpoint/2010/main" val="212899223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5" name="Rectangle 2">
            <a:extLst>
              <a:ext uri="{FF2B5EF4-FFF2-40B4-BE49-F238E27FC236}">
                <a16:creationId xmlns:a16="http://schemas.microsoft.com/office/drawing/2014/main" xmlns="" id="{616D5D6F-1993-4321-B79C-7D261EA9D5C1}"/>
              </a:ext>
            </a:extLst>
          </p:cNvPr>
          <p:cNvSpPr>
            <a:spLocks noGrp="1" noChangeArrowheads="1"/>
          </p:cNvSpPr>
          <p:nvPr>
            <p:ph type="title"/>
          </p:nvPr>
        </p:nvSpPr>
        <p:spPr>
          <a:noFill/>
        </p:spPr>
        <p:txBody>
          <a:bodyPr/>
          <a:lstStyle/>
          <a:p>
            <a:pPr eaLnBrk="1" hangingPunct="1"/>
            <a:r>
              <a:rPr lang="en-US" altLang="en-US" dirty="0"/>
              <a:t>The Kruskal</a:t>
            </a:r>
            <a:r>
              <a:rPr lang="en-US" altLang="en-US" dirty="0">
                <a:latin typeface="Times New Roman" panose="02020603050405020304" pitchFamily="18" charset="0"/>
              </a:rPr>
              <a:t>-</a:t>
            </a:r>
            <a:r>
              <a:rPr lang="en-US" altLang="en-US" dirty="0"/>
              <a:t>Wallis Test</a:t>
            </a:r>
          </a:p>
        </p:txBody>
      </p:sp>
      <p:sp>
        <p:nvSpPr>
          <p:cNvPr id="16386" name="Content Placeholder 4">
            <a:extLst>
              <a:ext uri="{FF2B5EF4-FFF2-40B4-BE49-F238E27FC236}">
                <a16:creationId xmlns:a16="http://schemas.microsoft.com/office/drawing/2014/main" xmlns="" id="{454445E9-F976-4E0E-98F6-1ECFE2EAFD3B}"/>
              </a:ext>
            </a:extLst>
          </p:cNvPr>
          <p:cNvSpPr>
            <a:spLocks noGrp="1"/>
          </p:cNvSpPr>
          <p:nvPr>
            <p:ph idx="1"/>
          </p:nvPr>
        </p:nvSpPr>
        <p:spPr/>
        <p:txBody>
          <a:bodyPr/>
          <a:lstStyle/>
          <a:p>
            <a:pPr>
              <a:buFont typeface="Arial" panose="020B0604020202020204" pitchFamily="34" charset="0"/>
              <a:buNone/>
            </a:pPr>
            <a:r>
              <a:rPr lang="en-US" altLang="en-US" b="1" dirty="0">
                <a:solidFill>
                  <a:schemeClr val="accent2"/>
                </a:solidFill>
              </a:rPr>
              <a:t>Test Statistic for the Kruskal-Wallis</a:t>
            </a:r>
            <a:r>
              <a:rPr lang="en-US" altLang="en-US" dirty="0">
                <a:solidFill>
                  <a:schemeClr val="accent2"/>
                </a:solidFill>
              </a:rPr>
              <a:t> </a:t>
            </a:r>
            <a:r>
              <a:rPr lang="en-US" altLang="en-US" b="1" dirty="0">
                <a:solidFill>
                  <a:schemeClr val="accent2"/>
                </a:solidFill>
              </a:rPr>
              <a:t>Test</a:t>
            </a:r>
          </a:p>
          <a:p>
            <a:pPr marL="0" indent="0">
              <a:lnSpc>
                <a:spcPct val="95000"/>
              </a:lnSpc>
              <a:spcBef>
                <a:spcPct val="30000"/>
              </a:spcBef>
              <a:buNone/>
            </a:pPr>
            <a:r>
              <a:rPr lang="en-US" altLang="en-US" dirty="0"/>
              <a:t>For three or more independent samples, the </a:t>
            </a:r>
            <a:r>
              <a:rPr lang="en-US" altLang="en-US" b="1" dirty="0"/>
              <a:t>test statistic, </a:t>
            </a:r>
            <a:r>
              <a:rPr lang="en-US" altLang="en-US" b="1" i="1" dirty="0"/>
              <a:t>H</a:t>
            </a:r>
            <a:r>
              <a:rPr lang="en-US" altLang="en-US" i="1" dirty="0"/>
              <a:t>,</a:t>
            </a:r>
            <a:r>
              <a:rPr lang="en-US" altLang="en-US" dirty="0"/>
              <a:t> for the Kruskal-Wallis test is</a:t>
            </a:r>
            <a:endParaRPr lang="en-US" altLang="en-US" dirty="0">
              <a:sym typeface="Symbol" panose="05050102010706020507" pitchFamily="18" charset="2"/>
            </a:endParaRPr>
          </a:p>
          <a:p>
            <a:pPr>
              <a:lnSpc>
                <a:spcPct val="95000"/>
              </a:lnSpc>
              <a:spcBef>
                <a:spcPct val="30000"/>
              </a:spcBef>
            </a:pPr>
            <a:endParaRPr lang="en-US" altLang="en-US" dirty="0">
              <a:sym typeface="Symbol" panose="05050102010706020507" pitchFamily="18" charset="2"/>
            </a:endParaRPr>
          </a:p>
          <a:p>
            <a:pPr>
              <a:lnSpc>
                <a:spcPct val="95000"/>
              </a:lnSpc>
              <a:spcBef>
                <a:spcPct val="30000"/>
              </a:spcBef>
            </a:pPr>
            <a:endParaRPr lang="en-US" altLang="en-US" dirty="0">
              <a:sym typeface="Symbol" panose="05050102010706020507" pitchFamily="18" charset="2"/>
            </a:endParaRPr>
          </a:p>
        </p:txBody>
      </p:sp>
      <p:graphicFrame>
        <p:nvGraphicFramePr>
          <p:cNvPr id="16387" name="Object 4">
            <a:extLst>
              <a:ext uri="{FF2B5EF4-FFF2-40B4-BE49-F238E27FC236}">
                <a16:creationId xmlns:a16="http://schemas.microsoft.com/office/drawing/2014/main" xmlns="" id="{A7E00E7E-8E77-4442-A079-5DFCCE9090DC}"/>
              </a:ext>
            </a:extLst>
          </p:cNvPr>
          <p:cNvGraphicFramePr>
            <a:graphicFrameLocks noChangeAspect="1"/>
          </p:cNvGraphicFramePr>
          <p:nvPr/>
        </p:nvGraphicFramePr>
        <p:xfrm>
          <a:off x="1123950" y="3055938"/>
          <a:ext cx="5929313" cy="982662"/>
        </p:xfrm>
        <a:graphic>
          <a:graphicData uri="http://schemas.openxmlformats.org/presentationml/2006/ole">
            <mc:AlternateContent xmlns:mc="http://schemas.openxmlformats.org/markup-compatibility/2006">
              <mc:Choice xmlns:v="urn:schemas-microsoft-com:vml" Requires="v">
                <p:oleObj spid="_x0000_s8210" name="Equation" r:id="rId3" imgW="5219700" imgH="863600" progId="Equation.DSMT4">
                  <p:embed/>
                </p:oleObj>
              </mc:Choice>
              <mc:Fallback>
                <p:oleObj name="Equation" r:id="rId3" imgW="5219700" imgH="863600" progId="Equation.DSMT4">
                  <p:embed/>
                  <p:pic>
                    <p:nvPicPr>
                      <p:cNvPr id="16387" name="Object 4">
                        <a:extLst>
                          <a:ext uri="{FF2B5EF4-FFF2-40B4-BE49-F238E27FC236}">
                            <a16:creationId xmlns:a16="http://schemas.microsoft.com/office/drawing/2014/main" xmlns="" id="{A7E00E7E-8E77-4442-A079-5DFCCE9090D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23950" y="3055938"/>
                        <a:ext cx="5929313" cy="9826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6" name="TextBox 5">
            <a:extLst>
              <a:ext uri="{FF2B5EF4-FFF2-40B4-BE49-F238E27FC236}">
                <a16:creationId xmlns:a16="http://schemas.microsoft.com/office/drawing/2014/main" xmlns="" id="{2EA137F0-DD51-4567-BE69-F1737D75916A}"/>
              </a:ext>
            </a:extLst>
          </p:cNvPr>
          <p:cNvSpPr txBox="1"/>
          <p:nvPr/>
        </p:nvSpPr>
        <p:spPr>
          <a:xfrm>
            <a:off x="792163" y="3946525"/>
            <a:ext cx="7894637" cy="2206625"/>
          </a:xfrm>
          <a:prstGeom prst="rect">
            <a:avLst/>
          </a:prstGeom>
          <a:noFill/>
        </p:spPr>
        <p:txBody>
          <a:bodyPr>
            <a:spAutoFit/>
          </a:bodyPr>
          <a:lstStyle/>
          <a:p>
            <a:pPr marL="746125" indent="-746125" eaLnBrk="0" hangingPunct="0">
              <a:lnSpc>
                <a:spcPct val="95000"/>
              </a:lnSpc>
              <a:spcBef>
                <a:spcPct val="30000"/>
              </a:spcBef>
              <a:buClr>
                <a:srgbClr val="D17230"/>
              </a:buClr>
              <a:tabLst>
                <a:tab pos="685800" algn="l"/>
              </a:tabLst>
              <a:defRPr/>
            </a:pPr>
            <a:r>
              <a:rPr lang="en-US" sz="2800" dirty="0">
                <a:solidFill>
                  <a:prstClr val="black"/>
                </a:solidFill>
                <a:latin typeface="Times New Roman" pitchFamily="18" charset="0"/>
                <a:ea typeface="+mn-ea"/>
                <a:cs typeface="Times New Roman" pitchFamily="18" charset="0"/>
                <a:sym typeface="Symbol" pitchFamily="18" charset="2"/>
              </a:rPr>
              <a:t>where </a:t>
            </a:r>
          </a:p>
          <a:p>
            <a:pPr marL="746125" indent="-288925" eaLnBrk="0" hangingPunct="0">
              <a:lnSpc>
                <a:spcPct val="95000"/>
              </a:lnSpc>
              <a:spcBef>
                <a:spcPct val="5000"/>
              </a:spcBef>
              <a:buClr>
                <a:srgbClr val="D17230"/>
              </a:buClr>
              <a:tabLst>
                <a:tab pos="685800" algn="l"/>
              </a:tabLst>
              <a:defRPr/>
            </a:pPr>
            <a:r>
              <a:rPr lang="en-US" sz="2800" i="1" dirty="0">
                <a:solidFill>
                  <a:prstClr val="black"/>
                </a:solidFill>
                <a:latin typeface="Times New Roman" pitchFamily="18" charset="0"/>
                <a:ea typeface="+mn-ea"/>
                <a:cs typeface="Times New Roman" pitchFamily="18" charset="0"/>
                <a:sym typeface="Symbol" pitchFamily="18" charset="2"/>
              </a:rPr>
              <a:t>	k </a:t>
            </a:r>
            <a:r>
              <a:rPr lang="en-US" sz="2800" dirty="0">
                <a:solidFill>
                  <a:prstClr val="black"/>
                </a:solidFill>
                <a:latin typeface="Times New Roman" pitchFamily="18" charset="0"/>
                <a:ea typeface="+mn-ea"/>
                <a:cs typeface="Times New Roman" pitchFamily="18" charset="0"/>
                <a:sym typeface="Symbol" pitchFamily="18" charset="2"/>
              </a:rPr>
              <a:t>represent the number of samples, </a:t>
            </a:r>
          </a:p>
          <a:p>
            <a:pPr marL="746125" indent="-288925" eaLnBrk="0" hangingPunct="0">
              <a:lnSpc>
                <a:spcPct val="95000"/>
              </a:lnSpc>
              <a:spcBef>
                <a:spcPct val="5000"/>
              </a:spcBef>
              <a:buClr>
                <a:srgbClr val="D17230"/>
              </a:buClr>
              <a:tabLst>
                <a:tab pos="685800" algn="l"/>
              </a:tabLst>
              <a:defRPr/>
            </a:pPr>
            <a:r>
              <a:rPr lang="en-US" sz="2800" i="1" dirty="0">
                <a:solidFill>
                  <a:prstClr val="black"/>
                </a:solidFill>
                <a:latin typeface="Times New Roman" pitchFamily="18" charset="0"/>
                <a:ea typeface="+mn-ea"/>
                <a:cs typeface="Times New Roman" pitchFamily="18" charset="0"/>
                <a:sym typeface="Symbol" pitchFamily="18" charset="2"/>
              </a:rPr>
              <a:t>	</a:t>
            </a:r>
            <a:r>
              <a:rPr lang="en-US" sz="2800" i="1" dirty="0" err="1">
                <a:solidFill>
                  <a:prstClr val="black"/>
                </a:solidFill>
                <a:latin typeface="Times New Roman" pitchFamily="18" charset="0"/>
                <a:ea typeface="+mn-ea"/>
                <a:cs typeface="Times New Roman" pitchFamily="18" charset="0"/>
                <a:sym typeface="Symbol" pitchFamily="18" charset="2"/>
              </a:rPr>
              <a:t>n</a:t>
            </a:r>
            <a:r>
              <a:rPr lang="en-US" sz="2800" i="1" baseline="-25000" dirty="0" err="1">
                <a:solidFill>
                  <a:prstClr val="black"/>
                </a:solidFill>
                <a:latin typeface="Times New Roman" pitchFamily="18" charset="0"/>
                <a:ea typeface="+mn-ea"/>
                <a:cs typeface="Times New Roman" pitchFamily="18" charset="0"/>
                <a:sym typeface="Symbol" pitchFamily="18" charset="2"/>
              </a:rPr>
              <a:t>i</a:t>
            </a:r>
            <a:r>
              <a:rPr lang="en-US" sz="2800" dirty="0">
                <a:solidFill>
                  <a:prstClr val="black"/>
                </a:solidFill>
                <a:latin typeface="Times New Roman" pitchFamily="18" charset="0"/>
                <a:ea typeface="+mn-ea"/>
                <a:cs typeface="Times New Roman" pitchFamily="18" charset="0"/>
                <a:sym typeface="Symbol" pitchFamily="18" charset="2"/>
              </a:rPr>
              <a:t> is the size of the </a:t>
            </a:r>
            <a:r>
              <a:rPr lang="en-US" sz="2800" i="1" dirty="0" err="1">
                <a:solidFill>
                  <a:prstClr val="black"/>
                </a:solidFill>
                <a:latin typeface="Times New Roman" pitchFamily="18" charset="0"/>
                <a:ea typeface="+mn-ea"/>
                <a:cs typeface="Times New Roman" pitchFamily="18" charset="0"/>
                <a:sym typeface="Symbol" pitchFamily="18" charset="2"/>
              </a:rPr>
              <a:t>i</a:t>
            </a:r>
            <a:r>
              <a:rPr lang="en-US" sz="2800" baseline="30000" dirty="0" err="1">
                <a:solidFill>
                  <a:prstClr val="black"/>
                </a:solidFill>
                <a:latin typeface="Times New Roman" pitchFamily="18" charset="0"/>
                <a:ea typeface="+mn-ea"/>
                <a:cs typeface="Times New Roman" pitchFamily="18" charset="0"/>
                <a:sym typeface="Symbol" pitchFamily="18" charset="2"/>
              </a:rPr>
              <a:t>th</a:t>
            </a:r>
            <a:r>
              <a:rPr lang="en-US" sz="2800" dirty="0">
                <a:solidFill>
                  <a:prstClr val="black"/>
                </a:solidFill>
                <a:latin typeface="Times New Roman" pitchFamily="18" charset="0"/>
                <a:ea typeface="+mn-ea"/>
                <a:cs typeface="Times New Roman" pitchFamily="18" charset="0"/>
                <a:sym typeface="Symbol" pitchFamily="18" charset="2"/>
              </a:rPr>
              <a:t> sample, </a:t>
            </a:r>
          </a:p>
          <a:p>
            <a:pPr marL="746125" indent="-288925" eaLnBrk="0" hangingPunct="0">
              <a:lnSpc>
                <a:spcPct val="95000"/>
              </a:lnSpc>
              <a:spcBef>
                <a:spcPct val="5000"/>
              </a:spcBef>
              <a:buClr>
                <a:srgbClr val="D17230"/>
              </a:buClr>
              <a:tabLst>
                <a:tab pos="685800" algn="l"/>
              </a:tabLst>
              <a:defRPr/>
            </a:pPr>
            <a:r>
              <a:rPr lang="en-US" sz="2800" i="1" dirty="0">
                <a:solidFill>
                  <a:prstClr val="black"/>
                </a:solidFill>
                <a:latin typeface="Times New Roman" pitchFamily="18" charset="0"/>
                <a:ea typeface="+mn-ea"/>
                <a:cs typeface="Times New Roman" pitchFamily="18" charset="0"/>
                <a:sym typeface="Symbol" pitchFamily="18" charset="2"/>
              </a:rPr>
              <a:t>	N </a:t>
            </a:r>
            <a:r>
              <a:rPr lang="en-US" sz="2800" dirty="0">
                <a:solidFill>
                  <a:prstClr val="black"/>
                </a:solidFill>
                <a:latin typeface="Times New Roman" pitchFamily="18" charset="0"/>
                <a:ea typeface="+mn-ea"/>
                <a:cs typeface="Times New Roman" pitchFamily="18" charset="0"/>
                <a:sym typeface="Symbol" pitchFamily="18" charset="2"/>
              </a:rPr>
              <a:t>is the sum of the sample sizes, and</a:t>
            </a:r>
          </a:p>
          <a:p>
            <a:pPr marL="746125" indent="-746125" eaLnBrk="0" hangingPunct="0">
              <a:lnSpc>
                <a:spcPct val="95000"/>
              </a:lnSpc>
              <a:spcBef>
                <a:spcPct val="5000"/>
              </a:spcBef>
              <a:buClr>
                <a:srgbClr val="D17230"/>
              </a:buClr>
              <a:tabLst>
                <a:tab pos="685800" algn="l"/>
              </a:tabLst>
              <a:defRPr/>
            </a:pPr>
            <a:r>
              <a:rPr lang="en-US" sz="2800" i="1" dirty="0">
                <a:solidFill>
                  <a:prstClr val="black"/>
                </a:solidFill>
                <a:latin typeface="Times New Roman" pitchFamily="18" charset="0"/>
                <a:ea typeface="+mn-ea"/>
                <a:cs typeface="Times New Roman" pitchFamily="18" charset="0"/>
                <a:sym typeface="Symbol" pitchFamily="18" charset="2"/>
              </a:rPr>
              <a:t>	</a:t>
            </a:r>
            <a:r>
              <a:rPr lang="en-US" sz="2800" i="1" dirty="0" err="1">
                <a:solidFill>
                  <a:prstClr val="black"/>
                </a:solidFill>
                <a:latin typeface="Times New Roman" pitchFamily="18" charset="0"/>
                <a:ea typeface="+mn-ea"/>
                <a:cs typeface="Times New Roman" pitchFamily="18" charset="0"/>
                <a:sym typeface="Symbol" pitchFamily="18" charset="2"/>
              </a:rPr>
              <a:t>R</a:t>
            </a:r>
            <a:r>
              <a:rPr lang="en-US" sz="2800" i="1" baseline="-25000" dirty="0" err="1">
                <a:solidFill>
                  <a:prstClr val="black"/>
                </a:solidFill>
                <a:latin typeface="Times New Roman" pitchFamily="18" charset="0"/>
                <a:ea typeface="+mn-ea"/>
                <a:cs typeface="Times New Roman" pitchFamily="18" charset="0"/>
                <a:sym typeface="Symbol" pitchFamily="18" charset="2"/>
              </a:rPr>
              <a:t>i</a:t>
            </a:r>
            <a:r>
              <a:rPr lang="en-US" sz="2800" dirty="0">
                <a:solidFill>
                  <a:prstClr val="black"/>
                </a:solidFill>
                <a:latin typeface="Times New Roman" pitchFamily="18" charset="0"/>
                <a:ea typeface="+mn-ea"/>
                <a:cs typeface="Times New Roman" pitchFamily="18" charset="0"/>
                <a:sym typeface="Symbol" pitchFamily="18" charset="2"/>
              </a:rPr>
              <a:t> is the sum of the ranks of the </a:t>
            </a:r>
            <a:r>
              <a:rPr lang="en-US" sz="2800" i="1" dirty="0" err="1">
                <a:solidFill>
                  <a:prstClr val="black"/>
                </a:solidFill>
                <a:latin typeface="Times New Roman" pitchFamily="18" charset="0"/>
                <a:ea typeface="+mn-ea"/>
                <a:cs typeface="Times New Roman" pitchFamily="18" charset="0"/>
                <a:sym typeface="Symbol" pitchFamily="18" charset="2"/>
              </a:rPr>
              <a:t>i</a:t>
            </a:r>
            <a:r>
              <a:rPr lang="en-US" sz="2800" baseline="30000" dirty="0" err="1">
                <a:solidFill>
                  <a:prstClr val="black"/>
                </a:solidFill>
                <a:latin typeface="Times New Roman" pitchFamily="18" charset="0"/>
                <a:ea typeface="+mn-ea"/>
                <a:cs typeface="Times New Roman" pitchFamily="18" charset="0"/>
                <a:sym typeface="Symbol" pitchFamily="18" charset="2"/>
              </a:rPr>
              <a:t>th</a:t>
            </a:r>
            <a:r>
              <a:rPr lang="en-US" sz="2800" dirty="0">
                <a:solidFill>
                  <a:prstClr val="black"/>
                </a:solidFill>
                <a:latin typeface="Times New Roman" pitchFamily="18" charset="0"/>
                <a:ea typeface="+mn-ea"/>
                <a:cs typeface="Times New Roman" pitchFamily="18" charset="0"/>
                <a:sym typeface="Symbol" pitchFamily="18" charset="2"/>
              </a:rPr>
              <a:t> sample.</a:t>
            </a:r>
            <a:endParaRPr lang="en-US" sz="2800" i="1" dirty="0">
              <a:solidFill>
                <a:prstClr val="black"/>
              </a:solidFill>
              <a:latin typeface="Times New Roman" pitchFamily="18" charset="0"/>
              <a:ea typeface="+mn-ea"/>
              <a:cs typeface="Times New Roman" pitchFamily="18" charset="0"/>
              <a:sym typeface="Symbol" pitchFamily="18" charset="2"/>
            </a:endParaRPr>
          </a:p>
        </p:txBody>
      </p:sp>
      <p:sp>
        <p:nvSpPr>
          <p:cNvPr id="16389" name="Footer Placeholder 2">
            <a:extLst>
              <a:ext uri="{FF2B5EF4-FFF2-40B4-BE49-F238E27FC236}">
                <a16:creationId xmlns:a16="http://schemas.microsoft.com/office/drawing/2014/main" xmlns="" id="{0DAFD396-D9FC-4653-8CD5-774E5AB4322C}"/>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1200"/>
              <a:t>.</a:t>
            </a:r>
            <a:endParaRPr lang="en-US" altLang="en-US" sz="1800"/>
          </a:p>
        </p:txBody>
      </p:sp>
    </p:spTree>
    <p:extLst>
      <p:ext uri="{BB962C8B-B14F-4D97-AF65-F5344CB8AC3E}">
        <p14:creationId xmlns:p14="http://schemas.microsoft.com/office/powerpoint/2010/main" val="1318907350"/>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a:extLst>
              <a:ext uri="{FF2B5EF4-FFF2-40B4-BE49-F238E27FC236}">
                <a16:creationId xmlns:a16="http://schemas.microsoft.com/office/drawing/2014/main" xmlns="" id="{A41CF0BC-80D4-4F1C-9C4A-CE8480687642}"/>
              </a:ext>
            </a:extLst>
          </p:cNvPr>
          <p:cNvSpPr>
            <a:spLocks noGrp="1" noChangeArrowheads="1"/>
          </p:cNvSpPr>
          <p:nvPr>
            <p:ph type="title"/>
          </p:nvPr>
        </p:nvSpPr>
        <p:spPr/>
        <p:txBody>
          <a:bodyPr/>
          <a:lstStyle/>
          <a:p>
            <a:pPr eaLnBrk="1" hangingPunct="1"/>
            <a:r>
              <a:rPr lang="en-US" altLang="en-US"/>
              <a:t>Performing a Kruskal</a:t>
            </a:r>
            <a:r>
              <a:rPr lang="en-US" altLang="en-US">
                <a:latin typeface="Times New Roman" panose="02020603050405020304" pitchFamily="18" charset="0"/>
              </a:rPr>
              <a:t>-</a:t>
            </a:r>
            <a:r>
              <a:rPr lang="en-US" altLang="en-US"/>
              <a:t>Wallis Test</a:t>
            </a:r>
            <a:endParaRPr lang="el-GR" altLang="en-US"/>
          </a:p>
        </p:txBody>
      </p:sp>
      <p:sp>
        <p:nvSpPr>
          <p:cNvPr id="18" name="Text Box 4">
            <a:extLst>
              <a:ext uri="{FF2B5EF4-FFF2-40B4-BE49-F238E27FC236}">
                <a16:creationId xmlns:a16="http://schemas.microsoft.com/office/drawing/2014/main" xmlns="" id="{F75B9733-192B-4474-A3CA-7ECF00705E9A}"/>
              </a:ext>
            </a:extLst>
          </p:cNvPr>
          <p:cNvSpPr txBox="1">
            <a:spLocks noChangeArrowheads="1"/>
          </p:cNvSpPr>
          <p:nvPr/>
        </p:nvSpPr>
        <p:spPr bwMode="auto">
          <a:xfrm>
            <a:off x="295275" y="2174293"/>
            <a:ext cx="4489450" cy="413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5000"/>
              </a:spcBef>
              <a:buClr>
                <a:schemeClr val="accent1"/>
              </a:buClr>
              <a:buFontTx/>
              <a:buAutoNum type="arabicPeriod"/>
            </a:pPr>
            <a:r>
              <a:rPr lang="en-US" altLang="en-US" sz="2600" dirty="0">
                <a:latin typeface="Times New Roman" panose="02020603050405020304" pitchFamily="18" charset="0"/>
              </a:rPr>
              <a:t>Verify that the samples are random and independent, and each sample size is at least 5.</a:t>
            </a:r>
          </a:p>
          <a:p>
            <a:pPr eaLnBrk="1" hangingPunct="1">
              <a:spcBef>
                <a:spcPct val="55000"/>
              </a:spcBef>
              <a:buClr>
                <a:schemeClr val="accent1"/>
              </a:buClr>
              <a:buFontTx/>
              <a:buAutoNum type="arabicPeriod"/>
            </a:pPr>
            <a:r>
              <a:rPr lang="en-US" altLang="en-US" sz="2600" dirty="0">
                <a:latin typeface="Times New Roman" panose="02020603050405020304" pitchFamily="18" charset="0"/>
                <a:sym typeface="Symbol" panose="05050102010706020507" pitchFamily="18" charset="2"/>
              </a:rPr>
              <a:t>Identify the claim. State the null and alternative hypotheses.</a:t>
            </a:r>
          </a:p>
          <a:p>
            <a:pPr eaLnBrk="1" hangingPunct="1">
              <a:spcBef>
                <a:spcPct val="55000"/>
              </a:spcBef>
              <a:buClr>
                <a:schemeClr val="accent1"/>
              </a:buClr>
              <a:buFontTx/>
              <a:buAutoNum type="arabicPeriod"/>
            </a:pPr>
            <a:r>
              <a:rPr lang="en-US" altLang="en-US" sz="2600" dirty="0">
                <a:latin typeface="Times New Roman" panose="02020603050405020304" pitchFamily="18" charset="0"/>
                <a:sym typeface="Symbol" panose="05050102010706020507" pitchFamily="18" charset="2"/>
              </a:rPr>
              <a:t>Specify the level of significance.</a:t>
            </a:r>
          </a:p>
        </p:txBody>
      </p:sp>
      <p:sp>
        <p:nvSpPr>
          <p:cNvPr id="61444" name="Text Box 8">
            <a:extLst>
              <a:ext uri="{FF2B5EF4-FFF2-40B4-BE49-F238E27FC236}">
                <a16:creationId xmlns:a16="http://schemas.microsoft.com/office/drawing/2014/main" xmlns="" id="{3CCEB9A2-61C2-43E4-B906-3D56F8F00786}"/>
              </a:ext>
            </a:extLst>
          </p:cNvPr>
          <p:cNvSpPr txBox="1">
            <a:spLocks noChangeArrowheads="1"/>
          </p:cNvSpPr>
          <p:nvPr/>
        </p:nvSpPr>
        <p:spPr bwMode="auto">
          <a:xfrm>
            <a:off x="5645150" y="4001506"/>
            <a:ext cx="26670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a:latin typeface="Times New Roman" panose="02020603050405020304" pitchFamily="18" charset="0"/>
              </a:rPr>
              <a:t>State </a:t>
            </a:r>
            <a:r>
              <a:rPr lang="en-US" altLang="en-US" sz="2600" i="1">
                <a:latin typeface="Times New Roman" panose="02020603050405020304" pitchFamily="18" charset="0"/>
              </a:rPr>
              <a:t>H</a:t>
            </a:r>
            <a:r>
              <a:rPr lang="en-US" altLang="en-US" sz="2600" baseline="-25000">
                <a:latin typeface="Times New Roman" panose="02020603050405020304" pitchFamily="18" charset="0"/>
              </a:rPr>
              <a:t>0</a:t>
            </a:r>
            <a:r>
              <a:rPr lang="en-US" altLang="en-US" sz="2600">
                <a:latin typeface="Times New Roman" panose="02020603050405020304" pitchFamily="18" charset="0"/>
              </a:rPr>
              <a:t> and </a:t>
            </a:r>
            <a:r>
              <a:rPr lang="en-US" altLang="en-US" sz="2600" i="1">
                <a:latin typeface="Times New Roman" panose="02020603050405020304" pitchFamily="18" charset="0"/>
              </a:rPr>
              <a:t>H</a:t>
            </a:r>
            <a:r>
              <a:rPr lang="en-US" altLang="en-US" sz="2600" i="1" baseline="-25000">
                <a:latin typeface="Times New Roman" panose="02020603050405020304" pitchFamily="18" charset="0"/>
              </a:rPr>
              <a:t>a</a:t>
            </a:r>
            <a:r>
              <a:rPr lang="en-US" altLang="en-US" sz="2600">
                <a:latin typeface="Times New Roman" panose="02020603050405020304" pitchFamily="18" charset="0"/>
              </a:rPr>
              <a:t>. </a:t>
            </a:r>
          </a:p>
        </p:txBody>
      </p:sp>
      <p:sp>
        <p:nvSpPr>
          <p:cNvPr id="20" name="Text Box 9">
            <a:extLst>
              <a:ext uri="{FF2B5EF4-FFF2-40B4-BE49-F238E27FC236}">
                <a16:creationId xmlns:a16="http://schemas.microsoft.com/office/drawing/2014/main" xmlns="" id="{81A440C9-D6F2-4FE7-A252-CAD1574D540F}"/>
              </a:ext>
            </a:extLst>
          </p:cNvPr>
          <p:cNvSpPr txBox="1">
            <a:spLocks noChangeArrowheads="1"/>
          </p:cNvSpPr>
          <p:nvPr/>
        </p:nvSpPr>
        <p:spPr bwMode="auto">
          <a:xfrm>
            <a:off x="5638800" y="5447718"/>
            <a:ext cx="26670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dirty="0">
                <a:latin typeface="Times New Roman" panose="02020603050405020304" pitchFamily="18" charset="0"/>
              </a:rPr>
              <a:t>Identify </a:t>
            </a:r>
            <a:r>
              <a:rPr lang="en-US" altLang="en-US" sz="2600" i="1" dirty="0">
                <a:latin typeface="Times New Roman" panose="02020603050405020304" pitchFamily="18" charset="0"/>
                <a:sym typeface="Symbol" panose="05050102010706020507" pitchFamily="18" charset="2"/>
              </a:rPr>
              <a:t></a:t>
            </a:r>
            <a:r>
              <a:rPr lang="en-US" altLang="en-US" sz="2600" dirty="0">
                <a:latin typeface="Times New Roman" panose="02020603050405020304" pitchFamily="18" charset="0"/>
                <a:sym typeface="Symbol" panose="05050102010706020507" pitchFamily="18" charset="2"/>
              </a:rPr>
              <a:t>.</a:t>
            </a:r>
          </a:p>
        </p:txBody>
      </p:sp>
      <p:sp>
        <p:nvSpPr>
          <p:cNvPr id="17413" name="Text Box 26">
            <a:extLst>
              <a:ext uri="{FF2B5EF4-FFF2-40B4-BE49-F238E27FC236}">
                <a16:creationId xmlns:a16="http://schemas.microsoft.com/office/drawing/2014/main" xmlns="" id="{42B15718-2D8D-48A3-80AD-36FDDC63230B}"/>
              </a:ext>
            </a:extLst>
          </p:cNvPr>
          <p:cNvSpPr txBox="1">
            <a:spLocks noChangeArrowheads="1"/>
          </p:cNvSpPr>
          <p:nvPr/>
        </p:nvSpPr>
        <p:spPr bwMode="auto">
          <a:xfrm>
            <a:off x="320675" y="1539293"/>
            <a:ext cx="8240713" cy="5334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i="1">
                <a:solidFill>
                  <a:schemeClr val="bg1"/>
                </a:solidFill>
                <a:latin typeface="Times New Roman" panose="02020603050405020304" pitchFamily="18" charset="0"/>
              </a:rPr>
              <a:t>    In Words					In Symbols</a:t>
            </a:r>
            <a:endParaRPr lang="el-GR" altLang="en-US" sz="2800" b="1" i="1">
              <a:solidFill>
                <a:schemeClr val="bg1"/>
              </a:solidFill>
              <a:latin typeface="Times New Roman" panose="02020603050405020304" pitchFamily="18" charset="0"/>
              <a:sym typeface="Symbol" panose="05050102010706020507" pitchFamily="18" charset="2"/>
            </a:endParaRPr>
          </a:p>
        </p:txBody>
      </p:sp>
      <p:sp>
        <p:nvSpPr>
          <p:cNvPr id="17414" name="Footer Placeholder 2">
            <a:extLst>
              <a:ext uri="{FF2B5EF4-FFF2-40B4-BE49-F238E27FC236}">
                <a16:creationId xmlns:a16="http://schemas.microsoft.com/office/drawing/2014/main" xmlns="" id="{2E2DD85F-B016-4AEE-BC72-7388A7717460}"/>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1200"/>
              <a:t>.</a:t>
            </a:r>
            <a:endParaRPr lang="en-US" altLang="en-US" sz="1800"/>
          </a:p>
        </p:txBody>
      </p:sp>
    </p:spTree>
    <p:extLst>
      <p:ext uri="{BB962C8B-B14F-4D97-AF65-F5344CB8AC3E}">
        <p14:creationId xmlns:p14="http://schemas.microsoft.com/office/powerpoint/2010/main" val="290994986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8">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144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8">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4" grpId="0"/>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a:extLst>
              <a:ext uri="{FF2B5EF4-FFF2-40B4-BE49-F238E27FC236}">
                <a16:creationId xmlns:a16="http://schemas.microsoft.com/office/drawing/2014/main" xmlns="" id="{D2590C9D-4ED3-49CD-B8F3-72FCD278C726}"/>
              </a:ext>
            </a:extLst>
          </p:cNvPr>
          <p:cNvSpPr>
            <a:spLocks noGrp="1" noChangeArrowheads="1"/>
          </p:cNvSpPr>
          <p:nvPr>
            <p:ph type="title"/>
          </p:nvPr>
        </p:nvSpPr>
        <p:spPr/>
        <p:txBody>
          <a:bodyPr/>
          <a:lstStyle/>
          <a:p>
            <a:pPr eaLnBrk="1" hangingPunct="1"/>
            <a:r>
              <a:rPr lang="en-US" altLang="en-US"/>
              <a:t>Performing a Kruskal</a:t>
            </a:r>
            <a:r>
              <a:rPr lang="en-US" altLang="en-US">
                <a:latin typeface="Times New Roman" panose="02020603050405020304" pitchFamily="18" charset="0"/>
              </a:rPr>
              <a:t>-</a:t>
            </a:r>
            <a:r>
              <a:rPr lang="en-US" altLang="en-US"/>
              <a:t>Wallis Test</a:t>
            </a:r>
            <a:endParaRPr lang="el-GR" altLang="en-US"/>
          </a:p>
        </p:txBody>
      </p:sp>
      <p:sp>
        <p:nvSpPr>
          <p:cNvPr id="18" name="Text Box 4">
            <a:extLst>
              <a:ext uri="{FF2B5EF4-FFF2-40B4-BE49-F238E27FC236}">
                <a16:creationId xmlns:a16="http://schemas.microsoft.com/office/drawing/2014/main" xmlns="" id="{470541F7-0391-410C-A58F-FE1CB97BACBC}"/>
              </a:ext>
            </a:extLst>
          </p:cNvPr>
          <p:cNvSpPr txBox="1">
            <a:spLocks noChangeArrowheads="1"/>
          </p:cNvSpPr>
          <p:nvPr/>
        </p:nvSpPr>
        <p:spPr bwMode="auto">
          <a:xfrm>
            <a:off x="295275" y="2155821"/>
            <a:ext cx="4489450" cy="191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5000"/>
              </a:spcBef>
              <a:buClr>
                <a:schemeClr val="accent1"/>
              </a:buClr>
              <a:buFont typeface="Arial" panose="020B0604020202020204" pitchFamily="34" charset="0"/>
              <a:buAutoNum type="arabicPeriod" startAt="4"/>
            </a:pPr>
            <a:r>
              <a:rPr lang="en-US" altLang="en-US" sz="2600" dirty="0">
                <a:latin typeface="Times New Roman" panose="02020603050405020304" pitchFamily="18" charset="0"/>
                <a:sym typeface="Symbol" panose="05050102010706020507" pitchFamily="18" charset="2"/>
              </a:rPr>
              <a:t>Identify the degrees of freedom.</a:t>
            </a:r>
          </a:p>
          <a:p>
            <a:pPr eaLnBrk="1" hangingPunct="1">
              <a:spcBef>
                <a:spcPct val="55000"/>
              </a:spcBef>
              <a:buClr>
                <a:schemeClr val="accent1"/>
              </a:buClr>
              <a:buFont typeface="Arial" panose="020B0604020202020204" pitchFamily="34" charset="0"/>
              <a:buAutoNum type="arabicPeriod" startAt="4"/>
            </a:pPr>
            <a:r>
              <a:rPr lang="en-US" altLang="en-US" sz="2600" dirty="0">
                <a:latin typeface="Times New Roman" panose="02020603050405020304" pitchFamily="18" charset="0"/>
                <a:sym typeface="Symbol" panose="05050102010706020507" pitchFamily="18" charset="2"/>
              </a:rPr>
              <a:t>Determine the critical value and the rejection region.</a:t>
            </a:r>
          </a:p>
        </p:txBody>
      </p:sp>
      <p:sp>
        <p:nvSpPr>
          <p:cNvPr id="19459" name="Text Box 26">
            <a:extLst>
              <a:ext uri="{FF2B5EF4-FFF2-40B4-BE49-F238E27FC236}">
                <a16:creationId xmlns:a16="http://schemas.microsoft.com/office/drawing/2014/main" xmlns="" id="{B8863737-0A9F-4AE8-948D-55A21FCCC300}"/>
              </a:ext>
            </a:extLst>
          </p:cNvPr>
          <p:cNvSpPr txBox="1">
            <a:spLocks noChangeArrowheads="1"/>
          </p:cNvSpPr>
          <p:nvPr/>
        </p:nvSpPr>
        <p:spPr bwMode="auto">
          <a:xfrm>
            <a:off x="320675" y="1520821"/>
            <a:ext cx="8240713" cy="5334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i="1">
                <a:solidFill>
                  <a:schemeClr val="bg1"/>
                </a:solidFill>
                <a:latin typeface="Times New Roman" panose="02020603050405020304" pitchFamily="18" charset="0"/>
              </a:rPr>
              <a:t>    In Words					In Symbols</a:t>
            </a:r>
            <a:endParaRPr lang="el-GR" altLang="en-US" sz="2800" b="1" i="1">
              <a:solidFill>
                <a:schemeClr val="bg1"/>
              </a:solidFill>
              <a:latin typeface="Times New Roman" panose="02020603050405020304" pitchFamily="18" charset="0"/>
              <a:sym typeface="Symbol" panose="05050102010706020507" pitchFamily="18" charset="2"/>
            </a:endParaRPr>
          </a:p>
        </p:txBody>
      </p:sp>
      <p:sp>
        <p:nvSpPr>
          <p:cNvPr id="22" name="Text Box 9">
            <a:extLst>
              <a:ext uri="{FF2B5EF4-FFF2-40B4-BE49-F238E27FC236}">
                <a16:creationId xmlns:a16="http://schemas.microsoft.com/office/drawing/2014/main" xmlns="" id="{EA07412B-3C48-4D5E-AB4E-6B0A2AE929C4}"/>
              </a:ext>
            </a:extLst>
          </p:cNvPr>
          <p:cNvSpPr txBox="1">
            <a:spLocks noChangeArrowheads="1"/>
          </p:cNvSpPr>
          <p:nvPr/>
        </p:nvSpPr>
        <p:spPr bwMode="auto">
          <a:xfrm>
            <a:off x="5557838" y="3108321"/>
            <a:ext cx="266700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dirty="0">
                <a:latin typeface="Times New Roman" panose="02020603050405020304" pitchFamily="18" charset="0"/>
              </a:rPr>
              <a:t>Use Table 6 in Appendix B.</a:t>
            </a:r>
            <a:endParaRPr lang="en-US" altLang="en-US" sz="2600" dirty="0">
              <a:latin typeface="Times New Roman" panose="02020603050405020304" pitchFamily="18" charset="0"/>
              <a:sym typeface="Symbol" panose="05050102010706020507" pitchFamily="18" charset="2"/>
            </a:endParaRPr>
          </a:p>
        </p:txBody>
      </p:sp>
      <p:sp>
        <p:nvSpPr>
          <p:cNvPr id="23" name="Text Box 9">
            <a:extLst>
              <a:ext uri="{FF2B5EF4-FFF2-40B4-BE49-F238E27FC236}">
                <a16:creationId xmlns:a16="http://schemas.microsoft.com/office/drawing/2014/main" xmlns="" id="{06C3177A-07C7-4D24-8A7C-B962BFA76690}"/>
              </a:ext>
            </a:extLst>
          </p:cNvPr>
          <p:cNvSpPr txBox="1">
            <a:spLocks noChangeArrowheads="1"/>
          </p:cNvSpPr>
          <p:nvPr/>
        </p:nvSpPr>
        <p:spPr bwMode="auto">
          <a:xfrm>
            <a:off x="5861050" y="2232021"/>
            <a:ext cx="20605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a:latin typeface="Times New Roman" panose="02020603050405020304" pitchFamily="18" charset="0"/>
              </a:rPr>
              <a:t>d.f. = </a:t>
            </a:r>
            <a:r>
              <a:rPr lang="en-US" altLang="en-US" sz="2600" i="1">
                <a:latin typeface="Times New Roman" panose="02020603050405020304" pitchFamily="18" charset="0"/>
              </a:rPr>
              <a:t>k </a:t>
            </a:r>
            <a:r>
              <a:rPr lang="en-US" altLang="en-US" sz="2600">
                <a:latin typeface="Times New Roman" panose="02020603050405020304" pitchFamily="18" charset="0"/>
              </a:rPr>
              <a:t>– 1</a:t>
            </a:r>
            <a:endParaRPr lang="en-US" altLang="en-US" sz="2600" baseline="-25000">
              <a:latin typeface="Times New Roman" panose="02020603050405020304" pitchFamily="18" charset="0"/>
              <a:sym typeface="Symbol" panose="05050102010706020507" pitchFamily="18" charset="2"/>
            </a:endParaRPr>
          </a:p>
        </p:txBody>
      </p:sp>
      <p:sp>
        <p:nvSpPr>
          <p:cNvPr id="19462" name="Footer Placeholder 2">
            <a:extLst>
              <a:ext uri="{FF2B5EF4-FFF2-40B4-BE49-F238E27FC236}">
                <a16:creationId xmlns:a16="http://schemas.microsoft.com/office/drawing/2014/main" xmlns="" id="{D8C55AB7-DBDA-4150-BFB1-5A7F3C385DA9}"/>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1200"/>
              <a:t>.</a:t>
            </a:r>
            <a:endParaRPr lang="en-US" altLang="en-US" sz="1800"/>
          </a:p>
        </p:txBody>
      </p:sp>
    </p:spTree>
    <p:extLst>
      <p:ext uri="{BB962C8B-B14F-4D97-AF65-F5344CB8AC3E}">
        <p14:creationId xmlns:p14="http://schemas.microsoft.com/office/powerpoint/2010/main" val="24498517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xEl>
                                              <p:pRg st="1" end="1"/>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theme/theme1.xml><?xml version="1.0" encoding="utf-8"?>
<a:theme xmlns:a="http://schemas.openxmlformats.org/drawingml/2006/main" name="lf4template">
  <a:themeElements>
    <a:clrScheme name="Custom 20">
      <a:dk1>
        <a:sysClr val="windowText" lastClr="000000"/>
      </a:dk1>
      <a:lt1>
        <a:srgbClr val="FFFFFF"/>
      </a:lt1>
      <a:dk2>
        <a:srgbClr val="3B539D"/>
      </a:dk2>
      <a:lt2>
        <a:srgbClr val="EEECE1"/>
      </a:lt2>
      <a:accent1>
        <a:srgbClr val="E9B50E"/>
      </a:accent1>
      <a:accent2>
        <a:srgbClr val="AE0337"/>
      </a:accent2>
      <a:accent3>
        <a:srgbClr val="83BB35"/>
      </a:accent3>
      <a:accent4>
        <a:srgbClr val="8064A2"/>
      </a:accent4>
      <a:accent5>
        <a:srgbClr val="4BACC6"/>
      </a:accent5>
      <a:accent6>
        <a:srgbClr val="F79646"/>
      </a:accent6>
      <a:hlink>
        <a:srgbClr val="0000FF"/>
      </a:hlink>
      <a:folHlink>
        <a:srgbClr val="80008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2800" dirty="0" err="1" smtClean="0">
            <a:latin typeface="+mn-lt"/>
          </a:defRPr>
        </a:defPPr>
      </a:lstStyle>
    </a:txDef>
  </a:objectDefaults>
  <a:extraClrSchemeLst/>
  <a:extLst>
    <a:ext uri="{05A4C25C-085E-4340-85A3-A5531E510DB2}">
      <thm15:themeFamily xmlns:thm15="http://schemas.microsoft.com/office/thememl/2012/main" name="les6e_template2.ppt  -  Compatibility Mode" id="{821B7270-F280-4094-A2E1-21A64EFB52AA}" vid="{788F13F2-6F53-4F28-A47B-16A619397B8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2137</TotalTime>
  <Words>935</Words>
  <Application>Microsoft Office PowerPoint</Application>
  <PresentationFormat>On-screen Show (4:3)</PresentationFormat>
  <Paragraphs>250</Paragraphs>
  <Slides>19</Slides>
  <Notes>8</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19</vt:i4>
      </vt:variant>
    </vt:vector>
  </HeadingPairs>
  <TitlesOfParts>
    <vt:vector size="27" baseType="lpstr">
      <vt:lpstr>MS PGothic</vt:lpstr>
      <vt:lpstr>Arial</vt:lpstr>
      <vt:lpstr>Calibri</vt:lpstr>
      <vt:lpstr>Symbol</vt:lpstr>
      <vt:lpstr>Times New Roman</vt:lpstr>
      <vt:lpstr>Wingdings</vt:lpstr>
      <vt:lpstr>lf4template</vt:lpstr>
      <vt:lpstr>Equation</vt:lpstr>
      <vt:lpstr>PowerPoint Presentation</vt:lpstr>
      <vt:lpstr>Chapter Outline</vt:lpstr>
      <vt:lpstr>Section 11.3</vt:lpstr>
      <vt:lpstr>Section 11.3 Objectives</vt:lpstr>
      <vt:lpstr>The Kruskal-Wallis Test</vt:lpstr>
      <vt:lpstr>The Kruskal-Wallis Test</vt:lpstr>
      <vt:lpstr>The Kruskal-Wallis Test</vt:lpstr>
      <vt:lpstr>Performing a Kruskal-Wallis Test</vt:lpstr>
      <vt:lpstr>Performing a Kruskal-Wallis Test</vt:lpstr>
      <vt:lpstr>Performing a Kruskal-Wallis Test</vt:lpstr>
      <vt:lpstr>Performing a Kruskal-Wallis Test</vt:lpstr>
      <vt:lpstr>Example: Performing a Kruskal-Wallis Test</vt:lpstr>
      <vt:lpstr>Example: Performing a Kruskal-Wallis Test</vt:lpstr>
      <vt:lpstr>Solution: Performing a Kruskal-Wallis Test</vt:lpstr>
      <vt:lpstr>Solution: Performing a Kruskal-Wallis Test</vt:lpstr>
      <vt:lpstr>Solution: Performing a Kruskal-Wallis Test</vt:lpstr>
      <vt:lpstr>Solution: Performing a Kruskal-Wallis Test</vt:lpstr>
      <vt:lpstr>Solution: Performing a Kruskal-Wallis Test</vt:lpstr>
      <vt:lpstr>Solution: Performing a Kruskal-Wallis Test</vt:lpstr>
    </vt:vector>
  </TitlesOfParts>
  <Company>© Copyright 2019, 2015, 2012, Pearson Education,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11</dc:title>
  <dc:subject>Elementary Statistics  7e</dc:subject>
  <dc:creator>Ron Larson, Betsy Farber</dc:creator>
  <cp:lastModifiedBy>Sandra Scholten</cp:lastModifiedBy>
  <cp:revision>82</cp:revision>
  <dcterms:created xsi:type="dcterms:W3CDTF">2007-07-18T23:54:35Z</dcterms:created>
  <dcterms:modified xsi:type="dcterms:W3CDTF">2019-02-12T19:05:01Z</dcterms:modified>
</cp:coreProperties>
</file>